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2" r:id="rId1"/>
  </p:sldMasterIdLst>
  <p:notesMasterIdLst>
    <p:notesMasterId r:id="rId9"/>
  </p:notesMasterIdLst>
  <p:handoutMasterIdLst>
    <p:handoutMasterId r:id="rId10"/>
  </p:handoutMasterIdLst>
  <p:sldIdLst>
    <p:sldId id="287" r:id="rId2"/>
    <p:sldId id="324" r:id="rId3"/>
    <p:sldId id="323" r:id="rId4"/>
    <p:sldId id="327" r:id="rId5"/>
    <p:sldId id="325" r:id="rId6"/>
    <p:sldId id="326" r:id="rId7"/>
    <p:sldId id="29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eminis stilius 2 – paryškinima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Be stiliaus, lentelės tinklelis">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p:cViewPr varScale="1">
        <p:scale>
          <a:sx n="117" d="100"/>
          <a:sy n="117" d="100"/>
        </p:scale>
        <p:origin x="-1458"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Lapas1!$B$1</c:f>
              <c:strCache>
                <c:ptCount val="1"/>
                <c:pt idx="0">
                  <c:v>Skirtų lėšų suma (eurais)</c:v>
                </c:pt>
              </c:strCache>
            </c:strRef>
          </c:tx>
          <c:invertIfNegative val="0"/>
          <c:dLbls>
            <c:dLbl>
              <c:idx val="0"/>
              <c:layout>
                <c:manualLayout>
                  <c:x val="1.1628744547309151E-2"/>
                  <c:y val="-2.3738184645693574E-2"/>
                </c:manualLayout>
              </c:layout>
              <c:showLegendKey val="0"/>
              <c:showVal val="1"/>
              <c:showCatName val="0"/>
              <c:showSerName val="0"/>
              <c:showPercent val="0"/>
              <c:showBubbleSize val="0"/>
            </c:dLbl>
            <c:dLbl>
              <c:idx val="1"/>
              <c:layout>
                <c:manualLayout>
                  <c:x val="1.7443116820963726E-2"/>
                  <c:y val="-2.6705691369954928E-2"/>
                </c:manualLayout>
              </c:layout>
              <c:showLegendKey val="0"/>
              <c:showVal val="1"/>
              <c:showCatName val="0"/>
              <c:showSerName val="0"/>
              <c:showPercent val="0"/>
              <c:showBubbleSize val="0"/>
            </c:dLbl>
            <c:dLbl>
              <c:idx val="2"/>
              <c:layout>
                <c:manualLayout>
                  <c:x val="9.6904678478948007E-3"/>
                  <c:y val="-3.2640003887828666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Lapas1!$A$2:$A$4</c:f>
              <c:numCache>
                <c:formatCode>General</c:formatCode>
                <c:ptCount val="3"/>
                <c:pt idx="0">
                  <c:v>2022</c:v>
                </c:pt>
                <c:pt idx="1">
                  <c:v>2023</c:v>
                </c:pt>
                <c:pt idx="2">
                  <c:v>2024</c:v>
                </c:pt>
              </c:numCache>
            </c:numRef>
          </c:cat>
          <c:val>
            <c:numRef>
              <c:f>Lapas1!$B$2:$B$4</c:f>
              <c:numCache>
                <c:formatCode>General</c:formatCode>
                <c:ptCount val="3"/>
                <c:pt idx="0">
                  <c:v>4810</c:v>
                </c:pt>
                <c:pt idx="1">
                  <c:v>9300</c:v>
                </c:pt>
                <c:pt idx="2">
                  <c:v>8300</c:v>
                </c:pt>
              </c:numCache>
            </c:numRef>
          </c:val>
        </c:ser>
        <c:dLbls>
          <c:showLegendKey val="0"/>
          <c:showVal val="0"/>
          <c:showCatName val="0"/>
          <c:showSerName val="0"/>
          <c:showPercent val="0"/>
          <c:showBubbleSize val="0"/>
        </c:dLbls>
        <c:gapWidth val="150"/>
        <c:shape val="box"/>
        <c:axId val="59099648"/>
        <c:axId val="125863040"/>
        <c:axId val="0"/>
      </c:bar3DChart>
      <c:catAx>
        <c:axId val="59099648"/>
        <c:scaling>
          <c:orientation val="minMax"/>
        </c:scaling>
        <c:delete val="0"/>
        <c:axPos val="b"/>
        <c:numFmt formatCode="General" sourceLinked="1"/>
        <c:majorTickMark val="out"/>
        <c:minorTickMark val="none"/>
        <c:tickLblPos val="nextTo"/>
        <c:crossAx val="125863040"/>
        <c:crosses val="autoZero"/>
        <c:auto val="1"/>
        <c:lblAlgn val="ctr"/>
        <c:lblOffset val="100"/>
        <c:noMultiLvlLbl val="0"/>
      </c:catAx>
      <c:valAx>
        <c:axId val="125863040"/>
        <c:scaling>
          <c:orientation val="minMax"/>
        </c:scaling>
        <c:delete val="1"/>
        <c:axPos val="l"/>
        <c:numFmt formatCode="General" sourceLinked="1"/>
        <c:majorTickMark val="out"/>
        <c:minorTickMark val="none"/>
        <c:tickLblPos val="nextTo"/>
        <c:crossAx val="59099648"/>
        <c:crosses val="autoZero"/>
        <c:crossBetween val="between"/>
      </c:valAx>
    </c:plotArea>
    <c:legend>
      <c:legendPos val="r"/>
      <c:layout/>
      <c:overlay val="0"/>
      <c:txPr>
        <a:bodyPr/>
        <a:lstStyle/>
        <a:p>
          <a:pPr>
            <a:defRPr sz="1400"/>
          </a:pPr>
          <a:endParaRPr lang="lt-LT"/>
        </a:p>
      </c:txPr>
    </c:legend>
    <c:plotVisOnly val="1"/>
    <c:dispBlanksAs val="gap"/>
    <c:showDLblsOverMax val="0"/>
  </c:chart>
  <c:txPr>
    <a:bodyPr/>
    <a:lstStyle/>
    <a:p>
      <a:pPr>
        <a:defRPr sz="1800"/>
      </a:pPr>
      <a:endParaRPr lang="lt-LT"/>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0" i="1">
                <a:latin typeface="Times New Roman" panose="02020603050405020304" pitchFamily="18" charset="0"/>
                <a:cs typeface="Times New Roman" panose="02020603050405020304" pitchFamily="18" charset="0"/>
              </a:defRPr>
            </a:pPr>
            <a:r>
              <a:rPr lang="en-US" sz="1800" b="0" i="1" dirty="0" err="1" smtClean="0">
                <a:latin typeface="Times New Roman" panose="02020603050405020304" pitchFamily="18" charset="0"/>
                <a:cs typeface="Times New Roman" panose="02020603050405020304" pitchFamily="18" charset="0"/>
              </a:rPr>
              <a:t>Seniūnijoms</a:t>
            </a:r>
            <a:r>
              <a:rPr lang="lt-LT" sz="1800" b="0" i="1" dirty="0" smtClean="0">
                <a:latin typeface="Times New Roman" panose="02020603050405020304" pitchFamily="18" charset="0"/>
                <a:cs typeface="Times New Roman" panose="02020603050405020304" pitchFamily="18" charset="0"/>
              </a:rPr>
              <a:t> skirtos lėšos</a:t>
            </a:r>
            <a:endParaRPr lang="en-US" sz="1800" b="0" i="1" dirty="0">
              <a:latin typeface="Times New Roman" panose="02020603050405020304" pitchFamily="18" charset="0"/>
              <a:cs typeface="Times New Roman" panose="02020603050405020304" pitchFamily="18" charset="0"/>
            </a:endParaRPr>
          </a:p>
        </c:rich>
      </c:tx>
      <c:layout>
        <c:manualLayout>
          <c:xMode val="edge"/>
          <c:yMode val="edge"/>
          <c:x val="0.30732818979056881"/>
          <c:y val="4.7067083902720387E-2"/>
        </c:manualLayout>
      </c:layout>
      <c:overlay val="0"/>
    </c:title>
    <c:autoTitleDeleted val="0"/>
    <c:view3D>
      <c:rotX val="15"/>
      <c:rotY val="20"/>
      <c:rAngAx val="1"/>
    </c:view3D>
    <c:floor>
      <c:thickness val="0"/>
    </c:floor>
    <c:sideWall>
      <c:thickness val="0"/>
      <c:spPr>
        <a:noFill/>
        <a:ln w="25400">
          <a:noFill/>
        </a:ln>
      </c:spPr>
    </c:sideWall>
    <c:backWall>
      <c:thickness val="0"/>
      <c:spPr>
        <a:noFill/>
        <a:ln w="25400">
          <a:noFill/>
        </a:ln>
      </c:spPr>
    </c:backWall>
    <c:plotArea>
      <c:layout/>
      <c:bar3DChart>
        <c:barDir val="col"/>
        <c:grouping val="stacked"/>
        <c:varyColors val="0"/>
        <c:ser>
          <c:idx val="0"/>
          <c:order val="0"/>
          <c:tx>
            <c:strRef>
              <c:f>Lapas1!$B$1</c:f>
              <c:strCache>
                <c:ptCount val="1"/>
                <c:pt idx="0">
                  <c:v>Seniūnijoms</c:v>
                </c:pt>
              </c:strCache>
            </c:strRef>
          </c:tx>
          <c:invertIfNegative val="0"/>
          <c:dLbls>
            <c:dLbl>
              <c:idx val="0"/>
              <c:layout>
                <c:manualLayout>
                  <c:x val="1.4288910345477291E-2"/>
                  <c:y val="-0.25769177899426704"/>
                </c:manualLayout>
              </c:layout>
              <c:showLegendKey val="0"/>
              <c:showVal val="1"/>
              <c:showCatName val="0"/>
              <c:showSerName val="0"/>
              <c:showPercent val="0"/>
              <c:showBubbleSize val="0"/>
            </c:dLbl>
            <c:dLbl>
              <c:idx val="1"/>
              <c:layout>
                <c:manualLayout>
                  <c:x val="1.587422715522473E-2"/>
                  <c:y val="-0.33076772242482072"/>
                </c:manualLayout>
              </c:layout>
              <c:showLegendKey val="0"/>
              <c:showVal val="1"/>
              <c:showCatName val="0"/>
              <c:showSerName val="0"/>
              <c:showPercent val="0"/>
              <c:showBubbleSize val="0"/>
            </c:dLbl>
            <c:dLbl>
              <c:idx val="2"/>
              <c:layout>
                <c:manualLayout>
                  <c:x val="2.2916557219950763E-2"/>
                  <c:y val="-0.27711427901448199"/>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Lapas1!$A$2:$A$4</c:f>
              <c:numCache>
                <c:formatCode>General</c:formatCode>
                <c:ptCount val="3"/>
                <c:pt idx="0">
                  <c:v>2022</c:v>
                </c:pt>
                <c:pt idx="1">
                  <c:v>2023</c:v>
                </c:pt>
                <c:pt idx="2">
                  <c:v>2024</c:v>
                </c:pt>
              </c:numCache>
            </c:numRef>
          </c:cat>
          <c:val>
            <c:numRef>
              <c:f>Lapas1!$B$2:$B$4</c:f>
              <c:numCache>
                <c:formatCode>General</c:formatCode>
                <c:ptCount val="3"/>
                <c:pt idx="0">
                  <c:v>1620</c:v>
                </c:pt>
                <c:pt idx="1">
                  <c:v>2600</c:v>
                </c:pt>
                <c:pt idx="2">
                  <c:v>1900</c:v>
                </c:pt>
              </c:numCache>
            </c:numRef>
          </c:val>
        </c:ser>
        <c:dLbls>
          <c:showLegendKey val="0"/>
          <c:showVal val="0"/>
          <c:showCatName val="0"/>
          <c:showSerName val="0"/>
          <c:showPercent val="0"/>
          <c:showBubbleSize val="0"/>
        </c:dLbls>
        <c:gapWidth val="150"/>
        <c:shape val="cylinder"/>
        <c:axId val="59941376"/>
        <c:axId val="125868224"/>
        <c:axId val="0"/>
      </c:bar3DChart>
      <c:catAx>
        <c:axId val="59941376"/>
        <c:scaling>
          <c:orientation val="minMax"/>
        </c:scaling>
        <c:delete val="0"/>
        <c:axPos val="b"/>
        <c:numFmt formatCode="General" sourceLinked="1"/>
        <c:majorTickMark val="out"/>
        <c:minorTickMark val="none"/>
        <c:tickLblPos val="nextTo"/>
        <c:txPr>
          <a:bodyPr/>
          <a:lstStyle/>
          <a:p>
            <a:pPr>
              <a:defRPr sz="1400"/>
            </a:pPr>
            <a:endParaRPr lang="lt-LT"/>
          </a:p>
        </c:txPr>
        <c:crossAx val="125868224"/>
        <c:crosses val="autoZero"/>
        <c:auto val="1"/>
        <c:lblAlgn val="ctr"/>
        <c:lblOffset val="100"/>
        <c:noMultiLvlLbl val="0"/>
      </c:catAx>
      <c:valAx>
        <c:axId val="125868224"/>
        <c:scaling>
          <c:orientation val="minMax"/>
        </c:scaling>
        <c:delete val="1"/>
        <c:axPos val="l"/>
        <c:majorGridlines/>
        <c:numFmt formatCode="General" sourceLinked="1"/>
        <c:majorTickMark val="out"/>
        <c:minorTickMark val="none"/>
        <c:tickLblPos val="nextTo"/>
        <c:crossAx val="59941376"/>
        <c:crosses val="autoZero"/>
        <c:crossBetween val="between"/>
      </c:valAx>
    </c:plotArea>
    <c:plotVisOnly val="1"/>
    <c:dispBlanksAs val="gap"/>
    <c:showDLblsOverMax val="0"/>
  </c:chart>
  <c:txPr>
    <a:bodyPr/>
    <a:lstStyle/>
    <a:p>
      <a:pPr>
        <a:defRPr sz="1800"/>
      </a:pPr>
      <a:endParaRPr lang="lt-LT"/>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0" i="1">
                <a:latin typeface="Times New Roman" panose="02020603050405020304" pitchFamily="18" charset="0"/>
                <a:cs typeface="Times New Roman" panose="02020603050405020304" pitchFamily="18" charset="0"/>
              </a:defRPr>
            </a:pPr>
            <a:r>
              <a:rPr lang="lt-LT" sz="1800" b="0" i="1" dirty="0" smtClean="0">
                <a:latin typeface="Times New Roman" panose="02020603050405020304" pitchFamily="18" charset="0"/>
                <a:cs typeface="Times New Roman" panose="02020603050405020304" pitchFamily="18" charset="0"/>
              </a:rPr>
              <a:t>Bendruomenėms </a:t>
            </a:r>
            <a:r>
              <a:rPr lang="lt-LT" sz="1800" b="0" i="1" dirty="0" smtClean="0">
                <a:latin typeface="Times New Roman" panose="02020603050405020304" pitchFamily="18" charset="0"/>
                <a:cs typeface="Times New Roman" panose="02020603050405020304" pitchFamily="18" charset="0"/>
              </a:rPr>
              <a:t>skirto lėšos</a:t>
            </a:r>
            <a:endParaRPr lang="lt-LT" sz="1800" b="0" i="1" dirty="0">
              <a:latin typeface="Times New Roman" panose="02020603050405020304" pitchFamily="18" charset="0"/>
              <a:cs typeface="Times New Roman" panose="02020603050405020304" pitchFamily="18" charset="0"/>
            </a:endParaRPr>
          </a:p>
        </c:rich>
      </c:tx>
      <c:layout>
        <c:manualLayout>
          <c:xMode val="edge"/>
          <c:yMode val="edge"/>
          <c:x val="0.18545797171312414"/>
          <c:y val="2.7688148600331385E-2"/>
        </c:manualLayout>
      </c:layout>
      <c:overlay val="0"/>
    </c:title>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tx>
            <c:strRef>
              <c:f>Lapas1!$B$1</c:f>
              <c:strCache>
                <c:ptCount val="1"/>
                <c:pt idx="0">
                  <c:v>Kaimo bendruomenėms</c:v>
                </c:pt>
              </c:strCache>
            </c:strRef>
          </c:tx>
          <c:invertIfNegative val="0"/>
          <c:dLbls>
            <c:dLbl>
              <c:idx val="0"/>
              <c:layout>
                <c:manualLayout>
                  <c:x val="1.7935860233985301E-2"/>
                  <c:y val="-0.20304642306909693"/>
                </c:manualLayout>
              </c:layout>
              <c:showLegendKey val="0"/>
              <c:showVal val="1"/>
              <c:showCatName val="0"/>
              <c:showSerName val="0"/>
              <c:showPercent val="0"/>
              <c:showBubbleSize val="0"/>
            </c:dLbl>
            <c:dLbl>
              <c:idx val="1"/>
              <c:layout>
                <c:manualLayout>
                  <c:x val="1.7935860233985301E-2"/>
                  <c:y val="-0.32302840033719948"/>
                </c:manualLayout>
              </c:layout>
              <c:showLegendKey val="0"/>
              <c:showVal val="1"/>
              <c:showCatName val="0"/>
              <c:showSerName val="0"/>
              <c:showPercent val="0"/>
              <c:showBubbleSize val="0"/>
            </c:dLbl>
            <c:dLbl>
              <c:idx val="2"/>
              <c:layout>
                <c:manualLayout>
                  <c:x val="1.4946550194987751E-2"/>
                  <c:y val="-0.32764381849364843"/>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Lapas1!$A$2:$A$4</c:f>
              <c:numCache>
                <c:formatCode>General</c:formatCode>
                <c:ptCount val="3"/>
                <c:pt idx="0">
                  <c:v>2022</c:v>
                </c:pt>
                <c:pt idx="1">
                  <c:v>2023</c:v>
                </c:pt>
                <c:pt idx="2">
                  <c:v>2024</c:v>
                </c:pt>
              </c:numCache>
            </c:numRef>
          </c:cat>
          <c:val>
            <c:numRef>
              <c:f>Lapas1!$B$2:$B$4</c:f>
              <c:numCache>
                <c:formatCode>General</c:formatCode>
                <c:ptCount val="3"/>
                <c:pt idx="0">
                  <c:v>3190</c:v>
                </c:pt>
                <c:pt idx="1">
                  <c:v>6700</c:v>
                </c:pt>
                <c:pt idx="2">
                  <c:v>6400</c:v>
                </c:pt>
              </c:numCache>
            </c:numRef>
          </c:val>
        </c:ser>
        <c:dLbls>
          <c:showLegendKey val="0"/>
          <c:showVal val="0"/>
          <c:showCatName val="0"/>
          <c:showSerName val="0"/>
          <c:showPercent val="0"/>
          <c:showBubbleSize val="0"/>
        </c:dLbls>
        <c:gapWidth val="150"/>
        <c:shape val="cylinder"/>
        <c:axId val="33133568"/>
        <c:axId val="125868800"/>
        <c:axId val="0"/>
      </c:bar3DChart>
      <c:catAx>
        <c:axId val="33133568"/>
        <c:scaling>
          <c:orientation val="minMax"/>
        </c:scaling>
        <c:delete val="0"/>
        <c:axPos val="b"/>
        <c:numFmt formatCode="General" sourceLinked="1"/>
        <c:majorTickMark val="out"/>
        <c:minorTickMark val="none"/>
        <c:tickLblPos val="nextTo"/>
        <c:txPr>
          <a:bodyPr/>
          <a:lstStyle/>
          <a:p>
            <a:pPr>
              <a:defRPr sz="1400"/>
            </a:pPr>
            <a:endParaRPr lang="lt-LT"/>
          </a:p>
        </c:txPr>
        <c:crossAx val="125868800"/>
        <c:crosses val="autoZero"/>
        <c:auto val="1"/>
        <c:lblAlgn val="ctr"/>
        <c:lblOffset val="100"/>
        <c:noMultiLvlLbl val="0"/>
      </c:catAx>
      <c:valAx>
        <c:axId val="125868800"/>
        <c:scaling>
          <c:orientation val="minMax"/>
        </c:scaling>
        <c:delete val="1"/>
        <c:axPos val="l"/>
        <c:majorGridlines/>
        <c:numFmt formatCode="General" sourceLinked="1"/>
        <c:majorTickMark val="out"/>
        <c:minorTickMark val="none"/>
        <c:tickLblPos val="nextTo"/>
        <c:crossAx val="33133568"/>
        <c:crosses val="autoZero"/>
        <c:crossBetween val="between"/>
      </c:valAx>
      <c:spPr>
        <a:noFill/>
        <a:ln w="25400">
          <a:noFill/>
        </a:ln>
      </c:spPr>
    </c:plotArea>
    <c:plotVisOnly val="1"/>
    <c:dispBlanksAs val="gap"/>
    <c:showDLblsOverMax val="0"/>
  </c:chart>
  <c:txPr>
    <a:bodyPr/>
    <a:lstStyle/>
    <a:p>
      <a:pPr>
        <a:defRPr sz="1800"/>
      </a:pPr>
      <a:endParaRPr lang="lt-LT"/>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bar3DChart>
        <c:barDir val="col"/>
        <c:grouping val="stacked"/>
        <c:varyColors val="0"/>
        <c:ser>
          <c:idx val="0"/>
          <c:order val="0"/>
          <c:tx>
            <c:strRef>
              <c:f>Lapas1!$B$1</c:f>
              <c:strCache>
                <c:ptCount val="1"/>
                <c:pt idx="0">
                  <c:v>Seniūnijų ir bendruomenių skaičius</c:v>
                </c:pt>
              </c:strCache>
            </c:strRef>
          </c:tx>
          <c:invertIfNegative val="0"/>
          <c:dLbls>
            <c:dLbl>
              <c:idx val="0"/>
              <c:layout>
                <c:manualLayout>
                  <c:x val="1.1900449064435674E-2"/>
                  <c:y val="-0.43179590816376195"/>
                </c:manualLayout>
              </c:layout>
              <c:showLegendKey val="0"/>
              <c:showVal val="1"/>
              <c:showCatName val="0"/>
              <c:showSerName val="0"/>
              <c:showPercent val="0"/>
              <c:showBubbleSize val="0"/>
            </c:dLbl>
            <c:dLbl>
              <c:idx val="1"/>
              <c:layout>
                <c:manualLayout>
                  <c:x val="1.3181103870906406E-2"/>
                  <c:y val="-0.18551254142497489"/>
                </c:manualLayout>
              </c:layout>
              <c:showLegendKey val="0"/>
              <c:showVal val="1"/>
              <c:showCatName val="0"/>
              <c:showSerName val="0"/>
              <c:showPercent val="0"/>
              <c:showBubbleSize val="0"/>
            </c:dLbl>
            <c:dLbl>
              <c:idx val="2"/>
              <c:layout>
                <c:manualLayout>
                  <c:x val="1.5126942417026128E-2"/>
                  <c:y val="-0.43179590816376195"/>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Lapas1!$A$2:$A$4</c:f>
              <c:numCache>
                <c:formatCode>General</c:formatCode>
                <c:ptCount val="3"/>
                <c:pt idx="0">
                  <c:v>2022</c:v>
                </c:pt>
                <c:pt idx="1">
                  <c:v>2023</c:v>
                </c:pt>
                <c:pt idx="2">
                  <c:v>2024</c:v>
                </c:pt>
              </c:numCache>
            </c:numRef>
          </c:cat>
          <c:val>
            <c:numRef>
              <c:f>Lapas1!$B$2:$B$4</c:f>
              <c:numCache>
                <c:formatCode>General</c:formatCode>
                <c:ptCount val="3"/>
                <c:pt idx="0">
                  <c:v>20</c:v>
                </c:pt>
                <c:pt idx="1">
                  <c:v>18</c:v>
                </c:pt>
                <c:pt idx="2">
                  <c:v>20</c:v>
                </c:pt>
              </c:numCache>
            </c:numRef>
          </c:val>
        </c:ser>
        <c:dLbls>
          <c:showLegendKey val="0"/>
          <c:showVal val="0"/>
          <c:showCatName val="0"/>
          <c:showSerName val="0"/>
          <c:showPercent val="0"/>
          <c:showBubbleSize val="0"/>
        </c:dLbls>
        <c:gapWidth val="150"/>
        <c:shape val="box"/>
        <c:axId val="62183936"/>
        <c:axId val="75175552"/>
        <c:axId val="0"/>
      </c:bar3DChart>
      <c:catAx>
        <c:axId val="62183936"/>
        <c:scaling>
          <c:orientation val="minMax"/>
        </c:scaling>
        <c:delete val="0"/>
        <c:axPos val="b"/>
        <c:numFmt formatCode="General" sourceLinked="1"/>
        <c:majorTickMark val="out"/>
        <c:minorTickMark val="none"/>
        <c:tickLblPos val="nextTo"/>
        <c:txPr>
          <a:bodyPr/>
          <a:lstStyle/>
          <a:p>
            <a:pPr>
              <a:defRPr sz="1400"/>
            </a:pPr>
            <a:endParaRPr lang="lt-LT"/>
          </a:p>
        </c:txPr>
        <c:crossAx val="75175552"/>
        <c:crosses val="autoZero"/>
        <c:auto val="1"/>
        <c:lblAlgn val="ctr"/>
        <c:lblOffset val="100"/>
        <c:noMultiLvlLbl val="0"/>
      </c:catAx>
      <c:valAx>
        <c:axId val="75175552"/>
        <c:scaling>
          <c:orientation val="minMax"/>
        </c:scaling>
        <c:delete val="1"/>
        <c:axPos val="l"/>
        <c:numFmt formatCode="#,##0.00" sourceLinked="0"/>
        <c:majorTickMark val="out"/>
        <c:minorTickMark val="none"/>
        <c:tickLblPos val="nextTo"/>
        <c:crossAx val="62183936"/>
        <c:crosses val="autoZero"/>
        <c:crossBetween val="between"/>
      </c:valAx>
    </c:plotArea>
    <c:legend>
      <c:legendPos val="r"/>
      <c:layout>
        <c:manualLayout>
          <c:xMode val="edge"/>
          <c:yMode val="edge"/>
          <c:x val="0.65129156341726935"/>
          <c:y val="0.38097647902093262"/>
          <c:w val="0.23656911527134511"/>
          <c:h val="0.29195898045861474"/>
        </c:manualLayout>
      </c:layout>
      <c:overlay val="0"/>
      <c:txPr>
        <a:bodyPr/>
        <a:lstStyle/>
        <a:p>
          <a:pPr>
            <a:defRPr sz="1050"/>
          </a:pPr>
          <a:endParaRPr lang="lt-LT"/>
        </a:p>
      </c:txPr>
    </c:legend>
    <c:plotVisOnly val="1"/>
    <c:dispBlanksAs val="gap"/>
    <c:showDLblsOverMax val="0"/>
  </c:chart>
  <c:txPr>
    <a:bodyPr/>
    <a:lstStyle/>
    <a:p>
      <a:pPr>
        <a:defRPr sz="1800"/>
      </a:pPr>
      <a:endParaRPr lang="lt-LT"/>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b="0" i="1"/>
            </a:pPr>
            <a:r>
              <a:rPr lang="lt-LT" sz="1400" b="0" i="1" dirty="0" smtClean="0">
                <a:latin typeface="Times New Roman" panose="02020603050405020304" pitchFamily="18" charset="0"/>
                <a:cs typeface="Times New Roman" panose="02020603050405020304" pitchFamily="18" charset="0"/>
              </a:rPr>
              <a:t>Bendruomenės</a:t>
            </a:r>
            <a:endParaRPr lang="en-US" sz="1400" b="0" i="1" dirty="0">
              <a:latin typeface="Times New Roman" panose="02020603050405020304" pitchFamily="18" charset="0"/>
              <a:cs typeface="Times New Roman" panose="02020603050405020304" pitchFamily="18" charset="0"/>
            </a:endParaRPr>
          </a:p>
        </c:rich>
      </c:tx>
      <c:layout>
        <c:manualLayout>
          <c:xMode val="edge"/>
          <c:yMode val="edge"/>
          <c:x val="0.30216332778633898"/>
          <c:y val="9.9218020455731942E-2"/>
        </c:manualLayout>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Lapas1!$B$1</c:f>
              <c:strCache>
                <c:ptCount val="1"/>
                <c:pt idx="0">
                  <c:v>Pardavimas</c:v>
                </c:pt>
              </c:strCache>
            </c:strRef>
          </c:tx>
          <c:dLbls>
            <c:dLbl>
              <c:idx val="0"/>
              <c:layout>
                <c:manualLayout>
                  <c:x val="-0.14527655057294725"/>
                  <c:y val="8.0677256049587864E-2"/>
                </c:manualLayout>
              </c:layout>
              <c:showLegendKey val="0"/>
              <c:showVal val="1"/>
              <c:showCatName val="0"/>
              <c:showSerName val="0"/>
              <c:showPercent val="0"/>
              <c:showBubbleSize val="0"/>
            </c:dLbl>
            <c:dLbl>
              <c:idx val="2"/>
              <c:layout>
                <c:manualLayout>
                  <c:x val="0.14698888592593351"/>
                  <c:y val="6.0945323931441683E-2"/>
                </c:manualLayout>
              </c:layout>
              <c:showLegendKey val="0"/>
              <c:showVal val="1"/>
              <c:showCatName val="0"/>
              <c:showSerName val="0"/>
              <c:showPercent val="0"/>
              <c:showBubbleSize val="0"/>
            </c:dLbl>
            <c:showLegendKey val="0"/>
            <c:showVal val="1"/>
            <c:showCatName val="0"/>
            <c:showSerName val="0"/>
            <c:showPercent val="0"/>
            <c:showBubbleSize val="0"/>
            <c:showLeaderLines val="1"/>
          </c:dLbls>
          <c:cat>
            <c:numRef>
              <c:f>Lapas1!$A$2:$A$4</c:f>
              <c:numCache>
                <c:formatCode>General</c:formatCode>
                <c:ptCount val="3"/>
                <c:pt idx="0">
                  <c:v>2022</c:v>
                </c:pt>
                <c:pt idx="1">
                  <c:v>2023</c:v>
                </c:pt>
                <c:pt idx="2">
                  <c:v>2024</c:v>
                </c:pt>
              </c:numCache>
            </c:numRef>
          </c:cat>
          <c:val>
            <c:numRef>
              <c:f>Lapas1!$B$2:$B$4</c:f>
              <c:numCache>
                <c:formatCode>General</c:formatCode>
                <c:ptCount val="3"/>
                <c:pt idx="0">
                  <c:v>11</c:v>
                </c:pt>
                <c:pt idx="1">
                  <c:v>11</c:v>
                </c:pt>
                <c:pt idx="2">
                  <c:v>14</c:v>
                </c:pt>
              </c:numCache>
            </c:numRef>
          </c:val>
        </c:ser>
        <c:dLbls>
          <c:showLegendKey val="0"/>
          <c:showVal val="0"/>
          <c:showCatName val="0"/>
          <c:showSerName val="0"/>
          <c:showPercent val="0"/>
          <c:showBubbleSize val="0"/>
          <c:showLeaderLines val="1"/>
        </c:dLbls>
      </c:pie3DChart>
    </c:plotArea>
    <c:legend>
      <c:legendPos val="r"/>
      <c:layout/>
      <c:overlay val="0"/>
      <c:txPr>
        <a:bodyPr/>
        <a:lstStyle/>
        <a:p>
          <a:pPr>
            <a:defRPr sz="1200"/>
          </a:pPr>
          <a:endParaRPr lang="lt-LT"/>
        </a:p>
      </c:txPr>
    </c:legend>
    <c:plotVisOnly val="1"/>
    <c:dispBlanksAs val="gap"/>
    <c:showDLblsOverMax val="0"/>
  </c:chart>
  <c:txPr>
    <a:bodyPr/>
    <a:lstStyle/>
    <a:p>
      <a:pPr>
        <a:defRPr sz="1800"/>
      </a:pPr>
      <a:endParaRPr lang="lt-LT"/>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8300549938895678"/>
          <c:y val="7.1275801125718879E-2"/>
        </c:manualLayout>
      </c:layout>
      <c:overlay val="0"/>
      <c:txPr>
        <a:bodyPr/>
        <a:lstStyle/>
        <a:p>
          <a:pPr>
            <a:defRPr sz="1400" b="0" i="1">
              <a:latin typeface="Times New Roman" panose="02020603050405020304" pitchFamily="18" charset="0"/>
              <a:cs typeface="Times New Roman" panose="02020603050405020304" pitchFamily="18" charset="0"/>
            </a:defRPr>
          </a:pPr>
          <a:endParaRPr lang="lt-LT"/>
        </a:p>
      </c:txPr>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Lapas1!$B$1</c:f>
              <c:strCache>
                <c:ptCount val="1"/>
                <c:pt idx="0">
                  <c:v>Seniūnijos</c:v>
                </c:pt>
              </c:strCache>
            </c:strRef>
          </c:tx>
          <c:dLbls>
            <c:dLbl>
              <c:idx val="0"/>
              <c:layout>
                <c:manualLayout>
                  <c:x val="-0.13454566260959377"/>
                  <c:y val="3.4563852236035898E-2"/>
                </c:manualLayout>
              </c:layout>
              <c:showLegendKey val="0"/>
              <c:showVal val="1"/>
              <c:showCatName val="0"/>
              <c:showSerName val="0"/>
              <c:showPercent val="0"/>
              <c:showBubbleSize val="0"/>
            </c:dLbl>
            <c:dLbl>
              <c:idx val="1"/>
              <c:layout>
                <c:manualLayout>
                  <c:x val="0.11291123343622728"/>
                  <c:y val="-0.25349844066475141"/>
                </c:manualLayout>
              </c:layout>
              <c:showLegendKey val="0"/>
              <c:showVal val="1"/>
              <c:showCatName val="0"/>
              <c:showSerName val="0"/>
              <c:showPercent val="0"/>
              <c:showBubbleSize val="0"/>
            </c:dLbl>
            <c:dLbl>
              <c:idx val="2"/>
              <c:layout>
                <c:manualLayout>
                  <c:x val="0.12360212908299195"/>
                  <c:y val="9.1842939346943625E-2"/>
                </c:manualLayout>
              </c:layout>
              <c:showLegendKey val="0"/>
              <c:showVal val="1"/>
              <c:showCatName val="0"/>
              <c:showSerName val="0"/>
              <c:showPercent val="0"/>
              <c:showBubbleSize val="0"/>
            </c:dLbl>
            <c:showLegendKey val="0"/>
            <c:showVal val="1"/>
            <c:showCatName val="0"/>
            <c:showSerName val="0"/>
            <c:showPercent val="0"/>
            <c:showBubbleSize val="0"/>
            <c:showLeaderLines val="1"/>
          </c:dLbls>
          <c:cat>
            <c:numRef>
              <c:f>Lapas1!$A$2:$A$4</c:f>
              <c:numCache>
                <c:formatCode>General</c:formatCode>
                <c:ptCount val="3"/>
                <c:pt idx="0">
                  <c:v>2022</c:v>
                </c:pt>
                <c:pt idx="1">
                  <c:v>2023</c:v>
                </c:pt>
                <c:pt idx="2">
                  <c:v>2024</c:v>
                </c:pt>
              </c:numCache>
            </c:numRef>
          </c:cat>
          <c:val>
            <c:numRef>
              <c:f>Lapas1!$B$2:$B$4</c:f>
              <c:numCache>
                <c:formatCode>General</c:formatCode>
                <c:ptCount val="3"/>
                <c:pt idx="0">
                  <c:v>9</c:v>
                </c:pt>
                <c:pt idx="1">
                  <c:v>7</c:v>
                </c:pt>
                <c:pt idx="2">
                  <c:v>6</c:v>
                </c:pt>
              </c:numCache>
            </c:numRef>
          </c:val>
        </c:ser>
        <c:dLbls>
          <c:showLegendKey val="0"/>
          <c:showVal val="0"/>
          <c:showCatName val="0"/>
          <c:showSerName val="0"/>
          <c:showPercent val="0"/>
          <c:showBubbleSize val="0"/>
          <c:showLeaderLines val="1"/>
        </c:dLbls>
      </c:pie3DChart>
    </c:plotArea>
    <c:legend>
      <c:legendPos val="r"/>
      <c:layout/>
      <c:overlay val="0"/>
      <c:txPr>
        <a:bodyPr/>
        <a:lstStyle/>
        <a:p>
          <a:pPr>
            <a:defRPr sz="1200"/>
          </a:pPr>
          <a:endParaRPr lang="lt-LT"/>
        </a:p>
      </c:txPr>
    </c:legend>
    <c:plotVisOnly val="1"/>
    <c:dispBlanksAs val="gap"/>
    <c:showDLblsOverMax val="0"/>
  </c:chart>
  <c:txPr>
    <a:bodyPr/>
    <a:lstStyle/>
    <a:p>
      <a:pPr>
        <a:defRPr sz="1800"/>
      </a:pPr>
      <a:endParaRPr lang="lt-LT"/>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Lapas1!$B$1</c:f>
              <c:strCache>
                <c:ptCount val="1"/>
                <c:pt idx="0">
                  <c:v>Projektų skaičius</c:v>
                </c:pt>
              </c:strCache>
            </c:strRef>
          </c:tx>
          <c:invertIfNegative val="0"/>
          <c:dLbls>
            <c:dLbl>
              <c:idx val="0"/>
              <c:layout>
                <c:manualLayout>
                  <c:x val="1.1628744547309151E-2"/>
                  <c:y val="-2.3738184645693574E-2"/>
                </c:manualLayout>
              </c:layout>
              <c:showLegendKey val="0"/>
              <c:showVal val="1"/>
              <c:showCatName val="0"/>
              <c:showSerName val="0"/>
              <c:showPercent val="0"/>
              <c:showBubbleSize val="0"/>
            </c:dLbl>
            <c:dLbl>
              <c:idx val="1"/>
              <c:layout>
                <c:manualLayout>
                  <c:x val="1.7443116820963726E-2"/>
                  <c:y val="-2.6705691369954928E-2"/>
                </c:manualLayout>
              </c:layout>
              <c:showLegendKey val="0"/>
              <c:showVal val="1"/>
              <c:showCatName val="0"/>
              <c:showSerName val="0"/>
              <c:showPercent val="0"/>
              <c:showBubbleSize val="0"/>
            </c:dLbl>
            <c:dLbl>
              <c:idx val="2"/>
              <c:layout>
                <c:manualLayout>
                  <c:x val="9.6904678478948007E-3"/>
                  <c:y val="-3.2640003887828666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Lapas1!$A$2:$A$4</c:f>
              <c:numCache>
                <c:formatCode>General</c:formatCode>
                <c:ptCount val="3"/>
                <c:pt idx="0">
                  <c:v>2022</c:v>
                </c:pt>
                <c:pt idx="1">
                  <c:v>2023</c:v>
                </c:pt>
                <c:pt idx="2">
                  <c:v>2024</c:v>
                </c:pt>
              </c:numCache>
            </c:numRef>
          </c:cat>
          <c:val>
            <c:numRef>
              <c:f>Lapas1!$B$2:$B$4</c:f>
              <c:numCache>
                <c:formatCode>General</c:formatCode>
                <c:ptCount val="3"/>
                <c:pt idx="0">
                  <c:v>24</c:v>
                </c:pt>
                <c:pt idx="1">
                  <c:v>23</c:v>
                </c:pt>
                <c:pt idx="2">
                  <c:v>29</c:v>
                </c:pt>
              </c:numCache>
            </c:numRef>
          </c:val>
        </c:ser>
        <c:dLbls>
          <c:showLegendKey val="0"/>
          <c:showVal val="0"/>
          <c:showCatName val="0"/>
          <c:showSerName val="0"/>
          <c:showPercent val="0"/>
          <c:showBubbleSize val="0"/>
        </c:dLbls>
        <c:gapWidth val="150"/>
        <c:shape val="box"/>
        <c:axId val="33132544"/>
        <c:axId val="56314688"/>
        <c:axId val="0"/>
      </c:bar3DChart>
      <c:catAx>
        <c:axId val="33132544"/>
        <c:scaling>
          <c:orientation val="minMax"/>
        </c:scaling>
        <c:delete val="0"/>
        <c:axPos val="b"/>
        <c:numFmt formatCode="General" sourceLinked="1"/>
        <c:majorTickMark val="out"/>
        <c:minorTickMark val="none"/>
        <c:tickLblPos val="nextTo"/>
        <c:crossAx val="56314688"/>
        <c:crosses val="autoZero"/>
        <c:auto val="1"/>
        <c:lblAlgn val="ctr"/>
        <c:lblOffset val="100"/>
        <c:noMultiLvlLbl val="0"/>
      </c:catAx>
      <c:valAx>
        <c:axId val="56314688"/>
        <c:scaling>
          <c:orientation val="minMax"/>
        </c:scaling>
        <c:delete val="1"/>
        <c:axPos val="l"/>
        <c:numFmt formatCode="General" sourceLinked="1"/>
        <c:majorTickMark val="out"/>
        <c:minorTickMark val="none"/>
        <c:tickLblPos val="nextTo"/>
        <c:crossAx val="33132544"/>
        <c:crosses val="autoZero"/>
        <c:crossBetween val="between"/>
      </c:valAx>
    </c:plotArea>
    <c:legend>
      <c:legendPos val="r"/>
      <c:layout/>
      <c:overlay val="0"/>
      <c:txPr>
        <a:bodyPr/>
        <a:lstStyle/>
        <a:p>
          <a:pPr>
            <a:defRPr sz="1400" i="1">
              <a:latin typeface="Times New Roman" panose="02020603050405020304" pitchFamily="18" charset="0"/>
              <a:cs typeface="Times New Roman" panose="02020603050405020304" pitchFamily="18" charset="0"/>
            </a:defRPr>
          </a:pPr>
          <a:endParaRPr lang="lt-LT"/>
        </a:p>
      </c:txPr>
    </c:legend>
    <c:plotVisOnly val="1"/>
    <c:dispBlanksAs val="gap"/>
    <c:showDLblsOverMax val="0"/>
  </c:chart>
  <c:txPr>
    <a:bodyPr/>
    <a:lstStyle/>
    <a:p>
      <a:pPr>
        <a:defRPr sz="1800"/>
      </a:pPr>
      <a:endParaRPr lang="lt-LT"/>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0" i="1">
                <a:latin typeface="Times New Roman" panose="02020603050405020304" pitchFamily="18" charset="0"/>
                <a:cs typeface="Times New Roman" panose="02020603050405020304" pitchFamily="18" charset="0"/>
              </a:defRPr>
            </a:pPr>
            <a:r>
              <a:rPr lang="lt-LT" sz="1800" b="0" i="1" dirty="0" smtClean="0">
                <a:latin typeface="Times New Roman" panose="02020603050405020304" pitchFamily="18" charset="0"/>
                <a:cs typeface="Times New Roman" panose="02020603050405020304" pitchFamily="18" charset="0"/>
              </a:rPr>
              <a:t>Seniūnijų</a:t>
            </a:r>
            <a:r>
              <a:rPr lang="lt-LT" sz="1800" b="0" i="1" baseline="0" dirty="0" smtClean="0">
                <a:latin typeface="Times New Roman" panose="02020603050405020304" pitchFamily="18" charset="0"/>
                <a:cs typeface="Times New Roman" panose="02020603050405020304" pitchFamily="18" charset="0"/>
              </a:rPr>
              <a:t> vykdytų p</a:t>
            </a:r>
            <a:r>
              <a:rPr lang="lt-LT" sz="1800" b="0" i="1" dirty="0" smtClean="0">
                <a:latin typeface="Times New Roman" panose="02020603050405020304" pitchFamily="18" charset="0"/>
                <a:cs typeface="Times New Roman" panose="02020603050405020304" pitchFamily="18" charset="0"/>
              </a:rPr>
              <a:t>rojektų</a:t>
            </a:r>
            <a:r>
              <a:rPr lang="lt-LT" sz="1800" b="0" i="1" baseline="0" dirty="0" smtClean="0">
                <a:latin typeface="Times New Roman" panose="02020603050405020304" pitchFamily="18" charset="0"/>
                <a:cs typeface="Times New Roman" panose="02020603050405020304" pitchFamily="18" charset="0"/>
              </a:rPr>
              <a:t> skaičius </a:t>
            </a:r>
            <a:endParaRPr lang="en-US" sz="1800" b="0" i="1" dirty="0">
              <a:latin typeface="Times New Roman" panose="02020603050405020304" pitchFamily="18" charset="0"/>
              <a:cs typeface="Times New Roman" panose="02020603050405020304" pitchFamily="18" charset="0"/>
            </a:endParaRPr>
          </a:p>
        </c:rich>
      </c:tx>
      <c:layout>
        <c:manualLayout>
          <c:xMode val="edge"/>
          <c:yMode val="edge"/>
          <c:x val="0.16416101619690626"/>
          <c:y val="2.5672954856029304E-2"/>
        </c:manualLayout>
      </c:layout>
      <c:overlay val="0"/>
    </c:title>
    <c:autoTitleDeleted val="0"/>
    <c:view3D>
      <c:rotX val="15"/>
      <c:rotY val="20"/>
      <c:rAngAx val="1"/>
    </c:view3D>
    <c:floor>
      <c:thickness val="0"/>
    </c:floor>
    <c:sideWall>
      <c:thickness val="0"/>
      <c:spPr>
        <a:noFill/>
        <a:ln w="25400">
          <a:noFill/>
        </a:ln>
      </c:spPr>
    </c:sideWall>
    <c:backWall>
      <c:thickness val="0"/>
      <c:spPr>
        <a:noFill/>
        <a:ln w="25400">
          <a:noFill/>
        </a:ln>
      </c:spPr>
    </c:backWall>
    <c:plotArea>
      <c:layout/>
      <c:bar3DChart>
        <c:barDir val="col"/>
        <c:grouping val="stacked"/>
        <c:varyColors val="0"/>
        <c:ser>
          <c:idx val="0"/>
          <c:order val="0"/>
          <c:tx>
            <c:strRef>
              <c:f>Lapas1!$B$1</c:f>
              <c:strCache>
                <c:ptCount val="1"/>
                <c:pt idx="0">
                  <c:v>Seniūnijoms</c:v>
                </c:pt>
              </c:strCache>
            </c:strRef>
          </c:tx>
          <c:invertIfNegative val="0"/>
          <c:dLbls>
            <c:dLbl>
              <c:idx val="0"/>
              <c:layout>
                <c:manualLayout>
                  <c:x val="2.0040523967472135E-2"/>
                  <c:y val="-0.14644230795147345"/>
                </c:manualLayout>
              </c:layout>
              <c:showLegendKey val="0"/>
              <c:showVal val="1"/>
              <c:showCatName val="0"/>
              <c:showSerName val="0"/>
              <c:showPercent val="0"/>
              <c:showBubbleSize val="0"/>
            </c:dLbl>
            <c:dLbl>
              <c:idx val="1"/>
              <c:layout>
                <c:manualLayout>
                  <c:x val="1.5874227155224782E-2"/>
                  <c:y val="-2.2692264152469051E-2"/>
                </c:manualLayout>
              </c:layout>
              <c:showLegendKey val="0"/>
              <c:showVal val="1"/>
              <c:showCatName val="0"/>
              <c:showSerName val="0"/>
              <c:showPercent val="0"/>
              <c:showBubbleSize val="0"/>
            </c:dLbl>
            <c:dLbl>
              <c:idx val="2"/>
              <c:layout>
                <c:manualLayout>
                  <c:x val="2.0040750408953315E-2"/>
                  <c:y val="-4.177919641629816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Lapas1!$A$2:$A$4</c:f>
              <c:numCache>
                <c:formatCode>General</c:formatCode>
                <c:ptCount val="3"/>
                <c:pt idx="0">
                  <c:v>2022</c:v>
                </c:pt>
                <c:pt idx="1">
                  <c:v>2023</c:v>
                </c:pt>
                <c:pt idx="2">
                  <c:v>2024</c:v>
                </c:pt>
              </c:numCache>
            </c:numRef>
          </c:cat>
          <c:val>
            <c:numRef>
              <c:f>Lapas1!$B$2:$B$4</c:f>
              <c:numCache>
                <c:formatCode>General</c:formatCode>
                <c:ptCount val="3"/>
                <c:pt idx="0">
                  <c:v>10</c:v>
                </c:pt>
                <c:pt idx="1">
                  <c:v>9</c:v>
                </c:pt>
                <c:pt idx="2">
                  <c:v>9</c:v>
                </c:pt>
              </c:numCache>
            </c:numRef>
          </c:val>
        </c:ser>
        <c:dLbls>
          <c:showLegendKey val="0"/>
          <c:showVal val="0"/>
          <c:showCatName val="0"/>
          <c:showSerName val="0"/>
          <c:showPercent val="0"/>
          <c:showBubbleSize val="0"/>
        </c:dLbls>
        <c:gapWidth val="150"/>
        <c:shape val="cylinder"/>
        <c:axId val="33133056"/>
        <c:axId val="56316992"/>
        <c:axId val="0"/>
      </c:bar3DChart>
      <c:catAx>
        <c:axId val="33133056"/>
        <c:scaling>
          <c:orientation val="minMax"/>
        </c:scaling>
        <c:delete val="0"/>
        <c:axPos val="b"/>
        <c:numFmt formatCode="General" sourceLinked="1"/>
        <c:majorTickMark val="out"/>
        <c:minorTickMark val="none"/>
        <c:tickLblPos val="nextTo"/>
        <c:txPr>
          <a:bodyPr/>
          <a:lstStyle/>
          <a:p>
            <a:pPr>
              <a:defRPr sz="1400"/>
            </a:pPr>
            <a:endParaRPr lang="lt-LT"/>
          </a:p>
        </c:txPr>
        <c:crossAx val="56316992"/>
        <c:crosses val="autoZero"/>
        <c:auto val="1"/>
        <c:lblAlgn val="ctr"/>
        <c:lblOffset val="100"/>
        <c:noMultiLvlLbl val="0"/>
      </c:catAx>
      <c:valAx>
        <c:axId val="56316992"/>
        <c:scaling>
          <c:orientation val="minMax"/>
        </c:scaling>
        <c:delete val="1"/>
        <c:axPos val="l"/>
        <c:majorGridlines/>
        <c:numFmt formatCode="General" sourceLinked="1"/>
        <c:majorTickMark val="out"/>
        <c:minorTickMark val="none"/>
        <c:tickLblPos val="nextTo"/>
        <c:crossAx val="33133056"/>
        <c:crosses val="autoZero"/>
        <c:crossBetween val="between"/>
      </c:valAx>
    </c:plotArea>
    <c:plotVisOnly val="1"/>
    <c:dispBlanksAs val="gap"/>
    <c:showDLblsOverMax val="0"/>
  </c:chart>
  <c:txPr>
    <a:bodyPr/>
    <a:lstStyle/>
    <a:p>
      <a:pPr>
        <a:defRPr sz="1800"/>
      </a:pPr>
      <a:endParaRPr lang="lt-LT"/>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0" i="1">
                <a:latin typeface="Times New Roman" panose="02020603050405020304" pitchFamily="18" charset="0"/>
                <a:cs typeface="Times New Roman" panose="02020603050405020304" pitchFamily="18" charset="0"/>
              </a:defRPr>
            </a:pPr>
            <a:r>
              <a:rPr lang="lt-LT" sz="1800" b="0" i="1" dirty="0" smtClean="0">
                <a:latin typeface="Times New Roman" panose="02020603050405020304" pitchFamily="18" charset="0"/>
                <a:cs typeface="Times New Roman" panose="02020603050405020304" pitchFamily="18" charset="0"/>
              </a:rPr>
              <a:t>Bendruomenių</a:t>
            </a:r>
            <a:r>
              <a:rPr lang="lt-LT" sz="1800" b="0" i="1" baseline="0" dirty="0" smtClean="0">
                <a:latin typeface="Times New Roman" panose="02020603050405020304" pitchFamily="18" charset="0"/>
                <a:cs typeface="Times New Roman" panose="02020603050405020304" pitchFamily="18" charset="0"/>
              </a:rPr>
              <a:t> </a:t>
            </a:r>
            <a:r>
              <a:rPr lang="lt-LT" sz="1800" b="0" i="1" baseline="0" dirty="0" smtClean="0">
                <a:latin typeface="Times New Roman" panose="02020603050405020304" pitchFamily="18" charset="0"/>
                <a:cs typeface="Times New Roman" panose="02020603050405020304" pitchFamily="18" charset="0"/>
              </a:rPr>
              <a:t>vykdytų projektų skaičius</a:t>
            </a:r>
            <a:endParaRPr lang="lt-LT" sz="1800" b="0" i="1" dirty="0">
              <a:latin typeface="Times New Roman" panose="02020603050405020304" pitchFamily="18" charset="0"/>
              <a:cs typeface="Times New Roman" panose="02020603050405020304" pitchFamily="18" charset="0"/>
            </a:endParaRPr>
          </a:p>
        </c:rich>
      </c:tx>
      <c:layout>
        <c:manualLayout>
          <c:xMode val="edge"/>
          <c:yMode val="edge"/>
          <c:x val="0.18545797171312414"/>
          <c:y val="0"/>
        </c:manualLayout>
      </c:layout>
      <c:overlay val="0"/>
    </c:title>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tx>
            <c:strRef>
              <c:f>Lapas1!$B$1</c:f>
              <c:strCache>
                <c:ptCount val="1"/>
                <c:pt idx="0">
                  <c:v>Kaimo bendruomenėms</c:v>
                </c:pt>
              </c:strCache>
            </c:strRef>
          </c:tx>
          <c:invertIfNegative val="0"/>
          <c:dLbls>
            <c:dLbl>
              <c:idx val="0"/>
              <c:layout>
                <c:manualLayout>
                  <c:x val="2.0925170272982879E-2"/>
                  <c:y val="-5.0761605767274204E-2"/>
                </c:manualLayout>
              </c:layout>
              <c:showLegendKey val="0"/>
              <c:showVal val="1"/>
              <c:showCatName val="0"/>
              <c:showSerName val="0"/>
              <c:showPercent val="0"/>
              <c:showBubbleSize val="0"/>
            </c:dLbl>
            <c:dLbl>
              <c:idx val="1"/>
              <c:layout>
                <c:manualLayout>
                  <c:x val="1.1957240155990201E-2"/>
                  <c:y val="-7.8449754367605595E-2"/>
                </c:manualLayout>
              </c:layout>
              <c:showLegendKey val="0"/>
              <c:showVal val="1"/>
              <c:showCatName val="0"/>
              <c:showSerName val="0"/>
              <c:showPercent val="0"/>
              <c:showBubbleSize val="0"/>
            </c:dLbl>
            <c:dLbl>
              <c:idx val="2"/>
              <c:layout>
                <c:manualLayout>
                  <c:x val="2.0925170272982851E-2"/>
                  <c:y val="-0.11536837591930467"/>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Lapas1!$A$2:$A$4</c:f>
              <c:numCache>
                <c:formatCode>General</c:formatCode>
                <c:ptCount val="3"/>
                <c:pt idx="0">
                  <c:v>2022</c:v>
                </c:pt>
                <c:pt idx="1">
                  <c:v>2023</c:v>
                </c:pt>
                <c:pt idx="2">
                  <c:v>2024</c:v>
                </c:pt>
              </c:numCache>
            </c:numRef>
          </c:cat>
          <c:val>
            <c:numRef>
              <c:f>Lapas1!$B$2:$B$4</c:f>
              <c:numCache>
                <c:formatCode>General</c:formatCode>
                <c:ptCount val="3"/>
                <c:pt idx="0">
                  <c:v>14</c:v>
                </c:pt>
                <c:pt idx="1">
                  <c:v>16</c:v>
                </c:pt>
                <c:pt idx="2">
                  <c:v>20</c:v>
                </c:pt>
              </c:numCache>
            </c:numRef>
          </c:val>
        </c:ser>
        <c:dLbls>
          <c:showLegendKey val="0"/>
          <c:showVal val="0"/>
          <c:showCatName val="0"/>
          <c:showSerName val="0"/>
          <c:showPercent val="0"/>
          <c:showBubbleSize val="0"/>
        </c:dLbls>
        <c:gapWidth val="150"/>
        <c:shape val="cylinder"/>
        <c:axId val="33364992"/>
        <c:axId val="56318720"/>
        <c:axId val="0"/>
      </c:bar3DChart>
      <c:catAx>
        <c:axId val="33364992"/>
        <c:scaling>
          <c:orientation val="minMax"/>
        </c:scaling>
        <c:delete val="0"/>
        <c:axPos val="b"/>
        <c:numFmt formatCode="General" sourceLinked="1"/>
        <c:majorTickMark val="out"/>
        <c:minorTickMark val="none"/>
        <c:tickLblPos val="nextTo"/>
        <c:txPr>
          <a:bodyPr/>
          <a:lstStyle/>
          <a:p>
            <a:pPr>
              <a:defRPr sz="1400"/>
            </a:pPr>
            <a:endParaRPr lang="lt-LT"/>
          </a:p>
        </c:txPr>
        <c:crossAx val="56318720"/>
        <c:crosses val="autoZero"/>
        <c:auto val="1"/>
        <c:lblAlgn val="ctr"/>
        <c:lblOffset val="100"/>
        <c:noMultiLvlLbl val="0"/>
      </c:catAx>
      <c:valAx>
        <c:axId val="56318720"/>
        <c:scaling>
          <c:orientation val="minMax"/>
        </c:scaling>
        <c:delete val="1"/>
        <c:axPos val="l"/>
        <c:majorGridlines/>
        <c:numFmt formatCode="General" sourceLinked="1"/>
        <c:majorTickMark val="out"/>
        <c:minorTickMark val="none"/>
        <c:tickLblPos val="nextTo"/>
        <c:crossAx val="33364992"/>
        <c:crosses val="autoZero"/>
        <c:crossBetween val="between"/>
      </c:valAx>
    </c:plotArea>
    <c:plotVisOnly val="1"/>
    <c:dispBlanksAs val="gap"/>
    <c:showDLblsOverMax val="0"/>
  </c:chart>
  <c:txPr>
    <a:bodyPr/>
    <a:lstStyle/>
    <a:p>
      <a:pPr>
        <a:defRPr sz="1800"/>
      </a:pPr>
      <a:endParaRPr lang="lt-LT"/>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5264B4-B98D-4841-B8FF-860B750CBE3D}" type="datetimeFigureOut">
              <a:rPr lang="en-US" smtClean="0"/>
              <a:t>5/8/2024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568E0B9-A4E8-4933-AF2D-954A9E7046B1}" type="slidenum">
              <a:rPr lang="en-US" smtClean="0"/>
              <a:t>‹#›</a:t>
            </a:fld>
            <a:endParaRPr lang="en-US"/>
          </a:p>
        </p:txBody>
      </p:sp>
    </p:spTree>
    <p:extLst>
      <p:ext uri="{BB962C8B-B14F-4D97-AF65-F5344CB8AC3E}">
        <p14:creationId xmlns:p14="http://schemas.microsoft.com/office/powerpoint/2010/main" val="3898345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52C093-BDB8-478F-A39F-8C72AB56D459}" type="datetimeFigureOut">
              <a:rPr lang="en-US" smtClean="0"/>
              <a:t>5/8/2024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FD3078-0D83-4204-A525-61BFC7ECA661}" type="slidenum">
              <a:rPr lang="en-US" smtClean="0"/>
              <a:t>‹#›</a:t>
            </a:fld>
            <a:endParaRPr lang="en-US"/>
          </a:p>
        </p:txBody>
      </p:sp>
    </p:spTree>
    <p:extLst>
      <p:ext uri="{BB962C8B-B14F-4D97-AF65-F5344CB8AC3E}">
        <p14:creationId xmlns:p14="http://schemas.microsoft.com/office/powerpoint/2010/main" val="2403931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1FD3078-0D83-4204-A525-61BFC7ECA661}" type="slidenum">
              <a:rPr lang="en-US" smtClean="0"/>
              <a:t>1</a:t>
            </a:fld>
            <a:endParaRPr lang="en-US"/>
          </a:p>
        </p:txBody>
      </p:sp>
    </p:spTree>
    <p:extLst>
      <p:ext uri="{BB962C8B-B14F-4D97-AF65-F5344CB8AC3E}">
        <p14:creationId xmlns:p14="http://schemas.microsoft.com/office/powerpoint/2010/main" val="8844840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1FD3078-0D83-4204-A525-61BFC7ECA661}" type="slidenum">
              <a:rPr lang="en-US" smtClean="0"/>
              <a:t>7</a:t>
            </a:fld>
            <a:endParaRPr lang="en-US"/>
          </a:p>
        </p:txBody>
      </p:sp>
    </p:spTree>
    <p:extLst>
      <p:ext uri="{BB962C8B-B14F-4D97-AF65-F5344CB8AC3E}">
        <p14:creationId xmlns:p14="http://schemas.microsoft.com/office/powerpoint/2010/main" val="884484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Pavadinimo skaidrė">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lt-LT" smtClean="0"/>
              <a:t>Spustelėję redag. ruoš. pavad. stilių</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Spustelėję redag. ruoš. paantrš. stilių</a:t>
            </a:r>
            <a:endParaRPr lang="en-US" dirty="0"/>
          </a:p>
        </p:txBody>
      </p:sp>
      <p:sp>
        <p:nvSpPr>
          <p:cNvPr id="4" name="Date Placeholder 3"/>
          <p:cNvSpPr>
            <a:spLocks noGrp="1"/>
          </p:cNvSpPr>
          <p:nvPr>
            <p:ph type="dt" sz="half" idx="10"/>
          </p:nvPr>
        </p:nvSpPr>
        <p:spPr/>
        <p:txBody>
          <a:bodyPr/>
          <a:lstStyle/>
          <a:p>
            <a:fld id="{1C0177B7-8C16-4ED9-ACC4-8622047113F6}" type="datetimeFigureOut">
              <a:rPr lang="en-US" smtClean="0"/>
              <a:t>5/8/2024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0B622-5998-4DC0-A4E0-C6FE563078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p:txBody>
          <a:bodyPr/>
          <a:lstStyle/>
          <a:p>
            <a:fld id="{1C0177B7-8C16-4ED9-ACC4-8622047113F6}" type="datetimeFigureOut">
              <a:rPr lang="en-US" smtClean="0"/>
              <a:t>5/8/2024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0B622-5998-4DC0-A4E0-C6FE563078B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us pavadinimas ir tekstas">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C0177B7-8C16-4ED9-ACC4-8622047113F6}" type="datetimeFigureOut">
              <a:rPr lang="en-US" smtClean="0"/>
              <a:t>5/8/2024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0B622-5998-4DC0-A4E0-C6FE563078B2}"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lt-LT" smtClean="0"/>
              <a:t>Spustelėję redag. ruoš. pavad. stilių</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p:txBody>
          <a:bodyPr/>
          <a:lstStyle/>
          <a:p>
            <a:fld id="{1C0177B7-8C16-4ED9-ACC4-8622047113F6}" type="datetimeFigureOut">
              <a:rPr lang="en-US" smtClean="0"/>
              <a:t>5/8/2024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0B622-5998-4DC0-A4E0-C6FE563078B2}" type="slidenum">
              <a:rPr lang="en-US" smtClean="0"/>
              <a:t>‹#›</a:t>
            </a:fld>
            <a:endParaRPr lang="en-US"/>
          </a:p>
        </p:txBody>
      </p:sp>
      <p:sp>
        <p:nvSpPr>
          <p:cNvPr id="7" name="Title 6"/>
          <p:cNvSpPr>
            <a:spLocks noGrp="1"/>
          </p:cNvSpPr>
          <p:nvPr>
            <p:ph type="title"/>
          </p:nvPr>
        </p:nvSpPr>
        <p:spPr/>
        <p:txBody>
          <a:bodyPr/>
          <a:lstStyle/>
          <a:p>
            <a:r>
              <a:rPr lang="lt-LT" smtClean="0"/>
              <a:t>Spustelėję redag. ruoš. pavad. stilių</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kcijos antraštė">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lt-LT" smtClean="0"/>
              <a:t>Spustelėję redag. ruoš. pavad. stilių</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e Placeholder 3"/>
          <p:cNvSpPr>
            <a:spLocks noGrp="1"/>
          </p:cNvSpPr>
          <p:nvPr>
            <p:ph type="dt" sz="half" idx="10"/>
          </p:nvPr>
        </p:nvSpPr>
        <p:spPr/>
        <p:txBody>
          <a:bodyPr/>
          <a:lstStyle/>
          <a:p>
            <a:fld id="{1C0177B7-8C16-4ED9-ACC4-8622047113F6}" type="datetimeFigureOut">
              <a:rPr lang="en-US" smtClean="0"/>
              <a:t>5/8/2024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90B622-5998-4DC0-A4E0-C6FE563078B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5" name="Date Placeholder 4"/>
          <p:cNvSpPr>
            <a:spLocks noGrp="1"/>
          </p:cNvSpPr>
          <p:nvPr>
            <p:ph type="dt" sz="half" idx="10"/>
          </p:nvPr>
        </p:nvSpPr>
        <p:spPr/>
        <p:txBody>
          <a:bodyPr/>
          <a:lstStyle/>
          <a:p>
            <a:fld id="{1C0177B7-8C16-4ED9-ACC4-8622047113F6}" type="datetimeFigureOut">
              <a:rPr lang="en-US" smtClean="0"/>
              <a:t>5/8/2024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90B622-5998-4DC0-A4E0-C6FE563078B2}"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smtClean="0"/>
              <a:t>Spustelėję redag. ruoš. pavad. stilių</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7" name="Date Placeholder 6"/>
          <p:cNvSpPr>
            <a:spLocks noGrp="1"/>
          </p:cNvSpPr>
          <p:nvPr>
            <p:ph type="dt" sz="half" idx="10"/>
          </p:nvPr>
        </p:nvSpPr>
        <p:spPr/>
        <p:txBody>
          <a:bodyPr/>
          <a:lstStyle/>
          <a:p>
            <a:fld id="{1C0177B7-8C16-4ED9-ACC4-8622047113F6}" type="datetimeFigureOut">
              <a:rPr lang="en-US" smtClean="0"/>
              <a:t>5/8/2024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90B622-5998-4DC0-A4E0-C6FE563078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Date Placeholder 2"/>
          <p:cNvSpPr>
            <a:spLocks noGrp="1"/>
          </p:cNvSpPr>
          <p:nvPr>
            <p:ph type="dt" sz="half" idx="10"/>
          </p:nvPr>
        </p:nvSpPr>
        <p:spPr/>
        <p:txBody>
          <a:bodyPr/>
          <a:lstStyle/>
          <a:p>
            <a:fld id="{1C0177B7-8C16-4ED9-ACC4-8622047113F6}" type="datetimeFigureOut">
              <a:rPr lang="en-US" smtClean="0"/>
              <a:t>5/8/2024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90B622-5998-4DC0-A4E0-C6FE563078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uščia">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C0177B7-8C16-4ED9-ACC4-8622047113F6}" type="datetimeFigureOut">
              <a:rPr lang="en-US" smtClean="0"/>
              <a:t>5/8/2024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90B622-5998-4DC0-A4E0-C6FE563078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urinys ir antraštė">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C0177B7-8C16-4ED9-ACC4-8622047113F6}" type="datetimeFigureOut">
              <a:rPr lang="en-US" smtClean="0"/>
              <a:t>5/8/2024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90B622-5998-4DC0-A4E0-C6FE563078B2}"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lt-LT" smtClean="0"/>
              <a:t>Spustelėję redag. ruoš. pavad. stilių</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aveikslėlis ir antraštė">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lt-LT" smtClean="0"/>
              <a:t>Spustelėję redag. ruoš. pavad. stilių</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e Placeholder 4"/>
          <p:cNvSpPr>
            <a:spLocks noGrp="1"/>
          </p:cNvSpPr>
          <p:nvPr>
            <p:ph type="dt" sz="half" idx="10"/>
          </p:nvPr>
        </p:nvSpPr>
        <p:spPr/>
        <p:txBody>
          <a:bodyPr/>
          <a:lstStyle/>
          <a:p>
            <a:fld id="{1C0177B7-8C16-4ED9-ACC4-8622047113F6}" type="datetimeFigureOut">
              <a:rPr lang="en-US" smtClean="0"/>
              <a:t>5/8/2024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90B622-5998-4DC0-A4E0-C6FE563078B2}"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smtClean="0"/>
              <a:t>Spustelėkite piktogr. norėdami įtraukti pav.</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lt-LT" smtClean="0"/>
              <a:t>Spustelėję redag. ruoš. pavad. stilių</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0604B61-01B7-4FE3-86A9-740D6C4062F2}" type="datetimeFigureOut">
              <a:rPr lang="en-US" smtClean="0">
                <a:solidFill>
                  <a:prstClr val="black">
                    <a:tint val="75000"/>
                  </a:prstClr>
                </a:solidFill>
              </a:rPr>
              <a:pPr/>
              <a:t>5/8/2024</a:t>
            </a:fld>
            <a:endParaRPr lang="en-US">
              <a:solidFill>
                <a:prstClr val="black">
                  <a:tint val="75000"/>
                </a:prstClr>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3C432E71-A832-4509-AE67-D0EA82B2C4D8}" type="slidenum">
              <a:rPr lang="en-US" smtClean="0">
                <a:solidFill>
                  <a:prstClr val="black">
                    <a:tint val="75000"/>
                  </a:prstClr>
                </a:solidFill>
              </a:rPr>
              <a:pPr/>
              <a:t>‹#›</a:t>
            </a:fld>
            <a:endParaRPr lang="en-US">
              <a:solidFill>
                <a:prstClr val="black">
                  <a:tint val="75000"/>
                </a:prstClr>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Tree>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3568" y="3212976"/>
            <a:ext cx="7920880" cy="3200876"/>
          </a:xfrm>
          <a:prstGeom prst="rect">
            <a:avLst/>
          </a:prstGeom>
          <a:noFill/>
        </p:spPr>
        <p:txBody>
          <a:bodyPr wrap="square" lIns="91440" tIns="45720" rIns="91440" bIns="45720">
            <a:spAutoFit/>
          </a:bodyPr>
          <a:lstStyle/>
          <a:p>
            <a:pPr algn="ctr"/>
            <a:r>
              <a:rPr lang="lt-LT" sz="2000" b="1" i="1" dirty="0" smtClean="0">
                <a:latin typeface="Times New Roman" panose="02020603050405020304" pitchFamily="18" charset="0"/>
                <a:cs typeface="Times New Roman" panose="02020603050405020304" pitchFamily="18" charset="0"/>
              </a:rPr>
              <a:t>SPORTO IR SVEIKOS GYVENSENOS PROJEKTAI KAIMIŠKOSIOSE VIETOVĖSE IR JŲ FINANSAVIMAS IŠ </a:t>
            </a:r>
            <a:r>
              <a:rPr lang="pt-BR" sz="2000" b="1" i="1" dirty="0">
                <a:latin typeface="Times New Roman" panose="02020603050405020304" pitchFamily="18" charset="0"/>
                <a:cs typeface="Times New Roman" panose="02020603050405020304" pitchFamily="18" charset="0"/>
              </a:rPr>
              <a:t>„SPORTO PROJEKTŲ RĖMIMAS“ PROGRAMOS LĖŠŲ </a:t>
            </a:r>
            <a:endParaRPr lang="lt-LT" sz="7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algn="r"/>
            <a:r>
              <a:rPr lang="lt-LT" sz="4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p>
          <a:p>
            <a:pPr algn="r"/>
            <a:endParaRPr lang="lt-LT" sz="1600" i="1" dirty="0" smtClean="0">
              <a:ln w="1905"/>
              <a:effectLst>
                <a:innerShdw blurRad="69850" dist="43180" dir="5400000">
                  <a:srgbClr val="000000">
                    <a:alpha val="65000"/>
                  </a:srgbClr>
                </a:innerShdw>
              </a:effectLst>
              <a:latin typeface="Times New Roman" pitchFamily="18" charset="0"/>
              <a:cs typeface="Times New Roman" pitchFamily="18" charset="0"/>
            </a:endParaRPr>
          </a:p>
          <a:p>
            <a:pPr algn="r"/>
            <a:endParaRPr lang="lt-LT" sz="1600" i="1" dirty="0">
              <a:ln w="1905"/>
              <a:effectLst>
                <a:innerShdw blurRad="69850" dist="43180" dir="5400000">
                  <a:srgbClr val="000000">
                    <a:alpha val="65000"/>
                  </a:srgbClr>
                </a:innerShdw>
              </a:effectLst>
              <a:latin typeface="Times New Roman" pitchFamily="18" charset="0"/>
              <a:cs typeface="Times New Roman" pitchFamily="18" charset="0"/>
            </a:endParaRPr>
          </a:p>
          <a:p>
            <a:pPr algn="r"/>
            <a:endParaRPr lang="lt-LT" sz="1600" i="1" dirty="0" smtClean="0">
              <a:ln w="1905"/>
              <a:effectLst>
                <a:innerShdw blurRad="69850" dist="43180" dir="5400000">
                  <a:srgbClr val="000000">
                    <a:alpha val="65000"/>
                  </a:srgbClr>
                </a:innerShdw>
              </a:effectLst>
              <a:latin typeface="Times New Roman" pitchFamily="18" charset="0"/>
              <a:cs typeface="Times New Roman" pitchFamily="18" charset="0"/>
            </a:endParaRPr>
          </a:p>
          <a:p>
            <a:pPr algn="r"/>
            <a:r>
              <a:rPr lang="lt-LT" sz="1400" i="1" dirty="0" smtClean="0">
                <a:ln w="1905"/>
                <a:effectLst>
                  <a:innerShdw blurRad="69850" dist="43180" dir="5400000">
                    <a:srgbClr val="000000">
                      <a:alpha val="65000"/>
                    </a:srgbClr>
                  </a:innerShdw>
                </a:effectLst>
                <a:latin typeface="Times New Roman" pitchFamily="18" charset="0"/>
                <a:cs typeface="Times New Roman" pitchFamily="18" charset="0"/>
              </a:rPr>
              <a:t>Parengė Švietimo ir sporto skyriaus vyr. specialistė Julija </a:t>
            </a:r>
            <a:r>
              <a:rPr lang="lt-LT" sz="1400" i="1" dirty="0" err="1" smtClean="0">
                <a:ln w="1905"/>
                <a:effectLst>
                  <a:innerShdw blurRad="69850" dist="43180" dir="5400000">
                    <a:srgbClr val="000000">
                      <a:alpha val="65000"/>
                    </a:srgbClr>
                  </a:innerShdw>
                </a:effectLst>
                <a:latin typeface="Times New Roman" pitchFamily="18" charset="0"/>
                <a:cs typeface="Times New Roman" pitchFamily="18" charset="0"/>
              </a:rPr>
              <a:t>Čiuželienė</a:t>
            </a:r>
            <a:endParaRPr lang="lt-LT" sz="1400" i="1" dirty="0" smtClean="0">
              <a:ln w="1905"/>
              <a:effectLst>
                <a:innerShdw blurRad="69850" dist="43180" dir="5400000">
                  <a:srgbClr val="000000">
                    <a:alpha val="65000"/>
                  </a:srgbClr>
                </a:innerShdw>
              </a:effectLst>
              <a:latin typeface="Times New Roman" pitchFamily="18" charset="0"/>
              <a:cs typeface="Times New Roman" pitchFamily="18" charset="0"/>
            </a:endParaRPr>
          </a:p>
          <a:p>
            <a:pPr algn="r"/>
            <a:endParaRPr lang="lt-LT" sz="1400" i="1" dirty="0" smtClean="0">
              <a:ln w="1905"/>
              <a:effectLst>
                <a:innerShdw blurRad="69850" dist="43180" dir="5400000">
                  <a:srgbClr val="000000">
                    <a:alpha val="65000"/>
                  </a:srgbClr>
                </a:innerShdw>
              </a:effectLst>
              <a:latin typeface="Times New Roman" pitchFamily="18" charset="0"/>
              <a:cs typeface="Times New Roman" pitchFamily="18" charset="0"/>
            </a:endParaRPr>
          </a:p>
          <a:p>
            <a:pPr algn="r"/>
            <a:r>
              <a:rPr lang="lt-LT" sz="1400" i="1" dirty="0" smtClean="0">
                <a:ln w="1905"/>
                <a:effectLst>
                  <a:innerShdw blurRad="69850" dist="43180" dir="5400000">
                    <a:srgbClr val="000000">
                      <a:alpha val="65000"/>
                    </a:srgbClr>
                  </a:innerShdw>
                </a:effectLst>
                <a:latin typeface="Times New Roman" pitchFamily="18" charset="0"/>
                <a:cs typeface="Times New Roman" pitchFamily="18" charset="0"/>
              </a:rPr>
              <a:t>2024 m. gegužės 21 d</a:t>
            </a:r>
            <a:r>
              <a:rPr lang="lt-LT" sz="1600" i="1" dirty="0" smtClean="0">
                <a:ln w="1905"/>
                <a:effectLst>
                  <a:innerShdw blurRad="69850" dist="43180" dir="5400000">
                    <a:srgbClr val="000000">
                      <a:alpha val="65000"/>
                    </a:srgbClr>
                  </a:innerShdw>
                </a:effectLst>
                <a:latin typeface="Times New Roman" pitchFamily="18" charset="0"/>
                <a:cs typeface="Times New Roman" pitchFamily="18" charset="0"/>
              </a:rPr>
              <a:t>.</a:t>
            </a:r>
            <a:endParaRPr lang="en-US" sz="1600" i="1"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5936" y="620688"/>
            <a:ext cx="1080120" cy="1303680"/>
          </a:xfrm>
          <a:prstGeom prst="rect">
            <a:avLst/>
          </a:prstGeom>
        </p:spPr>
      </p:pic>
    </p:spTree>
    <p:extLst>
      <p:ext uri="{BB962C8B-B14F-4D97-AF65-F5344CB8AC3E}">
        <p14:creationId xmlns:p14="http://schemas.microsoft.com/office/powerpoint/2010/main" val="1497516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aštė 2"/>
          <p:cNvSpPr>
            <a:spLocks noGrp="1"/>
          </p:cNvSpPr>
          <p:nvPr>
            <p:ph type="title"/>
          </p:nvPr>
        </p:nvSpPr>
        <p:spPr>
          <a:xfrm>
            <a:off x="3347864" y="620688"/>
            <a:ext cx="5637312" cy="1252728"/>
          </a:xfrm>
        </p:spPr>
        <p:txBody>
          <a:bodyPr>
            <a:noAutofit/>
          </a:bodyPr>
          <a:lstStyle/>
          <a:p>
            <a:pPr lvl="0">
              <a:spcBef>
                <a:spcPts val="0"/>
              </a:spcBef>
            </a:pPr>
            <a:r>
              <a:rPr lang="lt-LT" sz="2400" b="1" i="1" dirty="0" smtClean="0">
                <a:solidFill>
                  <a:prstClr val="black"/>
                </a:solidFill>
                <a:latin typeface="Times New Roman" panose="02020603050405020304" pitchFamily="18" charset="0"/>
                <a:ea typeface="+mn-ea"/>
                <a:cs typeface="Times New Roman" panose="02020603050405020304" pitchFamily="18" charset="0"/>
              </a:rPr>
              <a:t>2022-2024 metais </a:t>
            </a:r>
            <a:r>
              <a:rPr lang="lt-LT" sz="2400" b="1" i="1" dirty="0">
                <a:solidFill>
                  <a:prstClr val="black"/>
                </a:solidFill>
                <a:latin typeface="Times New Roman" panose="02020603050405020304" pitchFamily="18" charset="0"/>
                <a:ea typeface="+mn-ea"/>
                <a:cs typeface="Times New Roman" panose="02020603050405020304" pitchFamily="18" charset="0"/>
              </a:rPr>
              <a:t>kaimo seniūnijų ir bendruomenių sportinei veiklai </a:t>
            </a:r>
            <a:r>
              <a:rPr lang="lt-LT" sz="2400" b="1" i="1" dirty="0" smtClean="0">
                <a:solidFill>
                  <a:prstClr val="black"/>
                </a:solidFill>
                <a:latin typeface="Times New Roman" panose="02020603050405020304" pitchFamily="18" charset="0"/>
                <a:ea typeface="+mn-ea"/>
                <a:cs typeface="Times New Roman" panose="02020603050405020304" pitchFamily="18" charset="0"/>
              </a:rPr>
              <a:t>plėtoti skirtų lėšų pokytis </a:t>
            </a:r>
            <a:r>
              <a:rPr lang="lt-LT" sz="2400" i="1" dirty="0">
                <a:solidFill>
                  <a:prstClr val="black"/>
                </a:solidFill>
                <a:latin typeface="Times New Roman" panose="02020603050405020304" pitchFamily="18" charset="0"/>
                <a:ea typeface="+mn-ea"/>
                <a:cs typeface="Times New Roman" panose="02020603050405020304" pitchFamily="18" charset="0"/>
              </a:rPr>
              <a:t/>
            </a:r>
            <a:br>
              <a:rPr lang="lt-LT" sz="2400" i="1" dirty="0">
                <a:solidFill>
                  <a:prstClr val="black"/>
                </a:solidFill>
                <a:latin typeface="Times New Roman" panose="02020603050405020304" pitchFamily="18" charset="0"/>
                <a:ea typeface="+mn-ea"/>
                <a:cs typeface="Times New Roman" panose="02020603050405020304" pitchFamily="18" charset="0"/>
              </a:rPr>
            </a:br>
            <a:endParaRPr lang="lt-LT" sz="2400" dirty="0"/>
          </a:p>
        </p:txBody>
      </p:sp>
      <p:graphicFrame>
        <p:nvGraphicFramePr>
          <p:cNvPr id="2" name="Diagrama 1"/>
          <p:cNvGraphicFramePr/>
          <p:nvPr>
            <p:extLst>
              <p:ext uri="{D42A27DB-BD31-4B8C-83A1-F6EECF244321}">
                <p14:modId xmlns:p14="http://schemas.microsoft.com/office/powerpoint/2010/main" val="1030023440"/>
              </p:ext>
            </p:extLst>
          </p:nvPr>
        </p:nvGraphicFramePr>
        <p:xfrm>
          <a:off x="1187624" y="2492896"/>
          <a:ext cx="6552728" cy="42800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65366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935650773"/>
              </p:ext>
            </p:extLst>
          </p:nvPr>
        </p:nvGraphicFramePr>
        <p:xfrm>
          <a:off x="395536" y="1412776"/>
          <a:ext cx="4416152" cy="29681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Diagrama 4"/>
          <p:cNvGraphicFramePr/>
          <p:nvPr>
            <p:extLst>
              <p:ext uri="{D42A27DB-BD31-4B8C-83A1-F6EECF244321}">
                <p14:modId xmlns:p14="http://schemas.microsoft.com/office/powerpoint/2010/main" val="142358589"/>
              </p:ext>
            </p:extLst>
          </p:nvPr>
        </p:nvGraphicFramePr>
        <p:xfrm>
          <a:off x="4355976" y="3645024"/>
          <a:ext cx="4248472" cy="27520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949925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aštė 2"/>
          <p:cNvSpPr>
            <a:spLocks noGrp="1"/>
          </p:cNvSpPr>
          <p:nvPr>
            <p:ph type="title"/>
          </p:nvPr>
        </p:nvSpPr>
        <p:spPr>
          <a:xfrm>
            <a:off x="3347864" y="620688"/>
            <a:ext cx="5637312" cy="1252728"/>
          </a:xfrm>
        </p:spPr>
        <p:txBody>
          <a:bodyPr>
            <a:noAutofit/>
          </a:bodyPr>
          <a:lstStyle/>
          <a:p>
            <a:pPr lvl="0">
              <a:spcBef>
                <a:spcPts val="0"/>
              </a:spcBef>
            </a:pPr>
            <a:r>
              <a:rPr lang="lt-LT" sz="2400" b="1" i="1" dirty="0" smtClean="0">
                <a:solidFill>
                  <a:schemeClr val="tx1"/>
                </a:solidFill>
                <a:latin typeface="Times New Roman" panose="02020603050405020304" pitchFamily="18" charset="0"/>
                <a:ea typeface="+mn-ea"/>
                <a:cs typeface="Times New Roman" panose="02020603050405020304" pitchFamily="18" charset="0"/>
              </a:rPr>
              <a:t>2022-2024 metais </a:t>
            </a:r>
            <a:r>
              <a:rPr lang="lt-LT" sz="2400" b="1" i="1" dirty="0">
                <a:solidFill>
                  <a:schemeClr val="tx1"/>
                </a:solidFill>
                <a:latin typeface="Times New Roman" panose="02020603050405020304" pitchFamily="18" charset="0"/>
                <a:ea typeface="+mn-ea"/>
                <a:cs typeface="Times New Roman" panose="02020603050405020304" pitchFamily="18" charset="0"/>
              </a:rPr>
              <a:t>kaimo seniūnijų ir </a:t>
            </a:r>
            <a:r>
              <a:rPr lang="lt-LT" sz="2400" b="1" i="1" dirty="0" smtClean="0">
                <a:solidFill>
                  <a:schemeClr val="tx1"/>
                </a:solidFill>
                <a:latin typeface="Times New Roman" panose="02020603050405020304" pitchFamily="18" charset="0"/>
                <a:ea typeface="+mn-ea"/>
                <a:cs typeface="Times New Roman" panose="02020603050405020304" pitchFamily="18" charset="0"/>
              </a:rPr>
              <a:t>bendruomenių vykdančių projektus skaičiaus pokytis</a:t>
            </a:r>
            <a:r>
              <a:rPr lang="lt-LT" sz="2400" i="1" dirty="0">
                <a:solidFill>
                  <a:prstClr val="black"/>
                </a:solidFill>
                <a:latin typeface="Times New Roman" panose="02020603050405020304" pitchFamily="18" charset="0"/>
                <a:ea typeface="+mn-ea"/>
                <a:cs typeface="Times New Roman" panose="02020603050405020304" pitchFamily="18" charset="0"/>
              </a:rPr>
              <a:t/>
            </a:r>
            <a:br>
              <a:rPr lang="lt-LT" sz="2400" i="1" dirty="0">
                <a:solidFill>
                  <a:prstClr val="black"/>
                </a:solidFill>
                <a:latin typeface="Times New Roman" panose="02020603050405020304" pitchFamily="18" charset="0"/>
                <a:ea typeface="+mn-ea"/>
                <a:cs typeface="Times New Roman" panose="02020603050405020304" pitchFamily="18" charset="0"/>
              </a:rPr>
            </a:br>
            <a:endParaRPr lang="lt-LT" sz="2400" dirty="0"/>
          </a:p>
        </p:txBody>
      </p:sp>
      <p:graphicFrame>
        <p:nvGraphicFramePr>
          <p:cNvPr id="5" name="Diagrama 4"/>
          <p:cNvGraphicFramePr/>
          <p:nvPr>
            <p:extLst>
              <p:ext uri="{D42A27DB-BD31-4B8C-83A1-F6EECF244321}">
                <p14:modId xmlns:p14="http://schemas.microsoft.com/office/powerpoint/2010/main" val="2126003497"/>
              </p:ext>
            </p:extLst>
          </p:nvPr>
        </p:nvGraphicFramePr>
        <p:xfrm>
          <a:off x="323528" y="2708920"/>
          <a:ext cx="4968552" cy="361617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Diagrama 6"/>
          <p:cNvGraphicFramePr/>
          <p:nvPr>
            <p:extLst>
              <p:ext uri="{D42A27DB-BD31-4B8C-83A1-F6EECF244321}">
                <p14:modId xmlns:p14="http://schemas.microsoft.com/office/powerpoint/2010/main" val="1154076021"/>
              </p:ext>
            </p:extLst>
          </p:nvPr>
        </p:nvGraphicFramePr>
        <p:xfrm>
          <a:off x="4932040" y="2492896"/>
          <a:ext cx="3120008" cy="21760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Diagrama 7"/>
          <p:cNvGraphicFramePr/>
          <p:nvPr>
            <p:extLst>
              <p:ext uri="{D42A27DB-BD31-4B8C-83A1-F6EECF244321}">
                <p14:modId xmlns:p14="http://schemas.microsoft.com/office/powerpoint/2010/main" val="2377640940"/>
              </p:ext>
            </p:extLst>
          </p:nvPr>
        </p:nvGraphicFramePr>
        <p:xfrm>
          <a:off x="4860032" y="4365104"/>
          <a:ext cx="3240360" cy="195999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110369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aštė 2"/>
          <p:cNvSpPr>
            <a:spLocks noGrp="1"/>
          </p:cNvSpPr>
          <p:nvPr>
            <p:ph type="title"/>
          </p:nvPr>
        </p:nvSpPr>
        <p:spPr>
          <a:xfrm>
            <a:off x="3779912" y="764704"/>
            <a:ext cx="4989240" cy="1252728"/>
          </a:xfrm>
        </p:spPr>
        <p:txBody>
          <a:bodyPr>
            <a:noAutofit/>
          </a:bodyPr>
          <a:lstStyle/>
          <a:p>
            <a:pPr>
              <a:spcBef>
                <a:spcPts val="0"/>
              </a:spcBef>
            </a:pPr>
            <a:r>
              <a:rPr lang="lt-LT" sz="2400" b="1" i="1" dirty="0" smtClean="0">
                <a:solidFill>
                  <a:prstClr val="black"/>
                </a:solidFill>
                <a:latin typeface="Times New Roman" panose="02020603050405020304" pitchFamily="18" charset="0"/>
                <a:cs typeface="Times New Roman" panose="02020603050405020304" pitchFamily="18" charset="0"/>
              </a:rPr>
              <a:t/>
            </a:r>
            <a:br>
              <a:rPr lang="lt-LT" sz="2400" b="1" i="1" dirty="0" smtClean="0">
                <a:solidFill>
                  <a:prstClr val="black"/>
                </a:solidFill>
                <a:latin typeface="Times New Roman" panose="02020603050405020304" pitchFamily="18" charset="0"/>
                <a:cs typeface="Times New Roman" panose="02020603050405020304" pitchFamily="18" charset="0"/>
              </a:rPr>
            </a:br>
            <a:r>
              <a:rPr lang="lt-LT" sz="2400" b="1" i="1" dirty="0" smtClean="0">
                <a:solidFill>
                  <a:prstClr val="black"/>
                </a:solidFill>
                <a:latin typeface="Times New Roman" panose="02020603050405020304" pitchFamily="18" charset="0"/>
                <a:cs typeface="Times New Roman" panose="02020603050405020304" pitchFamily="18" charset="0"/>
              </a:rPr>
              <a:t>2022-2024 </a:t>
            </a:r>
            <a:r>
              <a:rPr lang="lt-LT" sz="2400" b="1" i="1" dirty="0">
                <a:solidFill>
                  <a:prstClr val="black"/>
                </a:solidFill>
                <a:latin typeface="Times New Roman" panose="02020603050405020304" pitchFamily="18" charset="0"/>
                <a:cs typeface="Times New Roman" panose="02020603050405020304" pitchFamily="18" charset="0"/>
              </a:rPr>
              <a:t>metais kaimo seniūnijų ir bendruomenių vykdomų projektų skaičiaus pokytis</a:t>
            </a:r>
            <a:r>
              <a:rPr lang="lt-LT" sz="2400" b="1" dirty="0"/>
              <a:t/>
            </a:r>
            <a:br>
              <a:rPr lang="lt-LT" sz="2400" b="1" dirty="0"/>
            </a:br>
            <a:r>
              <a:rPr lang="lt-LT" sz="2400" i="1" dirty="0">
                <a:solidFill>
                  <a:prstClr val="black"/>
                </a:solidFill>
                <a:latin typeface="Times New Roman" panose="02020603050405020304" pitchFamily="18" charset="0"/>
                <a:ea typeface="+mn-ea"/>
                <a:cs typeface="Times New Roman" panose="02020603050405020304" pitchFamily="18" charset="0"/>
              </a:rPr>
              <a:t/>
            </a:r>
            <a:br>
              <a:rPr lang="lt-LT" sz="2400" i="1" dirty="0">
                <a:solidFill>
                  <a:prstClr val="black"/>
                </a:solidFill>
                <a:latin typeface="Times New Roman" panose="02020603050405020304" pitchFamily="18" charset="0"/>
                <a:ea typeface="+mn-ea"/>
                <a:cs typeface="Times New Roman" panose="02020603050405020304" pitchFamily="18" charset="0"/>
              </a:rPr>
            </a:br>
            <a:endParaRPr lang="lt-LT" sz="2400" dirty="0"/>
          </a:p>
        </p:txBody>
      </p:sp>
      <p:graphicFrame>
        <p:nvGraphicFramePr>
          <p:cNvPr id="2" name="Diagrama 1"/>
          <p:cNvGraphicFramePr/>
          <p:nvPr>
            <p:extLst>
              <p:ext uri="{D42A27DB-BD31-4B8C-83A1-F6EECF244321}">
                <p14:modId xmlns:p14="http://schemas.microsoft.com/office/powerpoint/2010/main" val="606019915"/>
              </p:ext>
            </p:extLst>
          </p:nvPr>
        </p:nvGraphicFramePr>
        <p:xfrm>
          <a:off x="1187624" y="2492896"/>
          <a:ext cx="6552728" cy="42800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066100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034911189"/>
              </p:ext>
            </p:extLst>
          </p:nvPr>
        </p:nvGraphicFramePr>
        <p:xfrm>
          <a:off x="395536" y="1412776"/>
          <a:ext cx="4416152" cy="29681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Diagrama 4"/>
          <p:cNvGraphicFramePr/>
          <p:nvPr>
            <p:extLst>
              <p:ext uri="{D42A27DB-BD31-4B8C-83A1-F6EECF244321}">
                <p14:modId xmlns:p14="http://schemas.microsoft.com/office/powerpoint/2010/main" val="1712452522"/>
              </p:ext>
            </p:extLst>
          </p:nvPr>
        </p:nvGraphicFramePr>
        <p:xfrm>
          <a:off x="4355976" y="3645024"/>
          <a:ext cx="4248472" cy="27520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141890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9550" y="2924944"/>
            <a:ext cx="8222703" cy="3539430"/>
          </a:xfrm>
          <a:prstGeom prst="rect">
            <a:avLst/>
          </a:prstGeom>
          <a:noFill/>
        </p:spPr>
        <p:txBody>
          <a:bodyPr wrap="square" lIns="91440" tIns="45720" rIns="91440" bIns="45720">
            <a:spAutoFit/>
          </a:bodyPr>
          <a:lstStyle/>
          <a:p>
            <a:pPr algn="ctr"/>
            <a:r>
              <a:rPr lang="lt-LT" sz="6200" i="1" dirty="0" smtClean="0">
                <a:ln w="1905"/>
                <a:effectLst>
                  <a:innerShdw blurRad="69850" dist="43180" dir="5400000">
                    <a:srgbClr val="000000">
                      <a:alpha val="65000"/>
                    </a:srgbClr>
                  </a:innerShdw>
                </a:effectLst>
                <a:latin typeface="Times New Roman" pitchFamily="18" charset="0"/>
                <a:cs typeface="Times New Roman" pitchFamily="18" charset="0"/>
              </a:rPr>
              <a:t>AČIŪ UŽ DĖMESĮ </a:t>
            </a:r>
            <a:r>
              <a:rPr lang="en-US" sz="6200" i="1" dirty="0" smtClean="0">
                <a:ln w="1905"/>
                <a:effectLst>
                  <a:innerShdw blurRad="69850" dist="43180" dir="5400000">
                    <a:srgbClr val="000000">
                      <a:alpha val="65000"/>
                    </a:srgbClr>
                  </a:innerShdw>
                </a:effectLst>
                <a:latin typeface="Times New Roman" pitchFamily="18" charset="0"/>
                <a:cs typeface="Times New Roman" pitchFamily="18" charset="0"/>
              </a:rPr>
              <a:t>!</a:t>
            </a:r>
            <a:endParaRPr lang="lt-LT" sz="6200" i="1" dirty="0" smtClean="0">
              <a:ln w="1905"/>
              <a:effectLst>
                <a:innerShdw blurRad="69850" dist="43180" dir="5400000">
                  <a:srgbClr val="000000">
                    <a:alpha val="65000"/>
                  </a:srgbClr>
                </a:innerShdw>
              </a:effectLst>
              <a:latin typeface="Times New Roman" pitchFamily="18" charset="0"/>
              <a:cs typeface="Times New Roman" pitchFamily="18" charset="0"/>
            </a:endParaRPr>
          </a:p>
          <a:p>
            <a:pPr algn="ctr"/>
            <a:endParaRPr lang="lt-LT" sz="4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algn="ctr"/>
            <a:endParaRPr lang="lt-LT" sz="7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algn="ctr"/>
            <a:r>
              <a:rPr lang="lt-LT" sz="4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endParaRPr lang="en-US" sz="4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7434932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gos forma">
  <a:themeElements>
    <a:clrScheme name="Bangos form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Bangos form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ngos form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5526</TotalTime>
  <Words>107</Words>
  <Application>Microsoft Office PowerPoint</Application>
  <PresentationFormat>Demonstracija ekrane (4:3)</PresentationFormat>
  <Paragraphs>49</Paragraphs>
  <Slides>7</Slides>
  <Notes>2</Notes>
  <HiddenSlides>0</HiddenSlides>
  <MMClips>0</MMClips>
  <ScaleCrop>false</ScaleCrop>
  <HeadingPairs>
    <vt:vector size="4" baseType="variant">
      <vt:variant>
        <vt:lpstr>Tema</vt:lpstr>
      </vt:variant>
      <vt:variant>
        <vt:i4>1</vt:i4>
      </vt:variant>
      <vt:variant>
        <vt:lpstr>Skaidrių pavadinimai</vt:lpstr>
      </vt:variant>
      <vt:variant>
        <vt:i4>7</vt:i4>
      </vt:variant>
    </vt:vector>
  </HeadingPairs>
  <TitlesOfParts>
    <vt:vector size="8" baseType="lpstr">
      <vt:lpstr>Bangos forma</vt:lpstr>
      <vt:lpstr>PowerPoint pristatymas</vt:lpstr>
      <vt:lpstr>2022-2024 metais kaimo seniūnijų ir bendruomenių sportinei veiklai plėtoti skirtų lėšų pokytis  </vt:lpstr>
      <vt:lpstr>PowerPoint pristatymas</vt:lpstr>
      <vt:lpstr>2022-2024 metais kaimo seniūnijų ir bendruomenių vykdančių projektus skaičiaus pokytis </vt:lpstr>
      <vt:lpstr> 2022-2024 metais kaimo seniūnijų ir bendruomenių vykdomų projektų skaičiaus pokytis  </vt:lpstr>
      <vt:lpstr>PowerPoint pristatymas</vt:lpstr>
      <vt:lpstr>PowerPoint pristatymas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Plungės rajono savivaldybės Sporto taryba (toliau – taryba) yra kolegiali visuomeninė institucija, sudaryta iš Savivaldybės tarybos, Savivaldybės administracijos  ir visuomeninių sporto organizacijų atstovų, sporto specialistų, rajono strateginiams kūno kultūros ir sporto klausimams nagrinėti ir spręsti. Taryba nėra juridinis asmuo.</dc:title>
  <dc:creator>Julija Čiuželienė</dc:creator>
  <cp:lastModifiedBy>Julija Čiuželienė</cp:lastModifiedBy>
  <cp:revision>475</cp:revision>
  <dcterms:created xsi:type="dcterms:W3CDTF">2017-04-03T06:11:18Z</dcterms:created>
  <dcterms:modified xsi:type="dcterms:W3CDTF">2024-05-08T08:28:20Z</dcterms:modified>
</cp:coreProperties>
</file>