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59" r:id="rId6"/>
    <p:sldId id="260" r:id="rId7"/>
    <p:sldId id="271" r:id="rId8"/>
    <p:sldId id="266" r:id="rId9"/>
    <p:sldId id="265" r:id="rId10"/>
    <p:sldId id="272" r:id="rId11"/>
    <p:sldId id="261" r:id="rId12"/>
    <p:sldId id="270" r:id="rId13"/>
    <p:sldId id="269" r:id="rId14"/>
    <p:sldId id="267" r:id="rId15"/>
    <p:sldId id="268" r:id="rId16"/>
    <p:sldId id="264" r:id="rId17"/>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C0D7"/>
    <a:srgbClr val="15D0E9"/>
    <a:srgbClr val="25D3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9" autoAdjust="0"/>
    <p:restoredTop sz="94660"/>
  </p:normalViewPr>
  <p:slideViewPr>
    <p:cSldViewPr snapToGrid="0">
      <p:cViewPr varScale="1">
        <p:scale>
          <a:sx n="114" d="100"/>
          <a:sy n="114" d="100"/>
        </p:scale>
        <p:origin x="40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dirty="0"/>
              <a:t>2023 04 15 - 2024 04 30</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lt-LT"/>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rgbClr val="13C0D7">
                <a:alpha val="84706"/>
              </a:srgbClr>
            </a:solidFill>
            <a:ln w="9525" cap="flat" cmpd="sng" algn="ctr">
              <a:solidFill>
                <a:schemeClr val="accent5">
                  <a:lumMod val="75000"/>
                </a:schemeClr>
              </a:solidFill>
              <a:round/>
            </a:ln>
            <a:effectLst/>
            <a:sp3d contourW="9525">
              <a:contourClr>
                <a:schemeClr val="accent5">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Sheet1!$B$29:$B$41</c:f>
              <c:strCache>
                <c:ptCount val="13"/>
                <c:pt idx="0">
                  <c:v>BALANDIS, 2023 m.</c:v>
                </c:pt>
                <c:pt idx="1">
                  <c:v>GEGUŽĖ, 2023 m. </c:v>
                </c:pt>
                <c:pt idx="2">
                  <c:v>BIRŽELIS, 2023 m. </c:v>
                </c:pt>
                <c:pt idx="3">
                  <c:v>LIEPA, 2023 m. </c:v>
                </c:pt>
                <c:pt idx="4">
                  <c:v>RUGPJŪTIS, 2023 m.</c:v>
                </c:pt>
                <c:pt idx="5">
                  <c:v>RUGSĖJIS, 2023 m. </c:v>
                </c:pt>
                <c:pt idx="6">
                  <c:v>SPALIS, 2023 m.</c:v>
                </c:pt>
                <c:pt idx="7">
                  <c:v>LAPKRITIS, 2023 m. </c:v>
                </c:pt>
                <c:pt idx="8">
                  <c:v>GRUODIS, 2023 m.</c:v>
                </c:pt>
                <c:pt idx="9">
                  <c:v>SAUSIS, 2024 m. </c:v>
                </c:pt>
                <c:pt idx="10">
                  <c:v>VASARIS, 2024 m. </c:v>
                </c:pt>
                <c:pt idx="11">
                  <c:v>KOVAS, 2024 m.</c:v>
                </c:pt>
                <c:pt idx="12">
                  <c:v>BALANDIS, 2024 m.</c:v>
                </c:pt>
              </c:strCache>
            </c:strRef>
          </c:cat>
          <c:val>
            <c:numRef>
              <c:f>Sheet1!$C$29:$C$41</c:f>
              <c:numCache>
                <c:formatCode>General</c:formatCode>
                <c:ptCount val="13"/>
                <c:pt idx="0">
                  <c:v>1801</c:v>
                </c:pt>
                <c:pt idx="1">
                  <c:v>3261</c:v>
                </c:pt>
                <c:pt idx="2">
                  <c:v>2957</c:v>
                </c:pt>
                <c:pt idx="3">
                  <c:v>0</c:v>
                </c:pt>
                <c:pt idx="4">
                  <c:v>3137</c:v>
                </c:pt>
                <c:pt idx="5">
                  <c:v>2996</c:v>
                </c:pt>
                <c:pt idx="6">
                  <c:v>6537</c:v>
                </c:pt>
                <c:pt idx="7">
                  <c:v>7717</c:v>
                </c:pt>
                <c:pt idx="8">
                  <c:v>6280</c:v>
                </c:pt>
                <c:pt idx="9">
                  <c:v>7957</c:v>
                </c:pt>
                <c:pt idx="10">
                  <c:v>8186</c:v>
                </c:pt>
                <c:pt idx="11">
                  <c:v>7376</c:v>
                </c:pt>
                <c:pt idx="12">
                  <c:v>6575</c:v>
                </c:pt>
              </c:numCache>
            </c:numRef>
          </c:val>
          <c:extLst>
            <c:ext xmlns:c16="http://schemas.microsoft.com/office/drawing/2014/chart" uri="{C3380CC4-5D6E-409C-BE32-E72D297353CC}">
              <c16:uniqueId val="{00000000-54AB-4C61-8544-67DEA7AFA718}"/>
            </c:ext>
          </c:extLst>
        </c:ser>
        <c:dLbls>
          <c:showLegendKey val="0"/>
          <c:showVal val="0"/>
          <c:showCatName val="0"/>
          <c:showSerName val="0"/>
          <c:showPercent val="0"/>
          <c:showBubbleSize val="0"/>
        </c:dLbls>
        <c:gapWidth val="65"/>
        <c:shape val="box"/>
        <c:axId val="1001206816"/>
        <c:axId val="1002756432"/>
        <c:axId val="0"/>
      </c:bar3DChart>
      <c:catAx>
        <c:axId val="100120681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lt-LT"/>
          </a:p>
        </c:txPr>
        <c:crossAx val="1002756432"/>
        <c:crosses val="autoZero"/>
        <c:auto val="1"/>
        <c:lblAlgn val="ctr"/>
        <c:lblOffset val="100"/>
        <c:noMultiLvlLbl val="0"/>
      </c:catAx>
      <c:valAx>
        <c:axId val="1002756432"/>
        <c:scaling>
          <c:orientation val="minMax"/>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r>
                  <a:rPr lang="en-US" dirty="0" err="1"/>
                  <a:t>Apsilankym</a:t>
                </a:r>
                <a:r>
                  <a:rPr lang="lt-LT" dirty="0"/>
                  <a:t>ų skaičius per mėn. </a:t>
                </a:r>
              </a:p>
            </c:rich>
          </c:tx>
          <c:layout>
            <c:manualLayout>
              <c:xMode val="edge"/>
              <c:yMode val="edge"/>
              <c:x val="1.416343337517593E-2"/>
              <c:y val="0.21082090152500219"/>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lt-LT"/>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lt-LT"/>
          </a:p>
        </c:txPr>
        <c:crossAx val="10012068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lt-LT" dirty="0"/>
              <a:t>2023 04 15 – 2023 04 30 </a:t>
            </a:r>
            <a:endParaRPr lang="en-US" dirty="0"/>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lt-LT"/>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8960401688919314E-2"/>
          <c:y val="9.7368833823640991E-2"/>
          <c:w val="0.88775457415649128"/>
          <c:h val="0.79387258934439719"/>
        </c:manualLayout>
      </c:layout>
      <c:bar3DChart>
        <c:barDir val="col"/>
        <c:grouping val="clustered"/>
        <c:varyColors val="0"/>
        <c:ser>
          <c:idx val="0"/>
          <c:order val="0"/>
          <c:spPr>
            <a:solidFill>
              <a:srgbClr val="13C0D7">
                <a:alpha val="85000"/>
              </a:srgbClr>
            </a:solidFill>
            <a:ln w="9525" cap="flat" cmpd="sng" algn="ctr">
              <a:solidFill>
                <a:schemeClr val="accent1">
                  <a:lumMod val="75000"/>
                </a:schemeClr>
              </a:solidFill>
              <a:round/>
            </a:ln>
            <a:effectLst/>
            <a:sp3d contourW="9525">
              <a:contourClr>
                <a:schemeClr val="accent1">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lumMod val="75000"/>
                        <a:lumOff val="25000"/>
                      </a:schemeClr>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Sheet1!$B$50:$B$62</c:f>
              <c:strCache>
                <c:ptCount val="13"/>
                <c:pt idx="0">
                  <c:v>BALANDIS, 2023 m.</c:v>
                </c:pt>
                <c:pt idx="1">
                  <c:v>GEGUŽĖ, 2023 m. </c:v>
                </c:pt>
                <c:pt idx="2">
                  <c:v>BIRŽELIS, 2023 m. </c:v>
                </c:pt>
                <c:pt idx="3">
                  <c:v>LIEPA, 2023 m. </c:v>
                </c:pt>
                <c:pt idx="4">
                  <c:v>RUGPJŪTIS, 2023 m.</c:v>
                </c:pt>
                <c:pt idx="5">
                  <c:v>RUGSĖJIS, 2023 m. </c:v>
                </c:pt>
                <c:pt idx="6">
                  <c:v>SPALIS, 2023 m.</c:v>
                </c:pt>
                <c:pt idx="7">
                  <c:v>LAPKRITIS, 2023 m. </c:v>
                </c:pt>
                <c:pt idx="8">
                  <c:v>GRUODIS, 2023 m.</c:v>
                </c:pt>
                <c:pt idx="9">
                  <c:v>SAUSIS, 2024 m. </c:v>
                </c:pt>
                <c:pt idx="10">
                  <c:v>VASARIS, 2024 m. </c:v>
                </c:pt>
                <c:pt idx="11">
                  <c:v>KOVAS, 2024 m.</c:v>
                </c:pt>
                <c:pt idx="12">
                  <c:v>BALANDIS, 2024 m.</c:v>
                </c:pt>
              </c:strCache>
            </c:strRef>
          </c:cat>
          <c:val>
            <c:numRef>
              <c:f>Sheet1!$C$50:$C$62</c:f>
              <c:numCache>
                <c:formatCode>_-* #,##0.00\ [$€-427]_-;\-* #,##0.00\ [$€-427]_-;_-* "-"??\ [$€-427]_-;_-@_-</c:formatCode>
                <c:ptCount val="13"/>
                <c:pt idx="0">
                  <c:v>18087.32</c:v>
                </c:pt>
                <c:pt idx="1">
                  <c:v>25785.920000000002</c:v>
                </c:pt>
                <c:pt idx="2">
                  <c:v>21208.560000000001</c:v>
                </c:pt>
                <c:pt idx="3">
                  <c:v>0</c:v>
                </c:pt>
                <c:pt idx="4">
                  <c:v>23951.42</c:v>
                </c:pt>
                <c:pt idx="5">
                  <c:v>33022.319999999992</c:v>
                </c:pt>
                <c:pt idx="6">
                  <c:v>43547.859999999993</c:v>
                </c:pt>
                <c:pt idx="7">
                  <c:v>50393.520000000004</c:v>
                </c:pt>
                <c:pt idx="8">
                  <c:v>51576.499999999993</c:v>
                </c:pt>
                <c:pt idx="9">
                  <c:v>53213.52</c:v>
                </c:pt>
                <c:pt idx="10">
                  <c:v>54564.62000000001</c:v>
                </c:pt>
                <c:pt idx="11">
                  <c:v>48913.319999999992</c:v>
                </c:pt>
                <c:pt idx="12">
                  <c:v>38783.840000000004</c:v>
                </c:pt>
              </c:numCache>
            </c:numRef>
          </c:val>
          <c:extLst>
            <c:ext xmlns:c16="http://schemas.microsoft.com/office/drawing/2014/chart" uri="{C3380CC4-5D6E-409C-BE32-E72D297353CC}">
              <c16:uniqueId val="{00000000-B850-4C28-8192-D8AE3782E922}"/>
            </c:ext>
          </c:extLst>
        </c:ser>
        <c:dLbls>
          <c:showLegendKey val="0"/>
          <c:showVal val="1"/>
          <c:showCatName val="0"/>
          <c:showSerName val="0"/>
          <c:showPercent val="0"/>
          <c:showBubbleSize val="0"/>
        </c:dLbls>
        <c:gapWidth val="65"/>
        <c:shape val="box"/>
        <c:axId val="1002759696"/>
        <c:axId val="1002760240"/>
        <c:axId val="0"/>
      </c:bar3DChart>
      <c:catAx>
        <c:axId val="100275969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lt-LT"/>
          </a:p>
        </c:txPr>
        <c:crossAx val="1002760240"/>
        <c:crosses val="autoZero"/>
        <c:auto val="1"/>
        <c:lblAlgn val="ctr"/>
        <c:lblOffset val="100"/>
        <c:noMultiLvlLbl val="0"/>
      </c:catAx>
      <c:valAx>
        <c:axId val="1002760240"/>
        <c:scaling>
          <c:orientation val="minMax"/>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r>
                  <a:rPr lang="lt-LT" baseline="0" dirty="0"/>
                  <a:t>EUR </a:t>
                </a:r>
                <a:r>
                  <a:rPr lang="en-US" baseline="0" dirty="0"/>
                  <a:t>per m</a:t>
                </a:r>
                <a:r>
                  <a:rPr lang="lt-LT" baseline="0" dirty="0" err="1"/>
                  <a:t>ėn</a:t>
                </a:r>
                <a:r>
                  <a:rPr lang="lt-LT" baseline="0" dirty="0"/>
                  <a:t>. </a:t>
                </a:r>
                <a:endParaRPr lang="en-US" dirty="0"/>
              </a:p>
            </c:rich>
          </c:tx>
          <c:layout>
            <c:manualLayout>
              <c:xMode val="edge"/>
              <c:yMode val="edge"/>
              <c:x val="2.0385902849100381E-2"/>
              <c:y val="0.39918295792333464"/>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lt-LT"/>
            </a:p>
          </c:txPr>
        </c:title>
        <c:numFmt formatCode="_-* #,##0.00\ [$€-427]_-;\-* #,##0.00\ [$€-427]_-;_-* &quot;-&quot;??\ [$€-427]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lt-LT"/>
          </a:p>
        </c:txPr>
        <c:crossAx val="10027596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r>
              <a:rPr lang="lt-LT" dirty="0"/>
              <a:t>ABONEMENTŲ</a:t>
            </a:r>
            <a:r>
              <a:rPr lang="lt-LT" baseline="0" dirty="0"/>
              <a:t> PARDAVIMAS</a:t>
            </a:r>
          </a:p>
          <a:p>
            <a:pPr>
              <a:defRPr/>
            </a:pPr>
            <a:r>
              <a:rPr lang="lt-LT" baseline="0" dirty="0"/>
              <a:t>2024 04 15 - 2024 04 30</a:t>
            </a:r>
          </a:p>
          <a:p>
            <a:pPr>
              <a:defRPr/>
            </a:pPr>
            <a:endParaRPr lang="en-US" dirty="0"/>
          </a:p>
        </c:rich>
      </c:tx>
      <c:layout>
        <c:manualLayout>
          <c:xMode val="edge"/>
          <c:yMode val="edge"/>
          <c:x val="0.38103311023406888"/>
          <c:y val="0.35557146887583679"/>
        </c:manualLayout>
      </c:layout>
      <c:overlay val="0"/>
      <c:spPr>
        <a:noFill/>
        <a:ln>
          <a:noFill/>
        </a:ln>
        <a:effectLst/>
      </c:spPr>
      <c:txPr>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endParaRPr lang="lt-LT"/>
        </a:p>
      </c:txPr>
    </c:title>
    <c:autoTitleDeleted val="0"/>
    <c:plotArea>
      <c:layout>
        <c:manualLayout>
          <c:layoutTarget val="inner"/>
          <c:xMode val="edge"/>
          <c:yMode val="edge"/>
          <c:x val="0.10866180527860504"/>
          <c:y val="0.19007574660732651"/>
          <c:w val="0.86088036293885728"/>
          <c:h val="0.61136318014048874"/>
        </c:manualLayout>
      </c:layout>
      <c:barChart>
        <c:barDir val="col"/>
        <c:grouping val="clustered"/>
        <c:varyColors val="0"/>
        <c:ser>
          <c:idx val="0"/>
          <c:order val="0"/>
          <c:spPr>
            <a:gradFill>
              <a:gsLst>
                <a:gs pos="0">
                  <a:schemeClr val="accent3"/>
                </a:gs>
                <a:gs pos="100000">
                  <a:schemeClr val="accent3">
                    <a:lumMod val="84000"/>
                  </a:schemeClr>
                </a:gs>
              </a:gsLst>
              <a:lin ang="5400000" scaled="1"/>
            </a:gradFill>
            <a:ln>
              <a:noFill/>
            </a:ln>
            <a:effectLst>
              <a:outerShdw blurRad="76200" dir="18900000" sy="23000" kx="-1200000" algn="bl" rotWithShape="0">
                <a:prstClr val="black">
                  <a:alpha val="20000"/>
                </a:prstClr>
              </a:outerShdw>
            </a:effectLst>
          </c:spPr>
          <c:invertIfNegative val="0"/>
          <c:dLbls>
            <c:dLbl>
              <c:idx val="0"/>
              <c:layout>
                <c:manualLayout>
                  <c:x val="0"/>
                  <c:y val="-4.6774218369283879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F30-4E64-B40A-E662F4A3E5D7}"/>
                </c:ext>
              </c:extLst>
            </c:dLbl>
            <c:dLbl>
              <c:idx val="1"/>
              <c:layout>
                <c:manualLayout>
                  <c:x val="0"/>
                  <c:y val="-2.0715586447460493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F30-4E64-B40A-E662F4A3E5D7}"/>
                </c:ext>
              </c:extLst>
            </c:dLbl>
            <c:dLbl>
              <c:idx val="2"/>
              <c:layout>
                <c:manualLayout>
                  <c:x val="0"/>
                  <c:y val="1.4260432429659647E-4"/>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F30-4E64-B40A-E662F4A3E5D7}"/>
                </c:ext>
              </c:extLst>
            </c:dLbl>
            <c:dLbl>
              <c:idx val="4"/>
              <c:layout>
                <c:manualLayout>
                  <c:x val="-4.8535841808315531E-3"/>
                  <c:y val="2.734309677088314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F30-4E64-B40A-E662F4A3E5D7}"/>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solidFill>
                    <a:latin typeface="+mn-lt"/>
                    <a:ea typeface="+mn-ea"/>
                    <a:cs typeface="+mn-cs"/>
                  </a:defRPr>
                </a:pPr>
                <a:endParaRPr lang="lt-LT"/>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Sheet1!$B$7:$B$15</c:f>
              <c:strCache>
                <c:ptCount val="9"/>
                <c:pt idx="0">
                  <c:v>1 mėn. neribotas 2 val. </c:v>
                </c:pt>
                <c:pt idx="1">
                  <c:v>1 mėn. d.d. iki 17 val. 2 val.</c:v>
                </c:pt>
                <c:pt idx="2">
                  <c:v>1 mėn. neribotas 3 val.</c:v>
                </c:pt>
                <c:pt idx="3">
                  <c:v>1 mėn. d.d. iki 17 val. 3 val. </c:v>
                </c:pt>
                <c:pt idx="4">
                  <c:v>3 mėn. neribotas 2 val.</c:v>
                </c:pt>
                <c:pt idx="5">
                  <c:v>3 mėn. d.d. iki 17 val. 2 val.</c:v>
                </c:pt>
                <c:pt idx="6">
                  <c:v>6 mėn. neribotas 2 val.</c:v>
                </c:pt>
                <c:pt idx="7">
                  <c:v>6 mėn. d.d. iki 17 val. 2 val.</c:v>
                </c:pt>
                <c:pt idx="8">
                  <c:v>12 mėn. neribotas 2 val. </c:v>
                </c:pt>
              </c:strCache>
            </c:strRef>
          </c:cat>
          <c:val>
            <c:numRef>
              <c:f>Sheet1!$C$7:$C$15</c:f>
              <c:numCache>
                <c:formatCode>General</c:formatCode>
                <c:ptCount val="9"/>
                <c:pt idx="0">
                  <c:v>653</c:v>
                </c:pt>
                <c:pt idx="1">
                  <c:v>113</c:v>
                </c:pt>
                <c:pt idx="2">
                  <c:v>30</c:v>
                </c:pt>
                <c:pt idx="3">
                  <c:v>1</c:v>
                </c:pt>
                <c:pt idx="4">
                  <c:v>27</c:v>
                </c:pt>
                <c:pt idx="5">
                  <c:v>4</c:v>
                </c:pt>
                <c:pt idx="6">
                  <c:v>6</c:v>
                </c:pt>
                <c:pt idx="7">
                  <c:v>1</c:v>
                </c:pt>
                <c:pt idx="8">
                  <c:v>3</c:v>
                </c:pt>
              </c:numCache>
            </c:numRef>
          </c:val>
          <c:extLst>
            <c:ext xmlns:c16="http://schemas.microsoft.com/office/drawing/2014/chart" uri="{C3380CC4-5D6E-409C-BE32-E72D297353CC}">
              <c16:uniqueId val="{00000000-CF30-4E64-B40A-E662F4A3E5D7}"/>
            </c:ext>
          </c:extLst>
        </c:ser>
        <c:dLbls>
          <c:dLblPos val="inEnd"/>
          <c:showLegendKey val="0"/>
          <c:showVal val="1"/>
          <c:showCatName val="0"/>
          <c:showSerName val="0"/>
          <c:showPercent val="0"/>
          <c:showBubbleSize val="0"/>
        </c:dLbls>
        <c:gapWidth val="41"/>
        <c:axId val="1517966480"/>
        <c:axId val="1517961040"/>
      </c:barChart>
      <c:catAx>
        <c:axId val="151796648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effectLst/>
                <a:latin typeface="+mn-lt"/>
                <a:ea typeface="+mn-ea"/>
                <a:cs typeface="+mn-cs"/>
              </a:defRPr>
            </a:pPr>
            <a:endParaRPr lang="lt-LT"/>
          </a:p>
        </c:txPr>
        <c:crossAx val="1517961040"/>
        <c:crosses val="autoZero"/>
        <c:auto val="1"/>
        <c:lblAlgn val="ctr"/>
        <c:lblOffset val="100"/>
        <c:noMultiLvlLbl val="0"/>
      </c:catAx>
      <c:valAx>
        <c:axId val="1517961040"/>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lt-LT"/>
          </a:p>
        </c:txPr>
        <c:crossAx val="15179664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797F6-3B41-4F78-8B7A-03B8E0C641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lt-LT"/>
          </a:p>
        </p:txBody>
      </p:sp>
      <p:sp>
        <p:nvSpPr>
          <p:cNvPr id="3" name="Subtitle 2">
            <a:extLst>
              <a:ext uri="{FF2B5EF4-FFF2-40B4-BE49-F238E27FC236}">
                <a16:creationId xmlns:a16="http://schemas.microsoft.com/office/drawing/2014/main" id="{01EFC9D1-4F4D-41B6-BA6E-50EC24C7C1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lt-LT"/>
          </a:p>
        </p:txBody>
      </p:sp>
      <p:sp>
        <p:nvSpPr>
          <p:cNvPr id="4" name="Date Placeholder 3">
            <a:extLst>
              <a:ext uri="{FF2B5EF4-FFF2-40B4-BE49-F238E27FC236}">
                <a16:creationId xmlns:a16="http://schemas.microsoft.com/office/drawing/2014/main" id="{E1F08D0F-1750-4787-ADB5-93A8761919B7}"/>
              </a:ext>
            </a:extLst>
          </p:cNvPr>
          <p:cNvSpPr>
            <a:spLocks noGrp="1"/>
          </p:cNvSpPr>
          <p:nvPr>
            <p:ph type="dt" sz="half" idx="10"/>
          </p:nvPr>
        </p:nvSpPr>
        <p:spPr/>
        <p:txBody>
          <a:bodyPr/>
          <a:lstStyle/>
          <a:p>
            <a:fld id="{1CD2094F-0CAE-4D9E-B323-DDFA0BAAF5B9}" type="datetimeFigureOut">
              <a:rPr lang="lt-LT" smtClean="0"/>
              <a:t>2024-05-14</a:t>
            </a:fld>
            <a:endParaRPr lang="lt-LT"/>
          </a:p>
        </p:txBody>
      </p:sp>
      <p:sp>
        <p:nvSpPr>
          <p:cNvPr id="5" name="Footer Placeholder 4">
            <a:extLst>
              <a:ext uri="{FF2B5EF4-FFF2-40B4-BE49-F238E27FC236}">
                <a16:creationId xmlns:a16="http://schemas.microsoft.com/office/drawing/2014/main" id="{6DF71DE9-15C9-4E12-9237-BC8DFD9178A2}"/>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856AC225-3B67-4EEF-9CB8-FE4C87C4E4DB}"/>
              </a:ext>
            </a:extLst>
          </p:cNvPr>
          <p:cNvSpPr>
            <a:spLocks noGrp="1"/>
          </p:cNvSpPr>
          <p:nvPr>
            <p:ph type="sldNum" sz="quarter" idx="12"/>
          </p:nvPr>
        </p:nvSpPr>
        <p:spPr/>
        <p:txBody>
          <a:bodyPr/>
          <a:lstStyle/>
          <a:p>
            <a:fld id="{C9F927B6-1382-4670-91BB-0CA7F16D5CF1}" type="slidenum">
              <a:rPr lang="lt-LT" smtClean="0"/>
              <a:t>‹#›</a:t>
            </a:fld>
            <a:endParaRPr lang="lt-LT"/>
          </a:p>
        </p:txBody>
      </p:sp>
    </p:spTree>
    <p:extLst>
      <p:ext uri="{BB962C8B-B14F-4D97-AF65-F5344CB8AC3E}">
        <p14:creationId xmlns:p14="http://schemas.microsoft.com/office/powerpoint/2010/main" val="2704745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2273B-4F40-4909-AA77-993E131B2A3C}"/>
              </a:ext>
            </a:extLst>
          </p:cNvPr>
          <p:cNvSpPr>
            <a:spLocks noGrp="1"/>
          </p:cNvSpPr>
          <p:nvPr>
            <p:ph type="title"/>
          </p:nvPr>
        </p:nvSpPr>
        <p:spPr/>
        <p:txBody>
          <a:bodyPr/>
          <a:lstStyle/>
          <a:p>
            <a:r>
              <a:rPr lang="en-US"/>
              <a:t>Click to edit Master title style</a:t>
            </a:r>
            <a:endParaRPr lang="lt-LT"/>
          </a:p>
        </p:txBody>
      </p:sp>
      <p:sp>
        <p:nvSpPr>
          <p:cNvPr id="3" name="Vertical Text Placeholder 2">
            <a:extLst>
              <a:ext uri="{FF2B5EF4-FFF2-40B4-BE49-F238E27FC236}">
                <a16:creationId xmlns:a16="http://schemas.microsoft.com/office/drawing/2014/main" id="{A8902C3F-393C-4760-80A9-A106ADCECFB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id="{2211E270-40C8-4AA1-9ECB-81E4B3254AD7}"/>
              </a:ext>
            </a:extLst>
          </p:cNvPr>
          <p:cNvSpPr>
            <a:spLocks noGrp="1"/>
          </p:cNvSpPr>
          <p:nvPr>
            <p:ph type="dt" sz="half" idx="10"/>
          </p:nvPr>
        </p:nvSpPr>
        <p:spPr/>
        <p:txBody>
          <a:bodyPr/>
          <a:lstStyle/>
          <a:p>
            <a:fld id="{1CD2094F-0CAE-4D9E-B323-DDFA0BAAF5B9}" type="datetimeFigureOut">
              <a:rPr lang="lt-LT" smtClean="0"/>
              <a:t>2024-05-14</a:t>
            </a:fld>
            <a:endParaRPr lang="lt-LT"/>
          </a:p>
        </p:txBody>
      </p:sp>
      <p:sp>
        <p:nvSpPr>
          <p:cNvPr id="5" name="Footer Placeholder 4">
            <a:extLst>
              <a:ext uri="{FF2B5EF4-FFF2-40B4-BE49-F238E27FC236}">
                <a16:creationId xmlns:a16="http://schemas.microsoft.com/office/drawing/2014/main" id="{9FB1D4D3-4142-49B8-B528-33104971308C}"/>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671A9CB7-B036-4C08-8AC5-BFDCFFB4FA34}"/>
              </a:ext>
            </a:extLst>
          </p:cNvPr>
          <p:cNvSpPr>
            <a:spLocks noGrp="1"/>
          </p:cNvSpPr>
          <p:nvPr>
            <p:ph type="sldNum" sz="quarter" idx="12"/>
          </p:nvPr>
        </p:nvSpPr>
        <p:spPr/>
        <p:txBody>
          <a:bodyPr/>
          <a:lstStyle/>
          <a:p>
            <a:fld id="{C9F927B6-1382-4670-91BB-0CA7F16D5CF1}" type="slidenum">
              <a:rPr lang="lt-LT" smtClean="0"/>
              <a:t>‹#›</a:t>
            </a:fld>
            <a:endParaRPr lang="lt-LT"/>
          </a:p>
        </p:txBody>
      </p:sp>
    </p:spTree>
    <p:extLst>
      <p:ext uri="{BB962C8B-B14F-4D97-AF65-F5344CB8AC3E}">
        <p14:creationId xmlns:p14="http://schemas.microsoft.com/office/powerpoint/2010/main" val="794324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F42F7A-47D1-4433-BBB0-4B33F0B1524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lt-LT"/>
          </a:p>
        </p:txBody>
      </p:sp>
      <p:sp>
        <p:nvSpPr>
          <p:cNvPr id="3" name="Vertical Text Placeholder 2">
            <a:extLst>
              <a:ext uri="{FF2B5EF4-FFF2-40B4-BE49-F238E27FC236}">
                <a16:creationId xmlns:a16="http://schemas.microsoft.com/office/drawing/2014/main" id="{5682A561-4B60-4794-BB0F-3074F0C3014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id="{2279A83A-D2B5-4260-B323-956C0D505461}"/>
              </a:ext>
            </a:extLst>
          </p:cNvPr>
          <p:cNvSpPr>
            <a:spLocks noGrp="1"/>
          </p:cNvSpPr>
          <p:nvPr>
            <p:ph type="dt" sz="half" idx="10"/>
          </p:nvPr>
        </p:nvSpPr>
        <p:spPr/>
        <p:txBody>
          <a:bodyPr/>
          <a:lstStyle/>
          <a:p>
            <a:fld id="{1CD2094F-0CAE-4D9E-B323-DDFA0BAAF5B9}" type="datetimeFigureOut">
              <a:rPr lang="lt-LT" smtClean="0"/>
              <a:t>2024-05-14</a:t>
            </a:fld>
            <a:endParaRPr lang="lt-LT"/>
          </a:p>
        </p:txBody>
      </p:sp>
      <p:sp>
        <p:nvSpPr>
          <p:cNvPr id="5" name="Footer Placeholder 4">
            <a:extLst>
              <a:ext uri="{FF2B5EF4-FFF2-40B4-BE49-F238E27FC236}">
                <a16:creationId xmlns:a16="http://schemas.microsoft.com/office/drawing/2014/main" id="{1B3D4E4F-8C10-4666-BB8E-6E71147C0D75}"/>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B525DCDB-2DC3-4ED6-A647-651FFC67D0E5}"/>
              </a:ext>
            </a:extLst>
          </p:cNvPr>
          <p:cNvSpPr>
            <a:spLocks noGrp="1"/>
          </p:cNvSpPr>
          <p:nvPr>
            <p:ph type="sldNum" sz="quarter" idx="12"/>
          </p:nvPr>
        </p:nvSpPr>
        <p:spPr/>
        <p:txBody>
          <a:bodyPr/>
          <a:lstStyle/>
          <a:p>
            <a:fld id="{C9F927B6-1382-4670-91BB-0CA7F16D5CF1}" type="slidenum">
              <a:rPr lang="lt-LT" smtClean="0"/>
              <a:t>‹#›</a:t>
            </a:fld>
            <a:endParaRPr lang="lt-LT"/>
          </a:p>
        </p:txBody>
      </p:sp>
    </p:spTree>
    <p:extLst>
      <p:ext uri="{BB962C8B-B14F-4D97-AF65-F5344CB8AC3E}">
        <p14:creationId xmlns:p14="http://schemas.microsoft.com/office/powerpoint/2010/main" val="490983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52CA1-0468-45F4-9F33-DBB3C6F201D1}"/>
              </a:ext>
            </a:extLst>
          </p:cNvPr>
          <p:cNvSpPr>
            <a:spLocks noGrp="1"/>
          </p:cNvSpPr>
          <p:nvPr>
            <p:ph type="title"/>
          </p:nvPr>
        </p:nvSpPr>
        <p:spPr/>
        <p:txBody>
          <a:bodyPr/>
          <a:lstStyle/>
          <a:p>
            <a:r>
              <a:rPr lang="en-US"/>
              <a:t>Click to edit Master title style</a:t>
            </a:r>
            <a:endParaRPr lang="lt-LT"/>
          </a:p>
        </p:txBody>
      </p:sp>
      <p:sp>
        <p:nvSpPr>
          <p:cNvPr id="3" name="Content Placeholder 2">
            <a:extLst>
              <a:ext uri="{FF2B5EF4-FFF2-40B4-BE49-F238E27FC236}">
                <a16:creationId xmlns:a16="http://schemas.microsoft.com/office/drawing/2014/main" id="{992B65AC-31DC-49CE-98CA-CA4D2F7542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id="{3DEFD481-A2A6-4A4D-9DD3-F64B2D9B6FDC}"/>
              </a:ext>
            </a:extLst>
          </p:cNvPr>
          <p:cNvSpPr>
            <a:spLocks noGrp="1"/>
          </p:cNvSpPr>
          <p:nvPr>
            <p:ph type="dt" sz="half" idx="10"/>
          </p:nvPr>
        </p:nvSpPr>
        <p:spPr/>
        <p:txBody>
          <a:bodyPr/>
          <a:lstStyle/>
          <a:p>
            <a:fld id="{1CD2094F-0CAE-4D9E-B323-DDFA0BAAF5B9}" type="datetimeFigureOut">
              <a:rPr lang="lt-LT" smtClean="0"/>
              <a:t>2024-05-14</a:t>
            </a:fld>
            <a:endParaRPr lang="lt-LT"/>
          </a:p>
        </p:txBody>
      </p:sp>
      <p:sp>
        <p:nvSpPr>
          <p:cNvPr id="5" name="Footer Placeholder 4">
            <a:extLst>
              <a:ext uri="{FF2B5EF4-FFF2-40B4-BE49-F238E27FC236}">
                <a16:creationId xmlns:a16="http://schemas.microsoft.com/office/drawing/2014/main" id="{66EC5CE6-D99A-4F7B-91E7-19188166D191}"/>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B66403A4-4E44-4E67-A03B-B1AE1EE4985F}"/>
              </a:ext>
            </a:extLst>
          </p:cNvPr>
          <p:cNvSpPr>
            <a:spLocks noGrp="1"/>
          </p:cNvSpPr>
          <p:nvPr>
            <p:ph type="sldNum" sz="quarter" idx="12"/>
          </p:nvPr>
        </p:nvSpPr>
        <p:spPr/>
        <p:txBody>
          <a:bodyPr/>
          <a:lstStyle/>
          <a:p>
            <a:fld id="{C9F927B6-1382-4670-91BB-0CA7F16D5CF1}" type="slidenum">
              <a:rPr lang="lt-LT" smtClean="0"/>
              <a:t>‹#›</a:t>
            </a:fld>
            <a:endParaRPr lang="lt-LT"/>
          </a:p>
        </p:txBody>
      </p:sp>
    </p:spTree>
    <p:extLst>
      <p:ext uri="{BB962C8B-B14F-4D97-AF65-F5344CB8AC3E}">
        <p14:creationId xmlns:p14="http://schemas.microsoft.com/office/powerpoint/2010/main" val="126303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4B5F2-DC17-4787-8C54-6AAE9DCBE7F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lt-LT"/>
          </a:p>
        </p:txBody>
      </p:sp>
      <p:sp>
        <p:nvSpPr>
          <p:cNvPr id="3" name="Text Placeholder 2">
            <a:extLst>
              <a:ext uri="{FF2B5EF4-FFF2-40B4-BE49-F238E27FC236}">
                <a16:creationId xmlns:a16="http://schemas.microsoft.com/office/drawing/2014/main" id="{A4C02675-6407-4F82-A7A1-BA58C516C2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37B9CA8-D96A-4F06-B695-2A3B081BFE73}"/>
              </a:ext>
            </a:extLst>
          </p:cNvPr>
          <p:cNvSpPr>
            <a:spLocks noGrp="1"/>
          </p:cNvSpPr>
          <p:nvPr>
            <p:ph type="dt" sz="half" idx="10"/>
          </p:nvPr>
        </p:nvSpPr>
        <p:spPr/>
        <p:txBody>
          <a:bodyPr/>
          <a:lstStyle/>
          <a:p>
            <a:fld id="{1CD2094F-0CAE-4D9E-B323-DDFA0BAAF5B9}" type="datetimeFigureOut">
              <a:rPr lang="lt-LT" smtClean="0"/>
              <a:t>2024-05-14</a:t>
            </a:fld>
            <a:endParaRPr lang="lt-LT"/>
          </a:p>
        </p:txBody>
      </p:sp>
      <p:sp>
        <p:nvSpPr>
          <p:cNvPr id="5" name="Footer Placeholder 4">
            <a:extLst>
              <a:ext uri="{FF2B5EF4-FFF2-40B4-BE49-F238E27FC236}">
                <a16:creationId xmlns:a16="http://schemas.microsoft.com/office/drawing/2014/main" id="{BF4B1C65-995B-4913-AE9B-4974B3819492}"/>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59CB4349-7742-4CB7-9BD1-0E81C118F4FE}"/>
              </a:ext>
            </a:extLst>
          </p:cNvPr>
          <p:cNvSpPr>
            <a:spLocks noGrp="1"/>
          </p:cNvSpPr>
          <p:nvPr>
            <p:ph type="sldNum" sz="quarter" idx="12"/>
          </p:nvPr>
        </p:nvSpPr>
        <p:spPr/>
        <p:txBody>
          <a:bodyPr/>
          <a:lstStyle/>
          <a:p>
            <a:fld id="{C9F927B6-1382-4670-91BB-0CA7F16D5CF1}" type="slidenum">
              <a:rPr lang="lt-LT" smtClean="0"/>
              <a:t>‹#›</a:t>
            </a:fld>
            <a:endParaRPr lang="lt-LT"/>
          </a:p>
        </p:txBody>
      </p:sp>
    </p:spTree>
    <p:extLst>
      <p:ext uri="{BB962C8B-B14F-4D97-AF65-F5344CB8AC3E}">
        <p14:creationId xmlns:p14="http://schemas.microsoft.com/office/powerpoint/2010/main" val="3354918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4B5B5-EE2F-4F51-9EB1-51BD759DD02F}"/>
              </a:ext>
            </a:extLst>
          </p:cNvPr>
          <p:cNvSpPr>
            <a:spLocks noGrp="1"/>
          </p:cNvSpPr>
          <p:nvPr>
            <p:ph type="title"/>
          </p:nvPr>
        </p:nvSpPr>
        <p:spPr/>
        <p:txBody>
          <a:bodyPr/>
          <a:lstStyle/>
          <a:p>
            <a:r>
              <a:rPr lang="en-US"/>
              <a:t>Click to edit Master title style</a:t>
            </a:r>
            <a:endParaRPr lang="lt-LT"/>
          </a:p>
        </p:txBody>
      </p:sp>
      <p:sp>
        <p:nvSpPr>
          <p:cNvPr id="3" name="Content Placeholder 2">
            <a:extLst>
              <a:ext uri="{FF2B5EF4-FFF2-40B4-BE49-F238E27FC236}">
                <a16:creationId xmlns:a16="http://schemas.microsoft.com/office/drawing/2014/main" id="{2FAD1339-8406-43CF-8A38-EE6AC2464E4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Content Placeholder 3">
            <a:extLst>
              <a:ext uri="{FF2B5EF4-FFF2-40B4-BE49-F238E27FC236}">
                <a16:creationId xmlns:a16="http://schemas.microsoft.com/office/drawing/2014/main" id="{12BF4897-15EE-4E8B-B06F-6F285FF184D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Date Placeholder 4">
            <a:extLst>
              <a:ext uri="{FF2B5EF4-FFF2-40B4-BE49-F238E27FC236}">
                <a16:creationId xmlns:a16="http://schemas.microsoft.com/office/drawing/2014/main" id="{40267647-83D2-48EF-ACA2-3138956A584F}"/>
              </a:ext>
            </a:extLst>
          </p:cNvPr>
          <p:cNvSpPr>
            <a:spLocks noGrp="1"/>
          </p:cNvSpPr>
          <p:nvPr>
            <p:ph type="dt" sz="half" idx="10"/>
          </p:nvPr>
        </p:nvSpPr>
        <p:spPr/>
        <p:txBody>
          <a:bodyPr/>
          <a:lstStyle/>
          <a:p>
            <a:fld id="{1CD2094F-0CAE-4D9E-B323-DDFA0BAAF5B9}" type="datetimeFigureOut">
              <a:rPr lang="lt-LT" smtClean="0"/>
              <a:t>2024-05-14</a:t>
            </a:fld>
            <a:endParaRPr lang="lt-LT"/>
          </a:p>
        </p:txBody>
      </p:sp>
      <p:sp>
        <p:nvSpPr>
          <p:cNvPr id="6" name="Footer Placeholder 5">
            <a:extLst>
              <a:ext uri="{FF2B5EF4-FFF2-40B4-BE49-F238E27FC236}">
                <a16:creationId xmlns:a16="http://schemas.microsoft.com/office/drawing/2014/main" id="{38A7E785-3C2C-4027-A7EA-CD613E7B25B3}"/>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id="{AE76BADA-C25E-43D1-8F42-8599B00CE8BF}"/>
              </a:ext>
            </a:extLst>
          </p:cNvPr>
          <p:cNvSpPr>
            <a:spLocks noGrp="1"/>
          </p:cNvSpPr>
          <p:nvPr>
            <p:ph type="sldNum" sz="quarter" idx="12"/>
          </p:nvPr>
        </p:nvSpPr>
        <p:spPr/>
        <p:txBody>
          <a:bodyPr/>
          <a:lstStyle/>
          <a:p>
            <a:fld id="{C9F927B6-1382-4670-91BB-0CA7F16D5CF1}" type="slidenum">
              <a:rPr lang="lt-LT" smtClean="0"/>
              <a:t>‹#›</a:t>
            </a:fld>
            <a:endParaRPr lang="lt-LT"/>
          </a:p>
        </p:txBody>
      </p:sp>
    </p:spTree>
    <p:extLst>
      <p:ext uri="{BB962C8B-B14F-4D97-AF65-F5344CB8AC3E}">
        <p14:creationId xmlns:p14="http://schemas.microsoft.com/office/powerpoint/2010/main" val="2026482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B7490-C177-4993-92C6-C190886D2D6B}"/>
              </a:ext>
            </a:extLst>
          </p:cNvPr>
          <p:cNvSpPr>
            <a:spLocks noGrp="1"/>
          </p:cNvSpPr>
          <p:nvPr>
            <p:ph type="title"/>
          </p:nvPr>
        </p:nvSpPr>
        <p:spPr>
          <a:xfrm>
            <a:off x="839788" y="365125"/>
            <a:ext cx="10515600" cy="1325563"/>
          </a:xfrm>
        </p:spPr>
        <p:txBody>
          <a:bodyPr/>
          <a:lstStyle/>
          <a:p>
            <a:r>
              <a:rPr lang="en-US"/>
              <a:t>Click to edit Master title style</a:t>
            </a:r>
            <a:endParaRPr lang="lt-LT"/>
          </a:p>
        </p:txBody>
      </p:sp>
      <p:sp>
        <p:nvSpPr>
          <p:cNvPr id="3" name="Text Placeholder 2">
            <a:extLst>
              <a:ext uri="{FF2B5EF4-FFF2-40B4-BE49-F238E27FC236}">
                <a16:creationId xmlns:a16="http://schemas.microsoft.com/office/drawing/2014/main" id="{59FBDCC8-4AA7-4B6E-B91C-125DF5D314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4EA5EC-279A-4212-9095-AA8227953B0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Text Placeholder 4">
            <a:extLst>
              <a:ext uri="{FF2B5EF4-FFF2-40B4-BE49-F238E27FC236}">
                <a16:creationId xmlns:a16="http://schemas.microsoft.com/office/drawing/2014/main" id="{186BD7EA-1F79-4B8B-AAAF-E28EEC7690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F5EA098-516A-4169-91B1-8AE3ADB5C50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7" name="Date Placeholder 6">
            <a:extLst>
              <a:ext uri="{FF2B5EF4-FFF2-40B4-BE49-F238E27FC236}">
                <a16:creationId xmlns:a16="http://schemas.microsoft.com/office/drawing/2014/main" id="{1B9C0ED7-5574-4CFE-9FC5-5D26083BF7D1}"/>
              </a:ext>
            </a:extLst>
          </p:cNvPr>
          <p:cNvSpPr>
            <a:spLocks noGrp="1"/>
          </p:cNvSpPr>
          <p:nvPr>
            <p:ph type="dt" sz="half" idx="10"/>
          </p:nvPr>
        </p:nvSpPr>
        <p:spPr/>
        <p:txBody>
          <a:bodyPr/>
          <a:lstStyle/>
          <a:p>
            <a:fld id="{1CD2094F-0CAE-4D9E-B323-DDFA0BAAF5B9}" type="datetimeFigureOut">
              <a:rPr lang="lt-LT" smtClean="0"/>
              <a:t>2024-05-14</a:t>
            </a:fld>
            <a:endParaRPr lang="lt-LT"/>
          </a:p>
        </p:txBody>
      </p:sp>
      <p:sp>
        <p:nvSpPr>
          <p:cNvPr id="8" name="Footer Placeholder 7">
            <a:extLst>
              <a:ext uri="{FF2B5EF4-FFF2-40B4-BE49-F238E27FC236}">
                <a16:creationId xmlns:a16="http://schemas.microsoft.com/office/drawing/2014/main" id="{0A95EDDE-AE2F-4F81-9EAA-011CDAEC902A}"/>
              </a:ext>
            </a:extLst>
          </p:cNvPr>
          <p:cNvSpPr>
            <a:spLocks noGrp="1"/>
          </p:cNvSpPr>
          <p:nvPr>
            <p:ph type="ftr" sz="quarter" idx="11"/>
          </p:nvPr>
        </p:nvSpPr>
        <p:spPr/>
        <p:txBody>
          <a:bodyPr/>
          <a:lstStyle/>
          <a:p>
            <a:endParaRPr lang="lt-LT"/>
          </a:p>
        </p:txBody>
      </p:sp>
      <p:sp>
        <p:nvSpPr>
          <p:cNvPr id="9" name="Slide Number Placeholder 8">
            <a:extLst>
              <a:ext uri="{FF2B5EF4-FFF2-40B4-BE49-F238E27FC236}">
                <a16:creationId xmlns:a16="http://schemas.microsoft.com/office/drawing/2014/main" id="{DC9DA2E6-602B-495B-A57C-6D6F1344C3C2}"/>
              </a:ext>
            </a:extLst>
          </p:cNvPr>
          <p:cNvSpPr>
            <a:spLocks noGrp="1"/>
          </p:cNvSpPr>
          <p:nvPr>
            <p:ph type="sldNum" sz="quarter" idx="12"/>
          </p:nvPr>
        </p:nvSpPr>
        <p:spPr/>
        <p:txBody>
          <a:bodyPr/>
          <a:lstStyle/>
          <a:p>
            <a:fld id="{C9F927B6-1382-4670-91BB-0CA7F16D5CF1}" type="slidenum">
              <a:rPr lang="lt-LT" smtClean="0"/>
              <a:t>‹#›</a:t>
            </a:fld>
            <a:endParaRPr lang="lt-LT"/>
          </a:p>
        </p:txBody>
      </p:sp>
    </p:spTree>
    <p:extLst>
      <p:ext uri="{BB962C8B-B14F-4D97-AF65-F5344CB8AC3E}">
        <p14:creationId xmlns:p14="http://schemas.microsoft.com/office/powerpoint/2010/main" val="13202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4E0B3-1B60-47F9-AE2B-3BF226D3789C}"/>
              </a:ext>
            </a:extLst>
          </p:cNvPr>
          <p:cNvSpPr>
            <a:spLocks noGrp="1"/>
          </p:cNvSpPr>
          <p:nvPr>
            <p:ph type="title"/>
          </p:nvPr>
        </p:nvSpPr>
        <p:spPr/>
        <p:txBody>
          <a:bodyPr/>
          <a:lstStyle/>
          <a:p>
            <a:r>
              <a:rPr lang="en-US"/>
              <a:t>Click to edit Master title style</a:t>
            </a:r>
            <a:endParaRPr lang="lt-LT"/>
          </a:p>
        </p:txBody>
      </p:sp>
      <p:sp>
        <p:nvSpPr>
          <p:cNvPr id="3" name="Date Placeholder 2">
            <a:extLst>
              <a:ext uri="{FF2B5EF4-FFF2-40B4-BE49-F238E27FC236}">
                <a16:creationId xmlns:a16="http://schemas.microsoft.com/office/drawing/2014/main" id="{2D3AE3D4-0A52-4498-BFDB-68D0D18B1A80}"/>
              </a:ext>
            </a:extLst>
          </p:cNvPr>
          <p:cNvSpPr>
            <a:spLocks noGrp="1"/>
          </p:cNvSpPr>
          <p:nvPr>
            <p:ph type="dt" sz="half" idx="10"/>
          </p:nvPr>
        </p:nvSpPr>
        <p:spPr/>
        <p:txBody>
          <a:bodyPr/>
          <a:lstStyle/>
          <a:p>
            <a:fld id="{1CD2094F-0CAE-4D9E-B323-DDFA0BAAF5B9}" type="datetimeFigureOut">
              <a:rPr lang="lt-LT" smtClean="0"/>
              <a:t>2024-05-14</a:t>
            </a:fld>
            <a:endParaRPr lang="lt-LT"/>
          </a:p>
        </p:txBody>
      </p:sp>
      <p:sp>
        <p:nvSpPr>
          <p:cNvPr id="4" name="Footer Placeholder 3">
            <a:extLst>
              <a:ext uri="{FF2B5EF4-FFF2-40B4-BE49-F238E27FC236}">
                <a16:creationId xmlns:a16="http://schemas.microsoft.com/office/drawing/2014/main" id="{136C3E78-E433-46DD-8C37-5F752C0436D4}"/>
              </a:ext>
            </a:extLst>
          </p:cNvPr>
          <p:cNvSpPr>
            <a:spLocks noGrp="1"/>
          </p:cNvSpPr>
          <p:nvPr>
            <p:ph type="ftr" sz="quarter" idx="11"/>
          </p:nvPr>
        </p:nvSpPr>
        <p:spPr/>
        <p:txBody>
          <a:bodyPr/>
          <a:lstStyle/>
          <a:p>
            <a:endParaRPr lang="lt-LT"/>
          </a:p>
        </p:txBody>
      </p:sp>
      <p:sp>
        <p:nvSpPr>
          <p:cNvPr id="5" name="Slide Number Placeholder 4">
            <a:extLst>
              <a:ext uri="{FF2B5EF4-FFF2-40B4-BE49-F238E27FC236}">
                <a16:creationId xmlns:a16="http://schemas.microsoft.com/office/drawing/2014/main" id="{982BEA32-F5C4-487C-8A94-D69DCB81D5A4}"/>
              </a:ext>
            </a:extLst>
          </p:cNvPr>
          <p:cNvSpPr>
            <a:spLocks noGrp="1"/>
          </p:cNvSpPr>
          <p:nvPr>
            <p:ph type="sldNum" sz="quarter" idx="12"/>
          </p:nvPr>
        </p:nvSpPr>
        <p:spPr/>
        <p:txBody>
          <a:bodyPr/>
          <a:lstStyle/>
          <a:p>
            <a:fld id="{C9F927B6-1382-4670-91BB-0CA7F16D5CF1}" type="slidenum">
              <a:rPr lang="lt-LT" smtClean="0"/>
              <a:t>‹#›</a:t>
            </a:fld>
            <a:endParaRPr lang="lt-LT"/>
          </a:p>
        </p:txBody>
      </p:sp>
    </p:spTree>
    <p:extLst>
      <p:ext uri="{BB962C8B-B14F-4D97-AF65-F5344CB8AC3E}">
        <p14:creationId xmlns:p14="http://schemas.microsoft.com/office/powerpoint/2010/main" val="1998551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7E709A-9A62-4040-A6C9-4B18BEC02D0D}"/>
              </a:ext>
            </a:extLst>
          </p:cNvPr>
          <p:cNvSpPr>
            <a:spLocks noGrp="1"/>
          </p:cNvSpPr>
          <p:nvPr>
            <p:ph type="dt" sz="half" idx="10"/>
          </p:nvPr>
        </p:nvSpPr>
        <p:spPr/>
        <p:txBody>
          <a:bodyPr/>
          <a:lstStyle/>
          <a:p>
            <a:fld id="{1CD2094F-0CAE-4D9E-B323-DDFA0BAAF5B9}" type="datetimeFigureOut">
              <a:rPr lang="lt-LT" smtClean="0"/>
              <a:t>2024-05-14</a:t>
            </a:fld>
            <a:endParaRPr lang="lt-LT"/>
          </a:p>
        </p:txBody>
      </p:sp>
      <p:sp>
        <p:nvSpPr>
          <p:cNvPr id="3" name="Footer Placeholder 2">
            <a:extLst>
              <a:ext uri="{FF2B5EF4-FFF2-40B4-BE49-F238E27FC236}">
                <a16:creationId xmlns:a16="http://schemas.microsoft.com/office/drawing/2014/main" id="{7733AE9D-64AA-4960-B041-C4870C6A14F7}"/>
              </a:ext>
            </a:extLst>
          </p:cNvPr>
          <p:cNvSpPr>
            <a:spLocks noGrp="1"/>
          </p:cNvSpPr>
          <p:nvPr>
            <p:ph type="ftr" sz="quarter" idx="11"/>
          </p:nvPr>
        </p:nvSpPr>
        <p:spPr/>
        <p:txBody>
          <a:bodyPr/>
          <a:lstStyle/>
          <a:p>
            <a:endParaRPr lang="lt-LT"/>
          </a:p>
        </p:txBody>
      </p:sp>
      <p:sp>
        <p:nvSpPr>
          <p:cNvPr id="4" name="Slide Number Placeholder 3">
            <a:extLst>
              <a:ext uri="{FF2B5EF4-FFF2-40B4-BE49-F238E27FC236}">
                <a16:creationId xmlns:a16="http://schemas.microsoft.com/office/drawing/2014/main" id="{5A807658-22FD-49C8-87F8-DA793E799AC8}"/>
              </a:ext>
            </a:extLst>
          </p:cNvPr>
          <p:cNvSpPr>
            <a:spLocks noGrp="1"/>
          </p:cNvSpPr>
          <p:nvPr>
            <p:ph type="sldNum" sz="quarter" idx="12"/>
          </p:nvPr>
        </p:nvSpPr>
        <p:spPr/>
        <p:txBody>
          <a:bodyPr/>
          <a:lstStyle/>
          <a:p>
            <a:fld id="{C9F927B6-1382-4670-91BB-0CA7F16D5CF1}" type="slidenum">
              <a:rPr lang="lt-LT" smtClean="0"/>
              <a:t>‹#›</a:t>
            </a:fld>
            <a:endParaRPr lang="lt-LT"/>
          </a:p>
        </p:txBody>
      </p:sp>
    </p:spTree>
    <p:extLst>
      <p:ext uri="{BB962C8B-B14F-4D97-AF65-F5344CB8AC3E}">
        <p14:creationId xmlns:p14="http://schemas.microsoft.com/office/powerpoint/2010/main" val="536568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BE5F4-F169-4AB1-B0CB-5E4BED9D71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Content Placeholder 2">
            <a:extLst>
              <a:ext uri="{FF2B5EF4-FFF2-40B4-BE49-F238E27FC236}">
                <a16:creationId xmlns:a16="http://schemas.microsoft.com/office/drawing/2014/main" id="{653F3BA8-48D7-4334-8ADD-CA72F4F37E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Text Placeholder 3">
            <a:extLst>
              <a:ext uri="{FF2B5EF4-FFF2-40B4-BE49-F238E27FC236}">
                <a16:creationId xmlns:a16="http://schemas.microsoft.com/office/drawing/2014/main" id="{2631AEAC-8B83-4525-BCF8-8663985C7F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D8A455-0802-4777-9BB9-EC7269A00189}"/>
              </a:ext>
            </a:extLst>
          </p:cNvPr>
          <p:cNvSpPr>
            <a:spLocks noGrp="1"/>
          </p:cNvSpPr>
          <p:nvPr>
            <p:ph type="dt" sz="half" idx="10"/>
          </p:nvPr>
        </p:nvSpPr>
        <p:spPr/>
        <p:txBody>
          <a:bodyPr/>
          <a:lstStyle/>
          <a:p>
            <a:fld id="{1CD2094F-0CAE-4D9E-B323-DDFA0BAAF5B9}" type="datetimeFigureOut">
              <a:rPr lang="lt-LT" smtClean="0"/>
              <a:t>2024-05-14</a:t>
            </a:fld>
            <a:endParaRPr lang="lt-LT"/>
          </a:p>
        </p:txBody>
      </p:sp>
      <p:sp>
        <p:nvSpPr>
          <p:cNvPr id="6" name="Footer Placeholder 5">
            <a:extLst>
              <a:ext uri="{FF2B5EF4-FFF2-40B4-BE49-F238E27FC236}">
                <a16:creationId xmlns:a16="http://schemas.microsoft.com/office/drawing/2014/main" id="{DD3AB0B3-AF98-42ED-BB63-E53CD54253F2}"/>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id="{1365B5C1-57EC-4615-BD97-2E7822DF19D1}"/>
              </a:ext>
            </a:extLst>
          </p:cNvPr>
          <p:cNvSpPr>
            <a:spLocks noGrp="1"/>
          </p:cNvSpPr>
          <p:nvPr>
            <p:ph type="sldNum" sz="quarter" idx="12"/>
          </p:nvPr>
        </p:nvSpPr>
        <p:spPr/>
        <p:txBody>
          <a:bodyPr/>
          <a:lstStyle/>
          <a:p>
            <a:fld id="{C9F927B6-1382-4670-91BB-0CA7F16D5CF1}" type="slidenum">
              <a:rPr lang="lt-LT" smtClean="0"/>
              <a:t>‹#›</a:t>
            </a:fld>
            <a:endParaRPr lang="lt-LT"/>
          </a:p>
        </p:txBody>
      </p:sp>
    </p:spTree>
    <p:extLst>
      <p:ext uri="{BB962C8B-B14F-4D97-AF65-F5344CB8AC3E}">
        <p14:creationId xmlns:p14="http://schemas.microsoft.com/office/powerpoint/2010/main" val="251936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0EF9D-281F-458E-8320-CFF2C34E43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Picture Placeholder 2">
            <a:extLst>
              <a:ext uri="{FF2B5EF4-FFF2-40B4-BE49-F238E27FC236}">
                <a16:creationId xmlns:a16="http://schemas.microsoft.com/office/drawing/2014/main" id="{9B411072-1712-4C87-B73F-147146308E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a:extLst>
              <a:ext uri="{FF2B5EF4-FFF2-40B4-BE49-F238E27FC236}">
                <a16:creationId xmlns:a16="http://schemas.microsoft.com/office/drawing/2014/main" id="{34B38D47-231B-4EBF-8151-ABFB259068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6A9003-EA19-42F8-BA55-B870E09FD09C}"/>
              </a:ext>
            </a:extLst>
          </p:cNvPr>
          <p:cNvSpPr>
            <a:spLocks noGrp="1"/>
          </p:cNvSpPr>
          <p:nvPr>
            <p:ph type="dt" sz="half" idx="10"/>
          </p:nvPr>
        </p:nvSpPr>
        <p:spPr/>
        <p:txBody>
          <a:bodyPr/>
          <a:lstStyle/>
          <a:p>
            <a:fld id="{1CD2094F-0CAE-4D9E-B323-DDFA0BAAF5B9}" type="datetimeFigureOut">
              <a:rPr lang="lt-LT" smtClean="0"/>
              <a:t>2024-05-14</a:t>
            </a:fld>
            <a:endParaRPr lang="lt-LT"/>
          </a:p>
        </p:txBody>
      </p:sp>
      <p:sp>
        <p:nvSpPr>
          <p:cNvPr id="6" name="Footer Placeholder 5">
            <a:extLst>
              <a:ext uri="{FF2B5EF4-FFF2-40B4-BE49-F238E27FC236}">
                <a16:creationId xmlns:a16="http://schemas.microsoft.com/office/drawing/2014/main" id="{B9694FCE-FE12-4BB3-B688-A10A5D347798}"/>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id="{A58DD09C-F115-4B7E-9964-D897797C13D2}"/>
              </a:ext>
            </a:extLst>
          </p:cNvPr>
          <p:cNvSpPr>
            <a:spLocks noGrp="1"/>
          </p:cNvSpPr>
          <p:nvPr>
            <p:ph type="sldNum" sz="quarter" idx="12"/>
          </p:nvPr>
        </p:nvSpPr>
        <p:spPr/>
        <p:txBody>
          <a:bodyPr/>
          <a:lstStyle/>
          <a:p>
            <a:fld id="{C9F927B6-1382-4670-91BB-0CA7F16D5CF1}" type="slidenum">
              <a:rPr lang="lt-LT" smtClean="0"/>
              <a:t>‹#›</a:t>
            </a:fld>
            <a:endParaRPr lang="lt-LT"/>
          </a:p>
        </p:txBody>
      </p:sp>
    </p:spTree>
    <p:extLst>
      <p:ext uri="{BB962C8B-B14F-4D97-AF65-F5344CB8AC3E}">
        <p14:creationId xmlns:p14="http://schemas.microsoft.com/office/powerpoint/2010/main" val="775057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851DD4-470E-4E96-80D5-DFD01EC180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lt-LT"/>
          </a:p>
        </p:txBody>
      </p:sp>
      <p:sp>
        <p:nvSpPr>
          <p:cNvPr id="3" name="Text Placeholder 2">
            <a:extLst>
              <a:ext uri="{FF2B5EF4-FFF2-40B4-BE49-F238E27FC236}">
                <a16:creationId xmlns:a16="http://schemas.microsoft.com/office/drawing/2014/main" id="{48F4DB18-FB28-429A-8B9F-AB79F4A170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id="{105131E0-F30D-4C6F-98D1-CBB8F8C9A4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D2094F-0CAE-4D9E-B323-DDFA0BAAF5B9}" type="datetimeFigureOut">
              <a:rPr lang="lt-LT" smtClean="0"/>
              <a:t>2024-05-14</a:t>
            </a:fld>
            <a:endParaRPr lang="lt-LT"/>
          </a:p>
        </p:txBody>
      </p:sp>
      <p:sp>
        <p:nvSpPr>
          <p:cNvPr id="5" name="Footer Placeholder 4">
            <a:extLst>
              <a:ext uri="{FF2B5EF4-FFF2-40B4-BE49-F238E27FC236}">
                <a16:creationId xmlns:a16="http://schemas.microsoft.com/office/drawing/2014/main" id="{26CF43B8-EE58-4637-B7E6-10DBC6A1C1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a:extLst>
              <a:ext uri="{FF2B5EF4-FFF2-40B4-BE49-F238E27FC236}">
                <a16:creationId xmlns:a16="http://schemas.microsoft.com/office/drawing/2014/main" id="{BA1493CC-FFBA-4A59-9BD3-D65063C290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F927B6-1382-4670-91BB-0CA7F16D5CF1}" type="slidenum">
              <a:rPr lang="lt-LT" smtClean="0"/>
              <a:t>‹#›</a:t>
            </a:fld>
            <a:endParaRPr lang="lt-LT"/>
          </a:p>
        </p:txBody>
      </p:sp>
    </p:spTree>
    <p:extLst>
      <p:ext uri="{BB962C8B-B14F-4D97-AF65-F5344CB8AC3E}">
        <p14:creationId xmlns:p14="http://schemas.microsoft.com/office/powerpoint/2010/main" val="3840398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3.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A0786AC-F3EF-44E2-9286-43B26DD47B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 y="0"/>
            <a:ext cx="12190809" cy="6858000"/>
          </a:xfrm>
          <a:prstGeom prst="rect">
            <a:avLst/>
          </a:prstGeom>
        </p:spPr>
      </p:pic>
    </p:spTree>
    <p:extLst>
      <p:ext uri="{BB962C8B-B14F-4D97-AF65-F5344CB8AC3E}">
        <p14:creationId xmlns:p14="http://schemas.microsoft.com/office/powerpoint/2010/main" val="24373280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B1E5E-E337-4783-B7E1-CFE646E15E40}"/>
              </a:ext>
            </a:extLst>
          </p:cNvPr>
          <p:cNvSpPr>
            <a:spLocks noGrp="1"/>
          </p:cNvSpPr>
          <p:nvPr>
            <p:ph type="title"/>
          </p:nvPr>
        </p:nvSpPr>
        <p:spPr/>
        <p:txBody>
          <a:bodyPr/>
          <a:lstStyle/>
          <a:p>
            <a:pPr algn="ctr"/>
            <a:r>
              <a:rPr lang="lt-LT" sz="3600" b="1" dirty="0"/>
              <a:t>PAJAMOS/IŠLAIDOS</a:t>
            </a:r>
            <a:r>
              <a:rPr lang="lt-LT" sz="3600" dirty="0"/>
              <a:t> (Eur) </a:t>
            </a:r>
            <a:endParaRPr lang="lt-LT" dirty="0"/>
          </a:p>
        </p:txBody>
      </p:sp>
      <p:pic>
        <p:nvPicPr>
          <p:cNvPr id="7" name="Content Placeholder 4">
            <a:extLst>
              <a:ext uri="{FF2B5EF4-FFF2-40B4-BE49-F238E27FC236}">
                <a16:creationId xmlns:a16="http://schemas.microsoft.com/office/drawing/2014/main" id="{D804A244-A87B-4AF4-81E5-E511B368683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83645" y="511366"/>
            <a:ext cx="1264078" cy="1140633"/>
          </a:xfrm>
          <a:prstGeom prst="rect">
            <a:avLst/>
          </a:prstGeom>
        </p:spPr>
      </p:pic>
      <p:graphicFrame>
        <p:nvGraphicFramePr>
          <p:cNvPr id="6" name="Content Placeholder 5"/>
          <p:cNvGraphicFramePr>
            <a:graphicFrameLocks noGrp="1"/>
          </p:cNvGraphicFramePr>
          <p:nvPr>
            <p:ph sz="half" idx="2"/>
            <p:extLst>
              <p:ext uri="{D42A27DB-BD31-4B8C-83A1-F6EECF244321}">
                <p14:modId xmlns:p14="http://schemas.microsoft.com/office/powerpoint/2010/main" val="1304170104"/>
              </p:ext>
            </p:extLst>
          </p:nvPr>
        </p:nvGraphicFramePr>
        <p:xfrm>
          <a:off x="904596" y="2133836"/>
          <a:ext cx="10035252" cy="4225775"/>
        </p:xfrm>
        <a:graphic>
          <a:graphicData uri="http://schemas.openxmlformats.org/drawingml/2006/table">
            <a:tbl>
              <a:tblPr>
                <a:tableStyleId>{5C22544A-7EE6-4342-B048-85BDC9FD1C3A}</a:tableStyleId>
              </a:tblPr>
              <a:tblGrid>
                <a:gridCol w="5108855">
                  <a:extLst>
                    <a:ext uri="{9D8B030D-6E8A-4147-A177-3AD203B41FA5}">
                      <a16:colId xmlns:a16="http://schemas.microsoft.com/office/drawing/2014/main" val="20000"/>
                    </a:ext>
                  </a:extLst>
                </a:gridCol>
                <a:gridCol w="1663186">
                  <a:extLst>
                    <a:ext uri="{9D8B030D-6E8A-4147-A177-3AD203B41FA5}">
                      <a16:colId xmlns:a16="http://schemas.microsoft.com/office/drawing/2014/main" val="20001"/>
                    </a:ext>
                  </a:extLst>
                </a:gridCol>
                <a:gridCol w="3263211">
                  <a:extLst>
                    <a:ext uri="{9D8B030D-6E8A-4147-A177-3AD203B41FA5}">
                      <a16:colId xmlns:a16="http://schemas.microsoft.com/office/drawing/2014/main" val="20002"/>
                    </a:ext>
                  </a:extLst>
                </a:gridCol>
              </a:tblGrid>
              <a:tr h="845155">
                <a:tc>
                  <a:txBody>
                    <a:bodyPr/>
                    <a:lstStyle/>
                    <a:p>
                      <a:pPr algn="l" fontAlgn="ctr"/>
                      <a:r>
                        <a:rPr lang="lt-LT" sz="2400" b="1" u="none" strike="noStrike" baseline="0" dirty="0">
                          <a:effectLst/>
                        </a:rPr>
                        <a:t> </a:t>
                      </a:r>
                      <a:r>
                        <a:rPr lang="lt-LT" sz="2400" b="1" u="none" strike="noStrike" dirty="0">
                          <a:effectLst/>
                        </a:rPr>
                        <a:t>2023-04-15 - 2024-04-01</a:t>
                      </a:r>
                      <a:endParaRPr lang="lt-LT" sz="2400" b="1"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lt-LT" sz="2400" b="1" u="none" strike="noStrike" dirty="0">
                          <a:effectLst/>
                        </a:rPr>
                        <a:t> </a:t>
                      </a:r>
                      <a:endParaRPr lang="lt-LT" sz="2400" b="1"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lt-LT" sz="1400" b="1" u="none" strike="noStrike" dirty="0">
                          <a:effectLst/>
                        </a:rPr>
                        <a:t>Įsskaitant dovanų kup. + Ticketmarket </a:t>
                      </a:r>
                      <a:endParaRPr lang="lt-LT" sz="1400" b="1"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0000"/>
                  </a:ext>
                </a:extLst>
              </a:tr>
              <a:tr h="845155">
                <a:tc>
                  <a:txBody>
                    <a:bodyPr/>
                    <a:lstStyle/>
                    <a:p>
                      <a:pPr algn="l" fontAlgn="ctr"/>
                      <a:r>
                        <a:rPr lang="lt-LT" sz="2400" u="none" strike="noStrike" dirty="0">
                          <a:effectLst/>
                        </a:rPr>
                        <a:t> UŽDIRBTA IŠ VEIKLOS</a:t>
                      </a:r>
                      <a:endParaRPr lang="lt-LT" sz="24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lt-LT" sz="2400" u="none" strike="noStrike" dirty="0">
                          <a:effectLst/>
                        </a:rPr>
                        <a:t>365 375</a:t>
                      </a:r>
                      <a:endParaRPr lang="lt-LT" sz="24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lt-LT" sz="2400" u="none" strike="noStrike" dirty="0">
                          <a:effectLst/>
                        </a:rPr>
                        <a:t>370 191</a:t>
                      </a:r>
                      <a:endParaRPr lang="lt-LT" sz="24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0001"/>
                  </a:ext>
                </a:extLst>
              </a:tr>
              <a:tr h="845155">
                <a:tc>
                  <a:txBody>
                    <a:bodyPr/>
                    <a:lstStyle/>
                    <a:p>
                      <a:pPr algn="l" fontAlgn="ctr"/>
                      <a:r>
                        <a:rPr lang="lt-LT" sz="2400" u="none" strike="noStrike" dirty="0">
                          <a:effectLst/>
                        </a:rPr>
                        <a:t> IŠLAIDOS</a:t>
                      </a:r>
                      <a:endParaRPr lang="lt-LT" sz="24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lt-LT" sz="2400" u="none" strike="noStrike" dirty="0">
                          <a:effectLst/>
                        </a:rPr>
                        <a:t>550 446</a:t>
                      </a:r>
                      <a:endParaRPr lang="lt-LT" sz="24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lt-LT" sz="2400" u="none" strike="noStrike" dirty="0">
                          <a:effectLst/>
                        </a:rPr>
                        <a:t>550 446</a:t>
                      </a:r>
                      <a:endParaRPr lang="lt-LT" sz="24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0002"/>
                  </a:ext>
                </a:extLst>
              </a:tr>
              <a:tr h="845155">
                <a:tc>
                  <a:txBody>
                    <a:bodyPr/>
                    <a:lstStyle/>
                    <a:p>
                      <a:pPr algn="l" fontAlgn="ctr"/>
                      <a:r>
                        <a:rPr lang="lt-LT" sz="2400" u="none" strike="noStrike" dirty="0">
                          <a:effectLst/>
                        </a:rPr>
                        <a:t> PAJAMŲ/IŠLAIDŲ SKIRTUMAS</a:t>
                      </a:r>
                      <a:endParaRPr lang="lt-LT" sz="24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lt-LT" sz="2400" u="none" strike="noStrike" dirty="0">
                          <a:solidFill>
                            <a:srgbClr val="FF0000"/>
                          </a:solidFill>
                          <a:effectLst/>
                        </a:rPr>
                        <a:t>-185 071</a:t>
                      </a:r>
                      <a:endParaRPr lang="lt-LT" sz="2400" b="0" i="0" u="none" strike="noStrike" dirty="0">
                        <a:solidFill>
                          <a:srgbClr val="FF0000"/>
                        </a:solidFill>
                        <a:effectLst/>
                        <a:latin typeface="Times New Roman" panose="02020603050405020304" pitchFamily="18" charset="0"/>
                      </a:endParaRPr>
                    </a:p>
                  </a:txBody>
                  <a:tcPr marL="9525" marR="9525" marT="9525" marB="0" anchor="ctr"/>
                </a:tc>
                <a:tc>
                  <a:txBody>
                    <a:bodyPr/>
                    <a:lstStyle/>
                    <a:p>
                      <a:pPr algn="ctr" fontAlgn="ctr"/>
                      <a:r>
                        <a:rPr lang="lt-LT" sz="2400" u="none" strike="noStrike" dirty="0">
                          <a:solidFill>
                            <a:srgbClr val="FF0000"/>
                          </a:solidFill>
                          <a:effectLst/>
                        </a:rPr>
                        <a:t>-180 255</a:t>
                      </a:r>
                      <a:endParaRPr lang="lt-LT" sz="2400" b="0" i="0" u="none" strike="noStrike" dirty="0">
                        <a:solidFill>
                          <a:srgbClr val="FF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0003"/>
                  </a:ext>
                </a:extLst>
              </a:tr>
              <a:tr h="845155">
                <a:tc>
                  <a:txBody>
                    <a:bodyPr/>
                    <a:lstStyle/>
                    <a:p>
                      <a:pPr algn="l" fontAlgn="ctr"/>
                      <a:r>
                        <a:rPr lang="lt-LT" sz="2400" u="none" strike="noStrike">
                          <a:effectLst/>
                        </a:rPr>
                        <a:t>PAJAMOS/IŠLAIDOS VIDUTINIŠKAI</a:t>
                      </a:r>
                    </a:p>
                    <a:p>
                      <a:pPr algn="l" fontAlgn="ctr"/>
                      <a:r>
                        <a:rPr lang="lt-LT" sz="2400" u="none" strike="noStrike">
                          <a:effectLst/>
                        </a:rPr>
                        <a:t>PER </a:t>
                      </a:r>
                      <a:r>
                        <a:rPr lang="lt-LT" sz="2400" u="none" strike="noStrike" dirty="0">
                          <a:effectLst/>
                        </a:rPr>
                        <a:t>MĖNESĮ</a:t>
                      </a:r>
                      <a:endParaRPr lang="lt-LT" sz="24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lt-LT" sz="2400" u="none" strike="noStrike" dirty="0">
                          <a:solidFill>
                            <a:srgbClr val="FF0000"/>
                          </a:solidFill>
                          <a:effectLst/>
                        </a:rPr>
                        <a:t>-15 422</a:t>
                      </a:r>
                      <a:endParaRPr lang="lt-LT" sz="2400" b="0" i="0" u="none" strike="noStrike" dirty="0">
                        <a:solidFill>
                          <a:srgbClr val="FF0000"/>
                        </a:solidFill>
                        <a:effectLst/>
                        <a:latin typeface="Times New Roman" panose="02020603050405020304" pitchFamily="18" charset="0"/>
                      </a:endParaRPr>
                    </a:p>
                  </a:txBody>
                  <a:tcPr marL="9525" marR="9525" marT="9525" marB="0" anchor="ctr"/>
                </a:tc>
                <a:tc>
                  <a:txBody>
                    <a:bodyPr/>
                    <a:lstStyle/>
                    <a:p>
                      <a:pPr algn="ctr" fontAlgn="ctr"/>
                      <a:r>
                        <a:rPr lang="lt-LT" sz="2400" u="none" strike="noStrike" dirty="0">
                          <a:solidFill>
                            <a:srgbClr val="FF0000"/>
                          </a:solidFill>
                          <a:effectLst/>
                        </a:rPr>
                        <a:t>-15 021</a:t>
                      </a:r>
                      <a:endParaRPr lang="lt-LT" sz="2400" b="0" i="0" u="none" strike="noStrike" dirty="0">
                        <a:solidFill>
                          <a:srgbClr val="FF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001632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FFDD6-CDAC-41C4-8E5B-90F49FAD77BD}"/>
              </a:ext>
            </a:extLst>
          </p:cNvPr>
          <p:cNvSpPr>
            <a:spLocks noGrp="1"/>
          </p:cNvSpPr>
          <p:nvPr>
            <p:ph type="title"/>
          </p:nvPr>
        </p:nvSpPr>
        <p:spPr>
          <a:xfrm>
            <a:off x="838200" y="896068"/>
            <a:ext cx="10515600" cy="696759"/>
          </a:xfrm>
        </p:spPr>
        <p:txBody>
          <a:bodyPr/>
          <a:lstStyle/>
          <a:p>
            <a:pPr algn="ctr"/>
            <a:r>
              <a:rPr lang="lt-LT" b="1" dirty="0"/>
              <a:t>ANTROKAI, DARŽELINUKAI </a:t>
            </a:r>
          </a:p>
        </p:txBody>
      </p:sp>
      <p:pic>
        <p:nvPicPr>
          <p:cNvPr id="5" name="Picture 4">
            <a:extLst>
              <a:ext uri="{FF2B5EF4-FFF2-40B4-BE49-F238E27FC236}">
                <a16:creationId xmlns:a16="http://schemas.microsoft.com/office/drawing/2014/main" id="{04C0B10F-FAE0-4EB1-9739-C039CE8188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21740" y="2025445"/>
            <a:ext cx="5447346" cy="4151518"/>
          </a:xfrm>
          <a:prstGeom prst="rect">
            <a:avLst/>
          </a:prstGeom>
        </p:spPr>
      </p:pic>
      <p:sp>
        <p:nvSpPr>
          <p:cNvPr id="8" name="Content Placeholder 7">
            <a:extLst>
              <a:ext uri="{FF2B5EF4-FFF2-40B4-BE49-F238E27FC236}">
                <a16:creationId xmlns:a16="http://schemas.microsoft.com/office/drawing/2014/main" id="{60C7129F-3BD9-4893-82FA-D4A31C4FECF2}"/>
              </a:ext>
            </a:extLst>
          </p:cNvPr>
          <p:cNvSpPr>
            <a:spLocks noGrp="1"/>
          </p:cNvSpPr>
          <p:nvPr>
            <p:ph idx="1"/>
          </p:nvPr>
        </p:nvSpPr>
        <p:spPr>
          <a:xfrm>
            <a:off x="222914" y="1877962"/>
            <a:ext cx="6030402" cy="4886631"/>
          </a:xfrm>
        </p:spPr>
        <p:txBody>
          <a:bodyPr>
            <a:normAutofit lnSpcReduction="10000"/>
          </a:bodyPr>
          <a:lstStyle/>
          <a:p>
            <a:pPr algn="just">
              <a:lnSpc>
                <a:spcPct val="100000"/>
              </a:lnSpc>
            </a:pPr>
            <a:r>
              <a:rPr lang="lt-LT" sz="1900" dirty="0">
                <a:effectLst/>
                <a:latin typeface="Calibri" panose="020F0502020204030204" pitchFamily="34" charset="0"/>
                <a:ea typeface="Calibri" panose="020F0502020204030204" pitchFamily="34" charset="0"/>
                <a:cs typeface="Calibri" panose="020F0502020204030204" pitchFamily="34" charset="0"/>
              </a:rPr>
              <a:t>2023 m. spalio 3 d. pradėjome vykdyti antrokų mokymo plaukti programą. </a:t>
            </a:r>
          </a:p>
          <a:p>
            <a:pPr algn="just">
              <a:lnSpc>
                <a:spcPct val="100000"/>
              </a:lnSpc>
            </a:pPr>
            <a:r>
              <a:rPr lang="lt-LT" sz="1900" dirty="0">
                <a:effectLst/>
                <a:latin typeface="Calibri" panose="020F0502020204030204" pitchFamily="34" charset="0"/>
                <a:ea typeface="Calibri" panose="020F0502020204030204" pitchFamily="34" charset="0"/>
                <a:cs typeface="Calibri" panose="020F0502020204030204" pitchFamily="34" charset="0"/>
              </a:rPr>
              <a:t>Dalyvauja 9 Plungės rajono savivaldybės mokyklos, iš viso 18 antrokų klasių. </a:t>
            </a:r>
            <a:endParaRPr lang="lt-LT" sz="1900" dirty="0">
              <a:latin typeface="Calibri" panose="020F0502020204030204" pitchFamily="34" charset="0"/>
              <a:ea typeface="Calibri" panose="020F0502020204030204" pitchFamily="34" charset="0"/>
              <a:cs typeface="Calibri" panose="020F0502020204030204" pitchFamily="34" charset="0"/>
            </a:endParaRPr>
          </a:p>
          <a:p>
            <a:pPr algn="just">
              <a:lnSpc>
                <a:spcPct val="100000"/>
              </a:lnSpc>
            </a:pPr>
            <a:r>
              <a:rPr lang="lt-LT" sz="1900" dirty="0">
                <a:effectLst/>
                <a:latin typeface="Calibri" panose="020F0502020204030204" pitchFamily="34" charset="0"/>
                <a:ea typeface="Calibri" panose="020F0502020204030204" pitchFamily="34" charset="0"/>
                <a:cs typeface="Calibri" panose="020F0502020204030204" pitchFamily="34" charset="0"/>
              </a:rPr>
              <a:t>Per savaitę apsilanko vidutiniškai apie 300 antrokų.</a:t>
            </a:r>
          </a:p>
          <a:p>
            <a:pPr algn="just">
              <a:lnSpc>
                <a:spcPct val="100000"/>
              </a:lnSpc>
            </a:pPr>
            <a:r>
              <a:rPr lang="lt-LT" sz="1900" dirty="0">
                <a:effectLst/>
                <a:latin typeface="Calibri" panose="020F0502020204030204" pitchFamily="34" charset="0"/>
                <a:ea typeface="Calibri" panose="020F0502020204030204" pitchFamily="34" charset="0"/>
                <a:cs typeface="Calibri" panose="020F0502020204030204" pitchFamily="34" charset="0"/>
              </a:rPr>
              <a:t>Antrokus plaukimo įgūdžių moko  5 kvalifikuoti treneriai. </a:t>
            </a:r>
            <a:endParaRPr lang="lt-LT" sz="1900" dirty="0">
              <a:latin typeface="Calibri" panose="020F0502020204030204" pitchFamily="34" charset="0"/>
              <a:ea typeface="Calibri" panose="020F0502020204030204" pitchFamily="34" charset="0"/>
              <a:cs typeface="Calibri" panose="020F0502020204030204" pitchFamily="34" charset="0"/>
            </a:endParaRPr>
          </a:p>
          <a:p>
            <a:pPr algn="just">
              <a:lnSpc>
                <a:spcPct val="100000"/>
              </a:lnSpc>
            </a:pPr>
            <a:r>
              <a:rPr lang="lt-LT" sz="1900" dirty="0">
                <a:effectLst/>
                <a:latin typeface="Calibri" panose="020F0502020204030204" pitchFamily="34" charset="0"/>
                <a:ea typeface="Calibri" panose="020F0502020204030204" pitchFamily="34" charset="0"/>
                <a:cs typeface="Calibri" panose="020F0502020204030204" pitchFamily="34" charset="0"/>
              </a:rPr>
              <a:t>Vykdant antrokų mokymo plaukti programą buvo gautas 7614,00 Eur finansavimas iš Plaukimo federacijos.</a:t>
            </a:r>
          </a:p>
          <a:p>
            <a:pPr algn="just">
              <a:lnSpc>
                <a:spcPct val="100000"/>
              </a:lnSpc>
            </a:pPr>
            <a:r>
              <a:rPr lang="lt-LT" sz="1900" dirty="0">
                <a:effectLst/>
                <a:latin typeface="Calibri" panose="020F0502020204030204" pitchFamily="34" charset="0"/>
                <a:ea typeface="Calibri" panose="020F0502020204030204" pitchFamily="34" charset="0"/>
                <a:cs typeface="Calibri" panose="020F0502020204030204" pitchFamily="34" charset="0"/>
              </a:rPr>
              <a:t>Baseine taip pat plaukti mokosi ir Plungės </a:t>
            </a:r>
            <a:r>
              <a:rPr lang="lt-LT" sz="1900" dirty="0">
                <a:solidFill>
                  <a:srgbClr val="7030A0"/>
                </a:solidFill>
                <a:effectLst/>
                <a:latin typeface="Calibri" panose="020F0502020204030204" pitchFamily="34" charset="0"/>
                <a:ea typeface="Calibri" panose="020F0502020204030204" pitchFamily="34" charset="0"/>
                <a:cs typeface="Calibri" panose="020F0502020204030204" pitchFamily="34" charset="0"/>
              </a:rPr>
              <a:t>rajono savivaldybės </a:t>
            </a:r>
            <a:r>
              <a:rPr lang="lt-LT" sz="1900" b="1" dirty="0">
                <a:effectLst/>
                <a:latin typeface="Calibri" panose="020F0502020204030204" pitchFamily="34" charset="0"/>
                <a:ea typeface="Calibri" panose="020F0502020204030204" pitchFamily="34" charset="0"/>
                <a:cs typeface="Calibri" panose="020F0502020204030204" pitchFamily="34" charset="0"/>
              </a:rPr>
              <a:t>darželinukai. </a:t>
            </a:r>
            <a:r>
              <a:rPr lang="lt-LT" sz="1900" b="1" dirty="0">
                <a:latin typeface="Calibri" panose="020F0502020204030204" pitchFamily="34" charset="0"/>
                <a:ea typeface="Calibri" panose="020F0502020204030204" pitchFamily="34" charset="0"/>
                <a:cs typeface="Calibri" panose="020F0502020204030204" pitchFamily="34" charset="0"/>
              </a:rPr>
              <a:t>P</a:t>
            </a:r>
            <a:r>
              <a:rPr lang="lt-LT" sz="1900" dirty="0">
                <a:effectLst/>
                <a:latin typeface="Calibri" panose="020F0502020204030204" pitchFamily="34" charset="0"/>
                <a:ea typeface="Calibri" panose="020F0502020204030204" pitchFamily="34" charset="0"/>
                <a:cs typeface="Calibri" panose="020F0502020204030204" pitchFamily="34" charset="0"/>
              </a:rPr>
              <a:t>er savaitę baseine lydimi savo auklėtojų ir auklyčių apsilanko apie 60 darželinukų, kurie padedami kvalifikuotų trenerių mokosi plaukti. Kiekvienai grupei priklauso 20-21  plaukimo pamoka.  Iš darželių mokymosi plaukti projektų gauta pajamų – 6 655,00 Eur. </a:t>
            </a:r>
          </a:p>
          <a:p>
            <a:pPr algn="just">
              <a:lnSpc>
                <a:spcPct val="100000"/>
              </a:lnSpc>
            </a:pPr>
            <a:endParaRPr lang="lt-LT" sz="22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lt-LT" dirty="0"/>
          </a:p>
        </p:txBody>
      </p:sp>
      <p:pic>
        <p:nvPicPr>
          <p:cNvPr id="6" name="Content Placeholder 4">
            <a:extLst>
              <a:ext uri="{FF2B5EF4-FFF2-40B4-BE49-F238E27FC236}">
                <a16:creationId xmlns:a16="http://schemas.microsoft.com/office/drawing/2014/main" id="{E514C48B-41B6-4BBC-B023-1F6562938D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08716" y="452194"/>
            <a:ext cx="1264078" cy="1140633"/>
          </a:xfrm>
          <a:prstGeom prst="rect">
            <a:avLst/>
          </a:prstGeom>
        </p:spPr>
      </p:pic>
    </p:spTree>
    <p:extLst>
      <p:ext uri="{BB962C8B-B14F-4D97-AF65-F5344CB8AC3E}">
        <p14:creationId xmlns:p14="http://schemas.microsoft.com/office/powerpoint/2010/main" val="89167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33E2B-FEAE-47D4-8823-C3483F6FE9C4}"/>
              </a:ext>
            </a:extLst>
          </p:cNvPr>
          <p:cNvSpPr>
            <a:spLocks noGrp="1"/>
          </p:cNvSpPr>
          <p:nvPr>
            <p:ph type="title"/>
          </p:nvPr>
        </p:nvSpPr>
        <p:spPr>
          <a:xfrm>
            <a:off x="839788" y="365125"/>
            <a:ext cx="10515600" cy="823913"/>
          </a:xfrm>
        </p:spPr>
        <p:txBody>
          <a:bodyPr/>
          <a:lstStyle/>
          <a:p>
            <a:pPr algn="ctr"/>
            <a:r>
              <a:rPr lang="lt-LT" b="1" dirty="0"/>
              <a:t>BASEINE VYKDOMOS VEIKLOS </a:t>
            </a:r>
          </a:p>
        </p:txBody>
      </p:sp>
      <p:sp>
        <p:nvSpPr>
          <p:cNvPr id="3" name="Text Placeholder 2">
            <a:extLst>
              <a:ext uri="{FF2B5EF4-FFF2-40B4-BE49-F238E27FC236}">
                <a16:creationId xmlns:a16="http://schemas.microsoft.com/office/drawing/2014/main" id="{95EBB753-008E-4E76-A9CF-935EC8CC74A2}"/>
              </a:ext>
            </a:extLst>
          </p:cNvPr>
          <p:cNvSpPr>
            <a:spLocks noGrp="1"/>
          </p:cNvSpPr>
          <p:nvPr>
            <p:ph type="body" idx="1"/>
          </p:nvPr>
        </p:nvSpPr>
        <p:spPr>
          <a:xfrm>
            <a:off x="862014" y="1435100"/>
            <a:ext cx="5157787" cy="823912"/>
          </a:xfrm>
        </p:spPr>
        <p:txBody>
          <a:bodyPr/>
          <a:lstStyle/>
          <a:p>
            <a:r>
              <a:rPr lang="lt-LT" dirty="0"/>
              <a:t>VYKDOMA IR BUS TĘSIAMA: </a:t>
            </a:r>
          </a:p>
        </p:txBody>
      </p:sp>
      <p:sp>
        <p:nvSpPr>
          <p:cNvPr id="4" name="Content Placeholder 3">
            <a:extLst>
              <a:ext uri="{FF2B5EF4-FFF2-40B4-BE49-F238E27FC236}">
                <a16:creationId xmlns:a16="http://schemas.microsoft.com/office/drawing/2014/main" id="{73767B9D-15D0-4665-A385-01DE3743D86F}"/>
              </a:ext>
            </a:extLst>
          </p:cNvPr>
          <p:cNvSpPr>
            <a:spLocks noGrp="1"/>
          </p:cNvSpPr>
          <p:nvPr>
            <p:ph sz="half" idx="2"/>
          </p:nvPr>
        </p:nvSpPr>
        <p:spPr/>
        <p:txBody>
          <a:bodyPr>
            <a:normAutofit fontScale="85000" lnSpcReduction="20000"/>
          </a:bodyPr>
          <a:lstStyle/>
          <a:p>
            <a:pPr marL="342900" indent="-342900" algn="just">
              <a:lnSpc>
                <a:spcPct val="107000"/>
              </a:lnSpc>
              <a:spcAft>
                <a:spcPts val="800"/>
              </a:spcAft>
              <a:buFont typeface="Arial" panose="020B0604020202020204" pitchFamily="34" charset="0"/>
              <a:buChar char="•"/>
            </a:pPr>
            <a:r>
              <a:rPr lang="lt-LT" sz="2800" dirty="0">
                <a:latin typeface="Calibri" panose="020F0502020204030204" pitchFamily="34" charset="0"/>
                <a:ea typeface="Calibri" panose="020F0502020204030204" pitchFamily="34" charset="0"/>
                <a:cs typeface="Calibri" panose="020F0502020204030204" pitchFamily="34" charset="0"/>
              </a:rPr>
              <a:t>grupinės vaikų treniruotės;</a:t>
            </a:r>
          </a:p>
          <a:p>
            <a:pPr marL="342900" indent="-342900" algn="just">
              <a:lnSpc>
                <a:spcPct val="107000"/>
              </a:lnSpc>
              <a:spcAft>
                <a:spcPts val="800"/>
              </a:spcAft>
              <a:buFont typeface="Arial" panose="020B0604020202020204" pitchFamily="34" charset="0"/>
              <a:buChar char="•"/>
            </a:pPr>
            <a:r>
              <a:rPr lang="lt-LT" sz="2800" dirty="0">
                <a:latin typeface="Calibri" panose="020F0502020204030204" pitchFamily="34" charset="0"/>
                <a:ea typeface="Calibri" panose="020F0502020204030204" pitchFamily="34" charset="0"/>
                <a:cs typeface="Calibri" panose="020F0502020204030204" pitchFamily="34" charset="0"/>
              </a:rPr>
              <a:t>suaugusiųjų grupinės treniruotės; </a:t>
            </a:r>
          </a:p>
          <a:p>
            <a:pPr marL="342900" indent="-342900" algn="just">
              <a:lnSpc>
                <a:spcPct val="107000"/>
              </a:lnSpc>
              <a:spcAft>
                <a:spcPts val="800"/>
              </a:spcAft>
              <a:buFont typeface="Arial" panose="020B0604020202020204" pitchFamily="34" charset="0"/>
              <a:buChar char="•"/>
            </a:pPr>
            <a:r>
              <a:rPr lang="lt-LT" sz="2800" dirty="0">
                <a:latin typeface="Calibri" panose="020F0502020204030204" pitchFamily="34" charset="0"/>
                <a:ea typeface="Calibri" panose="020F0502020204030204" pitchFamily="34" charset="0"/>
                <a:cs typeface="Calibri" panose="020F0502020204030204" pitchFamily="34" charset="0"/>
              </a:rPr>
              <a:t>asmeninės plaukimo treniruotės; </a:t>
            </a:r>
          </a:p>
          <a:p>
            <a:pPr marL="342900" indent="-342900" algn="just">
              <a:lnSpc>
                <a:spcPct val="107000"/>
              </a:lnSpc>
              <a:spcAft>
                <a:spcPts val="800"/>
              </a:spcAft>
              <a:buFont typeface="Arial" panose="020B0604020202020204" pitchFamily="34" charset="0"/>
              <a:buChar char="•"/>
            </a:pPr>
            <a:r>
              <a:rPr lang="lt-LT" dirty="0">
                <a:latin typeface="Calibri" panose="020F0502020204030204" pitchFamily="34" charset="0"/>
                <a:ea typeface="Calibri" panose="020F0502020204030204" pitchFamily="34" charset="0"/>
                <a:cs typeface="Calibri" panose="020F0502020204030204" pitchFamily="34" charset="0"/>
              </a:rPr>
              <a:t>Nemokamos </a:t>
            </a:r>
            <a:r>
              <a:rPr lang="lt-LT" sz="2800" dirty="0">
                <a:latin typeface="Calibri" panose="020F0502020204030204" pitchFamily="34" charset="0"/>
                <a:ea typeface="Calibri" panose="020F0502020204030204" pitchFamily="34" charset="0"/>
                <a:cs typeface="Calibri" panose="020F0502020204030204" pitchFamily="34" charset="0"/>
              </a:rPr>
              <a:t>mankštos ir aerobika. </a:t>
            </a:r>
          </a:p>
          <a:p>
            <a:pPr marL="342900" indent="-342900" algn="just">
              <a:lnSpc>
                <a:spcPct val="107000"/>
              </a:lnSpc>
              <a:spcAft>
                <a:spcPts val="800"/>
              </a:spcAft>
              <a:buFont typeface="Arial" panose="020B0604020202020204" pitchFamily="34" charset="0"/>
              <a:buChar char="•"/>
            </a:pPr>
            <a:r>
              <a:rPr lang="lt-LT" sz="2800" dirty="0">
                <a:latin typeface="Calibri" panose="020F0502020204030204" pitchFamily="34" charset="0"/>
                <a:ea typeface="Calibri" panose="020F0502020204030204" pitchFamily="34" charset="0"/>
                <a:cs typeface="Calibri" panose="020F0502020204030204" pitchFamily="34" charset="0"/>
              </a:rPr>
              <a:t>Stovykla. Baseine vyko stovykla „Sveika Vasara“. Vaikai mokėsi plaukti ir gerino turimus plaukimo įgūdžius. Stovykloje dalyvavo 60 vaikų. </a:t>
            </a:r>
          </a:p>
          <a:p>
            <a:endParaRPr lang="lt-LT" dirty="0"/>
          </a:p>
        </p:txBody>
      </p:sp>
      <p:sp>
        <p:nvSpPr>
          <p:cNvPr id="5" name="Text Placeholder 4">
            <a:extLst>
              <a:ext uri="{FF2B5EF4-FFF2-40B4-BE49-F238E27FC236}">
                <a16:creationId xmlns:a16="http://schemas.microsoft.com/office/drawing/2014/main" id="{FA047D4F-B571-4202-A20E-BA5EC5BB32E9}"/>
              </a:ext>
            </a:extLst>
          </p:cNvPr>
          <p:cNvSpPr>
            <a:spLocks noGrp="1"/>
          </p:cNvSpPr>
          <p:nvPr>
            <p:ph type="body" sz="quarter" idx="3"/>
          </p:nvPr>
        </p:nvSpPr>
        <p:spPr>
          <a:xfrm>
            <a:off x="6146798" y="1435100"/>
            <a:ext cx="5183188" cy="823912"/>
          </a:xfrm>
        </p:spPr>
        <p:txBody>
          <a:bodyPr/>
          <a:lstStyle/>
          <a:p>
            <a:r>
              <a:rPr lang="lt-LT" dirty="0"/>
              <a:t>PLANUOJAMA 2024 m. : </a:t>
            </a:r>
          </a:p>
        </p:txBody>
      </p:sp>
      <p:sp>
        <p:nvSpPr>
          <p:cNvPr id="6" name="Content Placeholder 5">
            <a:extLst>
              <a:ext uri="{FF2B5EF4-FFF2-40B4-BE49-F238E27FC236}">
                <a16:creationId xmlns:a16="http://schemas.microsoft.com/office/drawing/2014/main" id="{85187B9E-6BAC-457D-9A35-7E582C6C61F4}"/>
              </a:ext>
            </a:extLst>
          </p:cNvPr>
          <p:cNvSpPr>
            <a:spLocks noGrp="1"/>
          </p:cNvSpPr>
          <p:nvPr>
            <p:ph sz="quarter" idx="4"/>
          </p:nvPr>
        </p:nvSpPr>
        <p:spPr/>
        <p:txBody>
          <a:bodyPr>
            <a:normAutofit/>
          </a:bodyPr>
          <a:lstStyle/>
          <a:p>
            <a:pPr algn="just">
              <a:spcBef>
                <a:spcPts val="600"/>
              </a:spcBef>
              <a:spcAft>
                <a:spcPts val="600"/>
              </a:spcAft>
            </a:pPr>
            <a:r>
              <a:rPr lang="lt-LT" dirty="0"/>
              <a:t>Kūdikių mankšta, kūdikių plukdymas;</a:t>
            </a:r>
          </a:p>
          <a:p>
            <a:pPr algn="just">
              <a:spcBef>
                <a:spcPts val="600"/>
              </a:spcBef>
              <a:spcAft>
                <a:spcPts val="600"/>
              </a:spcAft>
            </a:pPr>
            <a:r>
              <a:rPr lang="lt-LT" dirty="0"/>
              <a:t>Plaukimo treniruotės suaugusiems;</a:t>
            </a:r>
          </a:p>
          <a:p>
            <a:pPr>
              <a:spcBef>
                <a:spcPts val="600"/>
              </a:spcBef>
              <a:spcAft>
                <a:spcPts val="600"/>
              </a:spcAft>
            </a:pPr>
            <a:r>
              <a:rPr lang="lt-LT" dirty="0"/>
              <a:t>Pirtininkų programa;</a:t>
            </a:r>
          </a:p>
          <a:p>
            <a:r>
              <a:rPr lang="lt-LT" dirty="0"/>
              <a:t>Pramoginiai renginiai ( diskoteka vandenyje, </a:t>
            </a:r>
            <a:r>
              <a:rPr lang="lt-LT" dirty="0" err="1"/>
              <a:t>Latino</a:t>
            </a:r>
            <a:r>
              <a:rPr lang="lt-LT" dirty="0"/>
              <a:t> mankštos ir pan.); </a:t>
            </a:r>
          </a:p>
          <a:p>
            <a:endParaRPr lang="lt-LT" dirty="0"/>
          </a:p>
        </p:txBody>
      </p:sp>
      <p:pic>
        <p:nvPicPr>
          <p:cNvPr id="7" name="Content Placeholder 4">
            <a:extLst>
              <a:ext uri="{FF2B5EF4-FFF2-40B4-BE49-F238E27FC236}">
                <a16:creationId xmlns:a16="http://schemas.microsoft.com/office/drawing/2014/main" id="{8B2D159E-A2DC-4D74-8161-7525543CE3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56371" y="497207"/>
            <a:ext cx="1495936" cy="1349849"/>
          </a:xfrm>
          <a:prstGeom prst="rect">
            <a:avLst/>
          </a:prstGeom>
        </p:spPr>
      </p:pic>
    </p:spTree>
    <p:extLst>
      <p:ext uri="{BB962C8B-B14F-4D97-AF65-F5344CB8AC3E}">
        <p14:creationId xmlns:p14="http://schemas.microsoft.com/office/powerpoint/2010/main" val="822031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D7DCF-3B6E-4D7A-AA0F-5071AA2B569E}"/>
              </a:ext>
            </a:extLst>
          </p:cNvPr>
          <p:cNvSpPr>
            <a:spLocks noGrp="1"/>
          </p:cNvSpPr>
          <p:nvPr>
            <p:ph type="title"/>
          </p:nvPr>
        </p:nvSpPr>
        <p:spPr>
          <a:xfrm>
            <a:off x="838200" y="365126"/>
            <a:ext cx="10515600" cy="952398"/>
          </a:xfrm>
        </p:spPr>
        <p:txBody>
          <a:bodyPr/>
          <a:lstStyle/>
          <a:p>
            <a:pPr algn="ctr"/>
            <a:r>
              <a:rPr lang="en-US" b="1" dirty="0"/>
              <a:t>2024 m. PLANA</a:t>
            </a:r>
            <a:r>
              <a:rPr lang="lt-LT" b="1" dirty="0"/>
              <a:t>I</a:t>
            </a:r>
          </a:p>
        </p:txBody>
      </p:sp>
      <p:sp>
        <p:nvSpPr>
          <p:cNvPr id="3" name="Content Placeholder 2">
            <a:extLst>
              <a:ext uri="{FF2B5EF4-FFF2-40B4-BE49-F238E27FC236}">
                <a16:creationId xmlns:a16="http://schemas.microsoft.com/office/drawing/2014/main" id="{4524C265-E5A5-460F-99EA-E14A18077A8F}"/>
              </a:ext>
            </a:extLst>
          </p:cNvPr>
          <p:cNvSpPr>
            <a:spLocks noGrp="1"/>
          </p:cNvSpPr>
          <p:nvPr>
            <p:ph idx="1"/>
          </p:nvPr>
        </p:nvSpPr>
        <p:spPr>
          <a:xfrm>
            <a:off x="186813" y="1209368"/>
            <a:ext cx="11749548" cy="5283506"/>
          </a:xfrm>
        </p:spPr>
        <p:txBody>
          <a:bodyPr>
            <a:normAutofit lnSpcReduction="10000"/>
          </a:bodyPr>
          <a:lstStyle/>
          <a:p>
            <a:pPr marL="0" indent="0" algn="just">
              <a:spcBef>
                <a:spcPts val="600"/>
              </a:spcBef>
              <a:spcAft>
                <a:spcPts val="600"/>
              </a:spcAft>
              <a:buNone/>
            </a:pPr>
            <a:r>
              <a:rPr lang="lt-LT" dirty="0"/>
              <a:t>- Plungės sporto arenos internetinio puslapio sukūrimas, socialinių tinklų paskyrų atnaujinimas; </a:t>
            </a:r>
          </a:p>
          <a:p>
            <a:pPr marL="0" indent="0" algn="just">
              <a:spcBef>
                <a:spcPts val="600"/>
              </a:spcBef>
              <a:spcAft>
                <a:spcPts val="600"/>
              </a:spcAft>
              <a:buNone/>
            </a:pPr>
            <a:r>
              <a:rPr lang="lt-LT" dirty="0"/>
              <a:t>- Plungės sporto arenos LOGO sukūrimas, atitinkamai pakeičiant įvaizdį;</a:t>
            </a:r>
          </a:p>
          <a:p>
            <a:pPr marL="0" indent="0" algn="just">
              <a:spcBef>
                <a:spcPts val="600"/>
              </a:spcBef>
              <a:spcAft>
                <a:spcPts val="600"/>
              </a:spcAft>
              <a:buNone/>
            </a:pPr>
            <a:r>
              <a:rPr lang="lt-LT" dirty="0"/>
              <a:t>- Klientų aptarnavimo gerinimas, suteikiant darbuotojams papildomus mokymus;</a:t>
            </a:r>
          </a:p>
          <a:p>
            <a:pPr algn="just">
              <a:spcBef>
                <a:spcPts val="600"/>
              </a:spcBef>
              <a:spcAft>
                <a:spcPts val="600"/>
              </a:spcAft>
              <a:buFontTx/>
              <a:buChar char="-"/>
            </a:pPr>
            <a:r>
              <a:rPr lang="lt-LT" dirty="0"/>
              <a:t>Abonementų įsigijimo sutarčių pasirašymas planšetiniu kompiuteriu, didesnė informacijos sklaida nuolatiniams lankytojams ( </a:t>
            </a:r>
            <a:r>
              <a:rPr lang="lt-LT" dirty="0" err="1"/>
              <a:t>sms</a:t>
            </a:r>
            <a:r>
              <a:rPr lang="lt-LT" dirty="0"/>
              <a:t> žinutėmis, el. laiškai ir pan.)</a:t>
            </a:r>
          </a:p>
          <a:p>
            <a:pPr algn="just">
              <a:spcBef>
                <a:spcPts val="600"/>
              </a:spcBef>
              <a:spcAft>
                <a:spcPts val="600"/>
              </a:spcAft>
              <a:buFontTx/>
              <a:buChar char="-"/>
            </a:pPr>
            <a:r>
              <a:rPr lang="lt-LT" dirty="0"/>
              <a:t>Bendradarbiavimo sutarčių sudarymas su projektus vykdančiomis įstaigomis;</a:t>
            </a:r>
          </a:p>
          <a:p>
            <a:pPr algn="just">
              <a:spcBef>
                <a:spcPts val="600"/>
              </a:spcBef>
              <a:spcAft>
                <a:spcPts val="600"/>
              </a:spcAft>
              <a:buFontTx/>
              <a:buChar char="-"/>
            </a:pPr>
            <a:r>
              <a:rPr lang="lt-LT" dirty="0"/>
              <a:t>Baseino, SPA zonos, persirengimo kambarių grindų padengimas neslidžia danga; </a:t>
            </a:r>
          </a:p>
          <a:p>
            <a:pPr algn="just">
              <a:spcBef>
                <a:spcPts val="600"/>
              </a:spcBef>
              <a:spcAft>
                <a:spcPts val="600"/>
              </a:spcAft>
              <a:buFontTx/>
              <a:buChar char="-"/>
            </a:pPr>
            <a:r>
              <a:rPr lang="lt-LT" dirty="0"/>
              <a:t>Plaukimo inventoriaus, reikmenų pardavinėjimas; </a:t>
            </a:r>
          </a:p>
          <a:p>
            <a:pPr marL="0" indent="0" algn="just">
              <a:spcBef>
                <a:spcPts val="600"/>
              </a:spcBef>
              <a:spcAft>
                <a:spcPts val="600"/>
              </a:spcAft>
              <a:buNone/>
            </a:pPr>
            <a:endParaRPr lang="lt-LT" dirty="0"/>
          </a:p>
          <a:p>
            <a:pPr marL="0" indent="0">
              <a:buNone/>
            </a:pPr>
            <a:endParaRPr lang="lt-LT" dirty="0"/>
          </a:p>
        </p:txBody>
      </p:sp>
      <p:pic>
        <p:nvPicPr>
          <p:cNvPr id="4" name="Content Placeholder 4">
            <a:extLst>
              <a:ext uri="{FF2B5EF4-FFF2-40B4-BE49-F238E27FC236}">
                <a16:creationId xmlns:a16="http://schemas.microsoft.com/office/drawing/2014/main" id="{6F2D4BD3-7186-4D84-B7E2-F7F26457BE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26064" y="256970"/>
            <a:ext cx="1055471" cy="952398"/>
          </a:xfrm>
          <a:prstGeom prst="rect">
            <a:avLst/>
          </a:prstGeom>
        </p:spPr>
      </p:pic>
    </p:spTree>
    <p:extLst>
      <p:ext uri="{BB962C8B-B14F-4D97-AF65-F5344CB8AC3E}">
        <p14:creationId xmlns:p14="http://schemas.microsoft.com/office/powerpoint/2010/main" val="1547075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E7FAE9-331D-43BA-9BF1-A2B2455A0A77}"/>
              </a:ext>
            </a:extLst>
          </p:cNvPr>
          <p:cNvSpPr>
            <a:spLocks noGrp="1"/>
          </p:cNvSpPr>
          <p:nvPr>
            <p:ph type="body" idx="1"/>
          </p:nvPr>
        </p:nvSpPr>
        <p:spPr>
          <a:xfrm>
            <a:off x="630135" y="572677"/>
            <a:ext cx="10604960" cy="629417"/>
          </a:xfrm>
        </p:spPr>
        <p:txBody>
          <a:bodyPr>
            <a:normAutofit/>
          </a:bodyPr>
          <a:lstStyle/>
          <a:p>
            <a:pPr algn="ctr"/>
            <a:r>
              <a:rPr lang="lt-LT" sz="2800" dirty="0"/>
              <a:t>PASTATO </a:t>
            </a:r>
            <a:r>
              <a:rPr lang="en-US" sz="2800" dirty="0"/>
              <a:t>EKSPLOATAVIM</a:t>
            </a:r>
            <a:r>
              <a:rPr lang="lt-LT" sz="2800" dirty="0"/>
              <a:t>O IŠŠŪKIAI </a:t>
            </a:r>
          </a:p>
        </p:txBody>
      </p:sp>
      <p:sp>
        <p:nvSpPr>
          <p:cNvPr id="4" name="Content Placeholder 3">
            <a:extLst>
              <a:ext uri="{FF2B5EF4-FFF2-40B4-BE49-F238E27FC236}">
                <a16:creationId xmlns:a16="http://schemas.microsoft.com/office/drawing/2014/main" id="{F6B2A80A-1E24-4933-89C9-7D187324AF58}"/>
              </a:ext>
            </a:extLst>
          </p:cNvPr>
          <p:cNvSpPr>
            <a:spLocks noGrp="1"/>
          </p:cNvSpPr>
          <p:nvPr>
            <p:ph sz="half" idx="2"/>
          </p:nvPr>
        </p:nvSpPr>
        <p:spPr>
          <a:xfrm>
            <a:off x="630135" y="1415845"/>
            <a:ext cx="10968754" cy="5604388"/>
          </a:xfrm>
        </p:spPr>
        <p:txBody>
          <a:bodyPr>
            <a:normAutofit/>
          </a:bodyPr>
          <a:lstStyle/>
          <a:p>
            <a:pPr marL="0" indent="0" algn="just">
              <a:buNone/>
            </a:pPr>
            <a:r>
              <a:rPr lang="lt-LT" b="1" dirty="0"/>
              <a:t>STATYBINIAI: </a:t>
            </a:r>
          </a:p>
          <a:p>
            <a:pPr algn="just"/>
            <a:r>
              <a:rPr lang="lt-LT" dirty="0"/>
              <a:t>Pagrindinės (baseino ir SPA zonos) vėdinimo kameros gedimai;</a:t>
            </a:r>
          </a:p>
          <a:p>
            <a:pPr algn="just"/>
            <a:r>
              <a:rPr lang="lt-LT" dirty="0"/>
              <a:t>Nuo atidarymo pusę metų neveikianti, dabar netinkamai veikianti, šaldymo kamera;</a:t>
            </a:r>
          </a:p>
          <a:p>
            <a:pPr algn="just"/>
            <a:r>
              <a:rPr lang="lt-LT" dirty="0"/>
              <a:t>Vyrų dušinėse, maišytuvuose nebuvo atbulinių vožtuvų, todėl vyrų dušinėse ir kai kuriose personalo patalpose vietoje šalto vandens kartais bėgdavo karštas. Užtruko surasti problemos priežastį;</a:t>
            </a:r>
          </a:p>
          <a:p>
            <a:pPr algn="just"/>
            <a:r>
              <a:rPr lang="lt-LT" dirty="0"/>
              <a:t>Per laukines sienas laša vanduo. </a:t>
            </a:r>
          </a:p>
          <a:p>
            <a:pPr algn="just"/>
            <a:r>
              <a:rPr lang="lt-LT" dirty="0"/>
              <a:t>Kiti gedimai (iš serverinės kondicionierių bėgantis vanduo, neveikiančios </a:t>
            </a:r>
            <a:r>
              <a:rPr lang="lt-LT" dirty="0" err="1"/>
              <a:t>vent</a:t>
            </a:r>
            <a:r>
              <a:rPr lang="lt-LT" dirty="0"/>
              <a:t>. kamerų UV lempos, šilumos punkto sistemos nesubalansavimas, ir t.t.) </a:t>
            </a:r>
          </a:p>
          <a:p>
            <a:pPr algn="just"/>
            <a:endParaRPr lang="lt-LT" dirty="0"/>
          </a:p>
          <a:p>
            <a:endParaRPr lang="lt-LT" dirty="0"/>
          </a:p>
          <a:p>
            <a:endParaRPr lang="lt-LT" dirty="0"/>
          </a:p>
        </p:txBody>
      </p:sp>
      <p:pic>
        <p:nvPicPr>
          <p:cNvPr id="5" name="Content Placeholder 4">
            <a:extLst>
              <a:ext uri="{FF2B5EF4-FFF2-40B4-BE49-F238E27FC236}">
                <a16:creationId xmlns:a16="http://schemas.microsoft.com/office/drawing/2014/main" id="{925C0599-99D3-4360-BC2F-7763AB3E952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5813" y="389553"/>
            <a:ext cx="1403076" cy="1266057"/>
          </a:xfrm>
          <a:prstGeom prst="rect">
            <a:avLst/>
          </a:prstGeom>
        </p:spPr>
      </p:pic>
    </p:spTree>
    <p:extLst>
      <p:ext uri="{BB962C8B-B14F-4D97-AF65-F5344CB8AC3E}">
        <p14:creationId xmlns:p14="http://schemas.microsoft.com/office/powerpoint/2010/main" val="3170471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C84A0F48-5AC6-4876-8882-7D7AFD2486A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7813" y="1863502"/>
            <a:ext cx="6904481" cy="4758734"/>
          </a:xfrm>
        </p:spPr>
      </p:pic>
      <p:sp>
        <p:nvSpPr>
          <p:cNvPr id="7" name="Title 6">
            <a:extLst>
              <a:ext uri="{FF2B5EF4-FFF2-40B4-BE49-F238E27FC236}">
                <a16:creationId xmlns:a16="http://schemas.microsoft.com/office/drawing/2014/main" id="{DEBF2ACF-0515-424C-8C7D-79AE85E5F3D8}"/>
              </a:ext>
            </a:extLst>
          </p:cNvPr>
          <p:cNvSpPr>
            <a:spLocks noGrp="1"/>
          </p:cNvSpPr>
          <p:nvPr>
            <p:ph type="title"/>
          </p:nvPr>
        </p:nvSpPr>
        <p:spPr/>
        <p:txBody>
          <a:bodyPr/>
          <a:lstStyle/>
          <a:p>
            <a:pPr algn="ctr"/>
            <a:r>
              <a:rPr lang="en-US" b="1" dirty="0"/>
              <a:t>PAGRINDINIS </a:t>
            </a:r>
            <a:r>
              <a:rPr lang="lt-LT" b="1" dirty="0"/>
              <a:t>2024 M. IŠŠŪK</a:t>
            </a:r>
            <a:r>
              <a:rPr lang="en-US" b="1" dirty="0"/>
              <a:t>IS – SPORTO ARENOS II-o ETAPO STATYBOS </a:t>
            </a:r>
            <a:endParaRPr lang="lt-LT" b="1" dirty="0"/>
          </a:p>
        </p:txBody>
      </p:sp>
    </p:spTree>
    <p:extLst>
      <p:ext uri="{BB962C8B-B14F-4D97-AF65-F5344CB8AC3E}">
        <p14:creationId xmlns:p14="http://schemas.microsoft.com/office/powerpoint/2010/main" val="2536545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3E5F6-7BF7-464E-9629-7104D496B61D}"/>
              </a:ext>
            </a:extLst>
          </p:cNvPr>
          <p:cNvSpPr>
            <a:spLocks noGrp="1"/>
          </p:cNvSpPr>
          <p:nvPr>
            <p:ph type="title"/>
          </p:nvPr>
        </p:nvSpPr>
        <p:spPr>
          <a:xfrm>
            <a:off x="838200" y="365125"/>
            <a:ext cx="10515600" cy="608269"/>
          </a:xfrm>
        </p:spPr>
        <p:txBody>
          <a:bodyPr>
            <a:normAutofit fontScale="90000"/>
          </a:bodyPr>
          <a:lstStyle/>
          <a:p>
            <a:pPr algn="ctr"/>
            <a:r>
              <a:rPr lang="lt-LT" b="1" dirty="0"/>
              <a:t>PERSONALAS</a:t>
            </a:r>
          </a:p>
        </p:txBody>
      </p:sp>
      <p:pic>
        <p:nvPicPr>
          <p:cNvPr id="6" name="Content Placeholder 5">
            <a:extLst>
              <a:ext uri="{FF2B5EF4-FFF2-40B4-BE49-F238E27FC236}">
                <a16:creationId xmlns:a16="http://schemas.microsoft.com/office/drawing/2014/main" id="{8F7F1D98-5FDE-4C7F-A6AF-E7086C16A7F3}"/>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946430" y="1323573"/>
            <a:ext cx="5987473" cy="4210853"/>
          </a:xfrm>
        </p:spPr>
      </p:pic>
      <p:sp>
        <p:nvSpPr>
          <p:cNvPr id="4" name="Content Placeholder 3">
            <a:extLst>
              <a:ext uri="{FF2B5EF4-FFF2-40B4-BE49-F238E27FC236}">
                <a16:creationId xmlns:a16="http://schemas.microsoft.com/office/drawing/2014/main" id="{81FC9D03-A36E-4ABB-8F8B-F30034145BCE}"/>
              </a:ext>
            </a:extLst>
          </p:cNvPr>
          <p:cNvSpPr>
            <a:spLocks noGrp="1"/>
          </p:cNvSpPr>
          <p:nvPr>
            <p:ph sz="half" idx="2"/>
          </p:nvPr>
        </p:nvSpPr>
        <p:spPr>
          <a:xfrm>
            <a:off x="383459" y="973394"/>
            <a:ext cx="5712542" cy="5643716"/>
          </a:xfrm>
        </p:spPr>
        <p:txBody>
          <a:bodyPr>
            <a:normAutofit fontScale="85000" lnSpcReduction="10000"/>
          </a:bodyPr>
          <a:lstStyle/>
          <a:p>
            <a:pPr marL="0" indent="0">
              <a:buNone/>
            </a:pPr>
            <a:r>
              <a:rPr lang="lt-LT" b="1" dirty="0"/>
              <a:t>Plungės sporto arenoje (baseine) darbuotojų etatai:</a:t>
            </a:r>
          </a:p>
          <a:p>
            <a:pPr marL="0" indent="0">
              <a:buNone/>
            </a:pPr>
            <a:endParaRPr lang="lt-LT" b="1" dirty="0"/>
          </a:p>
          <a:p>
            <a:pPr marL="0" indent="0">
              <a:buNone/>
            </a:pPr>
            <a:r>
              <a:rPr lang="lt-LT" dirty="0"/>
              <a:t>- 1 Sporto bazių priežiūros skyriaus vadovė;</a:t>
            </a:r>
          </a:p>
          <a:p>
            <a:pPr marL="0" indent="0">
              <a:buNone/>
            </a:pPr>
            <a:r>
              <a:rPr lang="lt-LT" dirty="0"/>
              <a:t>- 1 Ūkio dalies administratorius;</a:t>
            </a:r>
          </a:p>
          <a:p>
            <a:pPr>
              <a:buFontTx/>
              <a:buChar char="-"/>
            </a:pPr>
            <a:r>
              <a:rPr lang="lt-LT" dirty="0"/>
              <a:t>4 Administratorės-kasininkės;</a:t>
            </a:r>
          </a:p>
          <a:p>
            <a:pPr marL="0" indent="0">
              <a:buNone/>
            </a:pPr>
            <a:r>
              <a:rPr lang="lt-LT" dirty="0"/>
              <a:t>- 4 Baseino prižiūrėtojai- gelbėtojai;</a:t>
            </a:r>
          </a:p>
          <a:p>
            <a:pPr>
              <a:buFontTx/>
              <a:buChar char="-"/>
            </a:pPr>
            <a:r>
              <a:rPr lang="lt-LT" dirty="0"/>
              <a:t>4 Valytojos;  </a:t>
            </a:r>
          </a:p>
          <a:p>
            <a:pPr marL="0" indent="0">
              <a:buNone/>
            </a:pPr>
            <a:endParaRPr lang="lt-LT" dirty="0"/>
          </a:p>
          <a:p>
            <a:pPr marL="0" indent="0">
              <a:buNone/>
            </a:pPr>
            <a:r>
              <a:rPr lang="lt-LT" dirty="0"/>
              <a:t>Per mėnesį baseino personalui</a:t>
            </a:r>
          </a:p>
          <a:p>
            <a:pPr marL="0" indent="0">
              <a:buNone/>
            </a:pPr>
            <a:r>
              <a:rPr lang="lt-LT" dirty="0"/>
              <a:t>DU vidutiniškai - 20 000 Eur.</a:t>
            </a:r>
          </a:p>
          <a:p>
            <a:pPr marL="0" indent="0">
              <a:buNone/>
            </a:pPr>
            <a:endParaRPr lang="lt-LT" dirty="0"/>
          </a:p>
          <a:p>
            <a:pPr marL="0" indent="0">
              <a:buNone/>
            </a:pPr>
            <a:r>
              <a:rPr lang="lt-LT" dirty="0"/>
              <a:t>Didžiausia kaita – baseino prižiūrėtojų – gelbėtojų. </a:t>
            </a:r>
          </a:p>
        </p:txBody>
      </p:sp>
      <p:pic>
        <p:nvPicPr>
          <p:cNvPr id="5" name="Content Placeholder 4">
            <a:extLst>
              <a:ext uri="{FF2B5EF4-FFF2-40B4-BE49-F238E27FC236}">
                <a16:creationId xmlns:a16="http://schemas.microsoft.com/office/drawing/2014/main" id="{882AAC8A-A9A8-477A-ABE8-4A22F0BC3E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97255" y="302149"/>
            <a:ext cx="1011286" cy="912528"/>
          </a:xfrm>
          <a:prstGeom prst="rect">
            <a:avLst/>
          </a:prstGeom>
        </p:spPr>
      </p:pic>
    </p:spTree>
    <p:extLst>
      <p:ext uri="{BB962C8B-B14F-4D97-AF65-F5344CB8AC3E}">
        <p14:creationId xmlns:p14="http://schemas.microsoft.com/office/powerpoint/2010/main" val="2666540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864DE-D0A2-46BC-B5A2-A94B5F5D737D}"/>
              </a:ext>
            </a:extLst>
          </p:cNvPr>
          <p:cNvSpPr>
            <a:spLocks noGrp="1"/>
          </p:cNvSpPr>
          <p:nvPr>
            <p:ph type="title"/>
          </p:nvPr>
        </p:nvSpPr>
        <p:spPr>
          <a:xfrm>
            <a:off x="838200" y="365125"/>
            <a:ext cx="10515600" cy="1749922"/>
          </a:xfrm>
        </p:spPr>
        <p:txBody>
          <a:bodyPr>
            <a:normAutofit/>
          </a:bodyPr>
          <a:lstStyle/>
          <a:p>
            <a:pPr algn="ctr"/>
            <a:r>
              <a:rPr lang="lt-LT" b="1" dirty="0"/>
              <a:t>PLUNGĖS SPORTO ARENOS (BASEIN</a:t>
            </a:r>
            <a:r>
              <a:rPr lang="en-US" b="1" dirty="0"/>
              <a:t>AS</a:t>
            </a:r>
            <a:r>
              <a:rPr lang="lt-LT" b="1" dirty="0"/>
              <a:t>)</a:t>
            </a:r>
            <a:br>
              <a:rPr lang="lt-LT" b="1" dirty="0"/>
            </a:br>
            <a:r>
              <a:rPr lang="en-US" b="1" dirty="0"/>
              <a:t>VEIKL</a:t>
            </a:r>
            <a:r>
              <a:rPr lang="lt-LT" b="1" dirty="0"/>
              <a:t>OS PRADŽIA</a:t>
            </a:r>
            <a:br>
              <a:rPr lang="lt-LT" b="1" dirty="0"/>
            </a:br>
            <a:r>
              <a:rPr lang="lt-LT" sz="2200" b="1" dirty="0"/>
              <a:t>2023 M. BALANDŽIO 15 D. </a:t>
            </a:r>
          </a:p>
        </p:txBody>
      </p:sp>
      <p:pic>
        <p:nvPicPr>
          <p:cNvPr id="5" name="Content Placeholder 4">
            <a:extLst>
              <a:ext uri="{FF2B5EF4-FFF2-40B4-BE49-F238E27FC236}">
                <a16:creationId xmlns:a16="http://schemas.microsoft.com/office/drawing/2014/main" id="{10F5E7E1-EFF2-4FDC-8741-0EBBF801AA4C}"/>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483645" y="511366"/>
            <a:ext cx="1264078" cy="1140633"/>
          </a:xfrm>
        </p:spPr>
      </p:pic>
      <p:pic>
        <p:nvPicPr>
          <p:cNvPr id="7" name="Picture 6">
            <a:extLst>
              <a:ext uri="{FF2B5EF4-FFF2-40B4-BE49-F238E27FC236}">
                <a16:creationId xmlns:a16="http://schemas.microsoft.com/office/drawing/2014/main" id="{A3147BB4-C2F0-45C4-A1F2-D80ECA68C7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27" y="2115047"/>
            <a:ext cx="6587613" cy="4459298"/>
          </a:xfrm>
          <a:prstGeom prst="rect">
            <a:avLst/>
          </a:prstGeom>
        </p:spPr>
      </p:pic>
      <p:pic>
        <p:nvPicPr>
          <p:cNvPr id="13" name="Picture 12">
            <a:extLst>
              <a:ext uri="{FF2B5EF4-FFF2-40B4-BE49-F238E27FC236}">
                <a16:creationId xmlns:a16="http://schemas.microsoft.com/office/drawing/2014/main" id="{936B952C-A176-49EE-90EC-C42131492F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6242" y="2115047"/>
            <a:ext cx="5281704" cy="4459298"/>
          </a:xfrm>
          <a:prstGeom prst="rect">
            <a:avLst/>
          </a:prstGeom>
        </p:spPr>
      </p:pic>
    </p:spTree>
    <p:extLst>
      <p:ext uri="{BB962C8B-B14F-4D97-AF65-F5344CB8AC3E}">
        <p14:creationId xmlns:p14="http://schemas.microsoft.com/office/powerpoint/2010/main" val="3104067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0D9C1BB-0449-4A99-8BD1-1279C6A775A1}"/>
              </a:ext>
            </a:extLst>
          </p:cNvPr>
          <p:cNvSpPr>
            <a:spLocks noGrp="1"/>
          </p:cNvSpPr>
          <p:nvPr>
            <p:ph type="title"/>
          </p:nvPr>
        </p:nvSpPr>
        <p:spPr>
          <a:xfrm>
            <a:off x="671051" y="298410"/>
            <a:ext cx="10515600" cy="1325563"/>
          </a:xfrm>
        </p:spPr>
        <p:txBody>
          <a:bodyPr/>
          <a:lstStyle/>
          <a:p>
            <a:pPr algn="ctr"/>
            <a:r>
              <a:rPr lang="lt-LT" b="1" dirty="0"/>
              <a:t>APSILANKYMAI</a:t>
            </a:r>
            <a:br>
              <a:rPr lang="lt-LT" b="1" dirty="0"/>
            </a:br>
            <a:r>
              <a:rPr lang="lt-LT" sz="2200" dirty="0"/>
              <a:t>Per pirmuosius veiklos metus </a:t>
            </a:r>
            <a:r>
              <a:rPr lang="lt-LT" sz="2200" b="1" dirty="0"/>
              <a:t>daugiau kaip 60 000 apsilankymų</a:t>
            </a:r>
          </a:p>
        </p:txBody>
      </p:sp>
      <p:graphicFrame>
        <p:nvGraphicFramePr>
          <p:cNvPr id="7" name="Content Placeholder 6">
            <a:extLst>
              <a:ext uri="{FF2B5EF4-FFF2-40B4-BE49-F238E27FC236}">
                <a16:creationId xmlns:a16="http://schemas.microsoft.com/office/drawing/2014/main" id="{B0FBDB94-005A-443E-8585-8AAEEF465FF3}"/>
              </a:ext>
            </a:extLst>
          </p:cNvPr>
          <p:cNvGraphicFramePr>
            <a:graphicFrameLocks noGrp="1"/>
          </p:cNvGraphicFramePr>
          <p:nvPr>
            <p:ph idx="1"/>
            <p:extLst>
              <p:ext uri="{D42A27DB-BD31-4B8C-83A1-F6EECF244321}">
                <p14:modId xmlns:p14="http://schemas.microsoft.com/office/powerpoint/2010/main" val="3059590653"/>
              </p:ext>
            </p:extLst>
          </p:nvPr>
        </p:nvGraphicFramePr>
        <p:xfrm>
          <a:off x="838200" y="163793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73254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24F17-9ECA-4574-B245-FEE93686984F}"/>
              </a:ext>
            </a:extLst>
          </p:cNvPr>
          <p:cNvSpPr>
            <a:spLocks noGrp="1"/>
          </p:cNvSpPr>
          <p:nvPr>
            <p:ph type="title"/>
          </p:nvPr>
        </p:nvSpPr>
        <p:spPr>
          <a:xfrm>
            <a:off x="839788" y="365125"/>
            <a:ext cx="10515600" cy="823913"/>
          </a:xfrm>
        </p:spPr>
        <p:txBody>
          <a:bodyPr/>
          <a:lstStyle/>
          <a:p>
            <a:pPr algn="ctr"/>
            <a:r>
              <a:rPr lang="lt-LT" b="1" dirty="0"/>
              <a:t>BASEINO UŽIMTUMAS REALIU LAIKU </a:t>
            </a:r>
          </a:p>
        </p:txBody>
      </p:sp>
      <p:sp>
        <p:nvSpPr>
          <p:cNvPr id="5" name="Text Placeholder 4">
            <a:extLst>
              <a:ext uri="{FF2B5EF4-FFF2-40B4-BE49-F238E27FC236}">
                <a16:creationId xmlns:a16="http://schemas.microsoft.com/office/drawing/2014/main" id="{B39325F9-0060-4331-86BC-931F118524CF}"/>
              </a:ext>
            </a:extLst>
          </p:cNvPr>
          <p:cNvSpPr>
            <a:spLocks noGrp="1"/>
          </p:cNvSpPr>
          <p:nvPr>
            <p:ph type="body" sz="quarter" idx="3"/>
          </p:nvPr>
        </p:nvSpPr>
        <p:spPr>
          <a:xfrm>
            <a:off x="678861" y="1189038"/>
            <a:ext cx="10834278" cy="823912"/>
          </a:xfrm>
        </p:spPr>
        <p:txBody>
          <a:bodyPr>
            <a:normAutofit/>
          </a:bodyPr>
          <a:lstStyle/>
          <a:p>
            <a:pPr algn="ctr"/>
            <a:r>
              <a:rPr lang="lt-LT" b="0" dirty="0"/>
              <a:t>Padidėjus apsilankymų skaičiui, Plungės sporto ir rekreacijos centro internetiniame puslapyje buvo suprogramuota užimtumą realiu laiku rodanti juostelė.</a:t>
            </a:r>
          </a:p>
        </p:txBody>
      </p:sp>
      <p:pic>
        <p:nvPicPr>
          <p:cNvPr id="6" name="Picture 5">
            <a:extLst>
              <a:ext uri="{FF2B5EF4-FFF2-40B4-BE49-F238E27FC236}">
                <a16:creationId xmlns:a16="http://schemas.microsoft.com/office/drawing/2014/main" id="{EDD83803-7557-43F0-ADAA-417E2A78F5DD}"/>
              </a:ext>
            </a:extLst>
          </p:cNvPr>
          <p:cNvPicPr>
            <a:picLocks noChangeAspect="1"/>
          </p:cNvPicPr>
          <p:nvPr/>
        </p:nvPicPr>
        <p:blipFill>
          <a:blip r:embed="rId2"/>
          <a:stretch>
            <a:fillRect/>
          </a:stretch>
        </p:blipFill>
        <p:spPr>
          <a:xfrm>
            <a:off x="1636249" y="2362095"/>
            <a:ext cx="9199251" cy="4130780"/>
          </a:xfrm>
          <a:prstGeom prst="rect">
            <a:avLst/>
          </a:prstGeom>
        </p:spPr>
      </p:pic>
      <p:pic>
        <p:nvPicPr>
          <p:cNvPr id="7" name="Content Placeholder 4">
            <a:extLst>
              <a:ext uri="{FF2B5EF4-FFF2-40B4-BE49-F238E27FC236}">
                <a16:creationId xmlns:a16="http://schemas.microsoft.com/office/drawing/2014/main" id="{1C567A81-7010-4161-B46D-CB616C7749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42671" y="206765"/>
            <a:ext cx="1264078" cy="1140633"/>
          </a:xfrm>
          <a:prstGeom prst="rect">
            <a:avLst/>
          </a:prstGeom>
        </p:spPr>
      </p:pic>
    </p:spTree>
    <p:extLst>
      <p:ext uri="{BB962C8B-B14F-4D97-AF65-F5344CB8AC3E}">
        <p14:creationId xmlns:p14="http://schemas.microsoft.com/office/powerpoint/2010/main" val="4132434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B7687-ADC0-455A-9723-82E5E8BCC118}"/>
              </a:ext>
            </a:extLst>
          </p:cNvPr>
          <p:cNvSpPr>
            <a:spLocks noGrp="1"/>
          </p:cNvSpPr>
          <p:nvPr>
            <p:ph type="title"/>
          </p:nvPr>
        </p:nvSpPr>
        <p:spPr>
          <a:xfrm>
            <a:off x="838200" y="571602"/>
            <a:ext cx="10655710" cy="1073967"/>
          </a:xfrm>
        </p:spPr>
        <p:txBody>
          <a:bodyPr>
            <a:normAutofit fontScale="90000"/>
          </a:bodyPr>
          <a:lstStyle/>
          <a:p>
            <a:pPr algn="ctr"/>
            <a:br>
              <a:rPr lang="lt-LT" b="1" dirty="0"/>
            </a:br>
            <a:r>
              <a:rPr lang="lt-LT" b="1" dirty="0"/>
              <a:t>PARDAVIMAI</a:t>
            </a:r>
            <a:br>
              <a:rPr lang="lt-LT" b="1" dirty="0"/>
            </a:br>
            <a:r>
              <a:rPr lang="lt-LT" sz="1800" b="1" i="0" u="none" strike="noStrike" dirty="0">
                <a:solidFill>
                  <a:srgbClr val="000000"/>
                </a:solidFill>
                <a:effectLst/>
                <a:latin typeface="Calibri" panose="020F0502020204030204" pitchFamily="34" charset="0"/>
              </a:rPr>
              <a:t> </a:t>
            </a:r>
            <a:br>
              <a:rPr lang="lt-LT" b="1" dirty="0"/>
            </a:br>
            <a:br>
              <a:rPr lang="lt-LT" sz="1800" dirty="0">
                <a:effectLst/>
                <a:latin typeface="Calibri" panose="020F0502020204030204" pitchFamily="34" charset="0"/>
                <a:ea typeface="Calibri" panose="020F0502020204030204" pitchFamily="34" charset="0"/>
                <a:cs typeface="Arial" panose="020B0604020202020204" pitchFamily="34" charset="0"/>
              </a:rPr>
            </a:br>
            <a:br>
              <a:rPr lang="lt-LT" sz="1800" dirty="0">
                <a:effectLst/>
                <a:latin typeface="Calibri" panose="020F0502020204030204" pitchFamily="34" charset="0"/>
                <a:ea typeface="Calibri" panose="020F0502020204030204" pitchFamily="34" charset="0"/>
                <a:cs typeface="Arial" panose="020B0604020202020204" pitchFamily="34" charset="0"/>
              </a:rPr>
            </a:br>
            <a:endParaRPr lang="lt-LT" b="1" dirty="0"/>
          </a:p>
        </p:txBody>
      </p:sp>
      <p:graphicFrame>
        <p:nvGraphicFramePr>
          <p:cNvPr id="4" name="Content Placeholder 3">
            <a:extLst>
              <a:ext uri="{FF2B5EF4-FFF2-40B4-BE49-F238E27FC236}">
                <a16:creationId xmlns:a16="http://schemas.microsoft.com/office/drawing/2014/main" id="{75D519B9-1ABF-4F5B-9E99-A1B6A14516FE}"/>
              </a:ext>
            </a:extLst>
          </p:cNvPr>
          <p:cNvGraphicFramePr>
            <a:graphicFrameLocks noGrp="1"/>
          </p:cNvGraphicFramePr>
          <p:nvPr>
            <p:ph idx="1"/>
            <p:extLst>
              <p:ext uri="{D42A27DB-BD31-4B8C-83A1-F6EECF244321}">
                <p14:modId xmlns:p14="http://schemas.microsoft.com/office/powerpoint/2010/main" val="2249304734"/>
              </p:ext>
            </p:extLst>
          </p:nvPr>
        </p:nvGraphicFramePr>
        <p:xfrm>
          <a:off x="926690" y="1724228"/>
          <a:ext cx="10793361" cy="4906297"/>
        </p:xfrm>
        <a:graphic>
          <a:graphicData uri="http://schemas.openxmlformats.org/drawingml/2006/chart">
            <c:chart xmlns:c="http://schemas.openxmlformats.org/drawingml/2006/chart" xmlns:r="http://schemas.openxmlformats.org/officeDocument/2006/relationships" r:id="rId2"/>
          </a:graphicData>
        </a:graphic>
      </p:graphicFrame>
      <p:pic>
        <p:nvPicPr>
          <p:cNvPr id="5" name="Content Placeholder 4">
            <a:extLst>
              <a:ext uri="{FF2B5EF4-FFF2-40B4-BE49-F238E27FC236}">
                <a16:creationId xmlns:a16="http://schemas.microsoft.com/office/drawing/2014/main" id="{C18D7626-C024-490B-B48D-FC7E18B39D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4013" y="363816"/>
            <a:ext cx="976038" cy="880722"/>
          </a:xfrm>
          <a:prstGeom prst="rect">
            <a:avLst/>
          </a:prstGeom>
        </p:spPr>
      </p:pic>
    </p:spTree>
    <p:extLst>
      <p:ext uri="{BB962C8B-B14F-4D97-AF65-F5344CB8AC3E}">
        <p14:creationId xmlns:p14="http://schemas.microsoft.com/office/powerpoint/2010/main" val="4212536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35B42-01D8-4B19-9944-EAD70EA3EB3F}"/>
              </a:ext>
            </a:extLst>
          </p:cNvPr>
          <p:cNvSpPr>
            <a:spLocks noGrp="1"/>
          </p:cNvSpPr>
          <p:nvPr>
            <p:ph type="title"/>
          </p:nvPr>
        </p:nvSpPr>
        <p:spPr>
          <a:xfrm>
            <a:off x="839788" y="457200"/>
            <a:ext cx="10585296" cy="539750"/>
          </a:xfrm>
        </p:spPr>
        <p:txBody>
          <a:bodyPr/>
          <a:lstStyle/>
          <a:p>
            <a:pPr algn="ctr"/>
            <a:r>
              <a:rPr lang="lt-LT" b="1" dirty="0"/>
              <a:t>ĮVAIRŪS PARDAVIMAI </a:t>
            </a:r>
          </a:p>
        </p:txBody>
      </p:sp>
      <p:graphicFrame>
        <p:nvGraphicFramePr>
          <p:cNvPr id="4" name="Content Placeholder 3">
            <a:extLst>
              <a:ext uri="{FF2B5EF4-FFF2-40B4-BE49-F238E27FC236}">
                <a16:creationId xmlns:a16="http://schemas.microsoft.com/office/drawing/2014/main" id="{1DE36973-BDA2-4C93-BB52-BBCD2653D589}"/>
              </a:ext>
            </a:extLst>
          </p:cNvPr>
          <p:cNvGraphicFramePr>
            <a:graphicFrameLocks noGrp="1"/>
          </p:cNvGraphicFramePr>
          <p:nvPr>
            <p:ph idx="1"/>
            <p:extLst>
              <p:ext uri="{D42A27DB-BD31-4B8C-83A1-F6EECF244321}">
                <p14:modId xmlns:p14="http://schemas.microsoft.com/office/powerpoint/2010/main" val="557579382"/>
              </p:ext>
            </p:extLst>
          </p:nvPr>
        </p:nvGraphicFramePr>
        <p:xfrm>
          <a:off x="6558118" y="1183045"/>
          <a:ext cx="5233246" cy="4873625"/>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6">
            <a:extLst>
              <a:ext uri="{FF2B5EF4-FFF2-40B4-BE49-F238E27FC236}">
                <a16:creationId xmlns:a16="http://schemas.microsoft.com/office/drawing/2014/main" id="{0DE7F672-F239-44A7-8652-43BDF74D59E4}"/>
              </a:ext>
            </a:extLst>
          </p:cNvPr>
          <p:cNvSpPr>
            <a:spLocks noGrp="1"/>
          </p:cNvSpPr>
          <p:nvPr>
            <p:ph type="body" sz="half" idx="2"/>
          </p:nvPr>
        </p:nvSpPr>
        <p:spPr>
          <a:xfrm>
            <a:off x="282651" y="1183046"/>
            <a:ext cx="5941167" cy="4873625"/>
          </a:xfrm>
        </p:spPr>
        <p:txBody>
          <a:bodyPr/>
          <a:lstStyle/>
          <a:p>
            <a:pPr algn="just">
              <a:lnSpc>
                <a:spcPct val="150000"/>
              </a:lnSpc>
            </a:pPr>
            <a:r>
              <a:rPr lang="lt-LT" sz="1800" dirty="0">
                <a:effectLst/>
                <a:latin typeface="Calibri" panose="020F0502020204030204" pitchFamily="34" charset="0"/>
                <a:ea typeface="Calibri" panose="020F0502020204030204" pitchFamily="34" charset="0"/>
                <a:cs typeface="Arial" panose="020B0604020202020204" pitchFamily="34" charset="0"/>
              </a:rPr>
              <a:t>       Nuolat vidutiniškai apie 100 lankytojų turi skirtingo galiojimo abonementus;</a:t>
            </a:r>
          </a:p>
          <a:p>
            <a:pPr algn="just">
              <a:lnSpc>
                <a:spcPct val="150000"/>
              </a:lnSpc>
            </a:pPr>
            <a:r>
              <a:rPr lang="lt-LT" sz="1800" dirty="0">
                <a:effectLst/>
                <a:latin typeface="Calibri" panose="020F0502020204030204" pitchFamily="34" charset="0"/>
                <a:ea typeface="Calibri" panose="020F0502020204030204" pitchFamily="34" charset="0"/>
                <a:cs typeface="Arial" panose="020B0604020202020204" pitchFamily="34" charset="0"/>
              </a:rPr>
              <a:t>       Nuo 2023 m. lapkričio 17 d. pradėti pardavinėti dovanų kuponai, kurie buvo labai populiarūs Kalėdiniu laikotarpiu.  Dovanų kuponų parduota už 15 550,00 Eur ( 2023 11 17 – 2024 04 30) </a:t>
            </a:r>
          </a:p>
          <a:p>
            <a:pPr algn="just">
              <a:lnSpc>
                <a:spcPct val="150000"/>
              </a:lnSpc>
            </a:pPr>
            <a:r>
              <a:rPr lang="lt-LT" sz="1800" dirty="0">
                <a:effectLst/>
                <a:latin typeface="Calibri" panose="020F0502020204030204" pitchFamily="34" charset="0"/>
                <a:ea typeface="Calibri" panose="020F0502020204030204" pitchFamily="34" charset="0"/>
                <a:cs typeface="Arial" panose="020B0604020202020204" pitchFamily="34" charset="0"/>
              </a:rPr>
              <a:t>       Nuo 2023 m. lapkričio mėn. pradėta bilietais prekiauti ir internete, </a:t>
            </a:r>
            <a:r>
              <a:rPr lang="lt-LT" sz="1800" dirty="0" err="1">
                <a:effectLst/>
                <a:latin typeface="Calibri" panose="020F0502020204030204" pitchFamily="34" charset="0"/>
                <a:ea typeface="Calibri" panose="020F0502020204030204" pitchFamily="34" charset="0"/>
                <a:cs typeface="Arial" panose="020B0604020202020204" pitchFamily="34" charset="0"/>
              </a:rPr>
              <a:t>Ticketmarket</a:t>
            </a:r>
            <a:r>
              <a:rPr lang="lt-LT" sz="1800" dirty="0">
                <a:effectLst/>
                <a:latin typeface="Calibri" panose="020F0502020204030204" pitchFamily="34" charset="0"/>
                <a:ea typeface="Calibri" panose="020F0502020204030204" pitchFamily="34" charset="0"/>
                <a:cs typeface="Arial" panose="020B0604020202020204" pitchFamily="34" charset="0"/>
              </a:rPr>
              <a:t> platformoje. Iki šiol pardavimų šioje platformoje atlikta už 2 035,80 Eur. Didžioji dalis šių pardavimų įvyko Kalėdiniu laikotarpiu. </a:t>
            </a:r>
            <a:endParaRPr lang="lt-LT" sz="1800" dirty="0">
              <a:latin typeface="Calibri" panose="020F0502020204030204" pitchFamily="34" charset="0"/>
              <a:ea typeface="Calibri" panose="020F050202020403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EF021AA4-F04C-49B4-AA42-A08E3D2DD959}"/>
              </a:ext>
            </a:extLst>
          </p:cNvPr>
          <p:cNvPicPr>
            <a:picLocks noChangeAspect="1"/>
          </p:cNvPicPr>
          <p:nvPr/>
        </p:nvPicPr>
        <p:blipFill>
          <a:blip r:embed="rId3"/>
          <a:stretch>
            <a:fillRect/>
          </a:stretch>
        </p:blipFill>
        <p:spPr>
          <a:xfrm>
            <a:off x="282651" y="1279338"/>
            <a:ext cx="369304" cy="333623"/>
          </a:xfrm>
          <a:prstGeom prst="rect">
            <a:avLst/>
          </a:prstGeom>
        </p:spPr>
      </p:pic>
      <p:pic>
        <p:nvPicPr>
          <p:cNvPr id="10" name="Picture 9">
            <a:extLst>
              <a:ext uri="{FF2B5EF4-FFF2-40B4-BE49-F238E27FC236}">
                <a16:creationId xmlns:a16="http://schemas.microsoft.com/office/drawing/2014/main" id="{D93DF3F4-BCF7-4B55-9763-D67978F7EF58}"/>
              </a:ext>
            </a:extLst>
          </p:cNvPr>
          <p:cNvPicPr>
            <a:picLocks noChangeAspect="1"/>
          </p:cNvPicPr>
          <p:nvPr/>
        </p:nvPicPr>
        <p:blipFill>
          <a:blip r:embed="rId3"/>
          <a:stretch>
            <a:fillRect/>
          </a:stretch>
        </p:blipFill>
        <p:spPr>
          <a:xfrm>
            <a:off x="282651" y="2247816"/>
            <a:ext cx="369304" cy="333623"/>
          </a:xfrm>
          <a:prstGeom prst="rect">
            <a:avLst/>
          </a:prstGeom>
        </p:spPr>
      </p:pic>
      <p:pic>
        <p:nvPicPr>
          <p:cNvPr id="11" name="Picture 10">
            <a:extLst>
              <a:ext uri="{FF2B5EF4-FFF2-40B4-BE49-F238E27FC236}">
                <a16:creationId xmlns:a16="http://schemas.microsoft.com/office/drawing/2014/main" id="{C5026A1E-B454-4574-914A-68CF382EC84A}"/>
              </a:ext>
            </a:extLst>
          </p:cNvPr>
          <p:cNvPicPr>
            <a:picLocks noChangeAspect="1"/>
          </p:cNvPicPr>
          <p:nvPr/>
        </p:nvPicPr>
        <p:blipFill>
          <a:blip r:embed="rId3"/>
          <a:stretch>
            <a:fillRect/>
          </a:stretch>
        </p:blipFill>
        <p:spPr>
          <a:xfrm>
            <a:off x="282651" y="3985431"/>
            <a:ext cx="369304" cy="333623"/>
          </a:xfrm>
          <a:prstGeom prst="rect">
            <a:avLst/>
          </a:prstGeom>
        </p:spPr>
      </p:pic>
      <p:pic>
        <p:nvPicPr>
          <p:cNvPr id="8" name="Content Placeholder 4">
            <a:extLst>
              <a:ext uri="{FF2B5EF4-FFF2-40B4-BE49-F238E27FC236}">
                <a16:creationId xmlns:a16="http://schemas.microsoft.com/office/drawing/2014/main" id="{6E57E863-078E-40ED-847B-0D7E4B806E1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32570" y="1346253"/>
            <a:ext cx="1264078" cy="1140633"/>
          </a:xfrm>
          <a:prstGeom prst="rect">
            <a:avLst/>
          </a:prstGeom>
        </p:spPr>
      </p:pic>
    </p:spTree>
    <p:extLst>
      <p:ext uri="{BB962C8B-B14F-4D97-AF65-F5344CB8AC3E}">
        <p14:creationId xmlns:p14="http://schemas.microsoft.com/office/powerpoint/2010/main" val="3486196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20B0B-6503-4EF7-9D4F-2AD4CBB78821}"/>
              </a:ext>
            </a:extLst>
          </p:cNvPr>
          <p:cNvSpPr>
            <a:spLocks noGrp="1"/>
          </p:cNvSpPr>
          <p:nvPr>
            <p:ph type="title"/>
          </p:nvPr>
        </p:nvSpPr>
        <p:spPr>
          <a:xfrm>
            <a:off x="839788" y="365125"/>
            <a:ext cx="10515600" cy="732155"/>
          </a:xfrm>
        </p:spPr>
        <p:txBody>
          <a:bodyPr/>
          <a:lstStyle/>
          <a:p>
            <a:pPr algn="ctr"/>
            <a:r>
              <a:rPr lang="lt-LT" b="1" dirty="0"/>
              <a:t>IŠLAIDOS</a:t>
            </a:r>
          </a:p>
        </p:txBody>
      </p:sp>
      <p:sp>
        <p:nvSpPr>
          <p:cNvPr id="3" name="Text Placeholder 2">
            <a:extLst>
              <a:ext uri="{FF2B5EF4-FFF2-40B4-BE49-F238E27FC236}">
                <a16:creationId xmlns:a16="http://schemas.microsoft.com/office/drawing/2014/main" id="{8CB07F89-F027-4A00-AD02-C0A52024A4CB}"/>
              </a:ext>
            </a:extLst>
          </p:cNvPr>
          <p:cNvSpPr>
            <a:spLocks noGrp="1"/>
          </p:cNvSpPr>
          <p:nvPr>
            <p:ph type="body" idx="1"/>
          </p:nvPr>
        </p:nvSpPr>
        <p:spPr>
          <a:xfrm>
            <a:off x="839788" y="1803434"/>
            <a:ext cx="5157787" cy="494907"/>
          </a:xfrm>
        </p:spPr>
        <p:txBody>
          <a:bodyPr/>
          <a:lstStyle/>
          <a:p>
            <a:r>
              <a:rPr lang="lt-LT" dirty="0"/>
              <a:t>PAGRINDINĖS IŠLAIDOS SUDARO:</a:t>
            </a:r>
          </a:p>
        </p:txBody>
      </p:sp>
      <p:sp>
        <p:nvSpPr>
          <p:cNvPr id="4" name="Content Placeholder 3">
            <a:extLst>
              <a:ext uri="{FF2B5EF4-FFF2-40B4-BE49-F238E27FC236}">
                <a16:creationId xmlns:a16="http://schemas.microsoft.com/office/drawing/2014/main" id="{52DB37AE-3D71-4E1E-AEAD-130B1A49A0D3}"/>
              </a:ext>
            </a:extLst>
          </p:cNvPr>
          <p:cNvSpPr>
            <a:spLocks noGrp="1"/>
          </p:cNvSpPr>
          <p:nvPr>
            <p:ph sz="half" idx="2"/>
          </p:nvPr>
        </p:nvSpPr>
        <p:spPr>
          <a:xfrm>
            <a:off x="839788" y="2505075"/>
            <a:ext cx="5157787" cy="3684588"/>
          </a:xfrm>
        </p:spPr>
        <p:txBody>
          <a:bodyPr>
            <a:normAutofit/>
          </a:bodyPr>
          <a:lstStyle/>
          <a:p>
            <a:pPr>
              <a:lnSpc>
                <a:spcPct val="110000"/>
              </a:lnSpc>
            </a:pPr>
            <a:r>
              <a:rPr lang="lt-LT" sz="2400" dirty="0"/>
              <a:t>KOMUNALINIAI;</a:t>
            </a:r>
          </a:p>
          <a:p>
            <a:pPr>
              <a:lnSpc>
                <a:spcPct val="110000"/>
              </a:lnSpc>
            </a:pPr>
            <a:r>
              <a:rPr lang="lt-LT" sz="2400" dirty="0"/>
              <a:t>DARBUOTOJŲ DARBO UŽMOKESTIS;</a:t>
            </a:r>
          </a:p>
          <a:p>
            <a:pPr>
              <a:lnSpc>
                <a:spcPct val="110000"/>
              </a:lnSpc>
            </a:pPr>
            <a:r>
              <a:rPr lang="lt-LT" sz="2400" dirty="0"/>
              <a:t>PASLAUGŲ SUTARTYS;</a:t>
            </a:r>
          </a:p>
          <a:p>
            <a:pPr>
              <a:lnSpc>
                <a:spcPct val="110000"/>
              </a:lnSpc>
            </a:pPr>
            <a:r>
              <a:rPr lang="lt-LT" sz="2400" dirty="0"/>
              <a:t>TAM MĖNESIUI SKIRTOS IŠLAIDOS;</a:t>
            </a:r>
          </a:p>
          <a:p>
            <a:pPr>
              <a:lnSpc>
                <a:spcPct val="110000"/>
              </a:lnSpc>
            </a:pPr>
            <a:r>
              <a:rPr lang="lt-LT" sz="2400" dirty="0"/>
              <a:t>KAVINUKĖS IŠLAIDOS; </a:t>
            </a:r>
          </a:p>
        </p:txBody>
      </p:sp>
      <p:sp>
        <p:nvSpPr>
          <p:cNvPr id="6" name="Content Placeholder 5">
            <a:extLst>
              <a:ext uri="{FF2B5EF4-FFF2-40B4-BE49-F238E27FC236}">
                <a16:creationId xmlns:a16="http://schemas.microsoft.com/office/drawing/2014/main" id="{92E26E22-D476-4845-B94F-73EC6CC0E972}"/>
              </a:ext>
            </a:extLst>
          </p:cNvPr>
          <p:cNvSpPr>
            <a:spLocks noGrp="1"/>
          </p:cNvSpPr>
          <p:nvPr>
            <p:ph sz="quarter" idx="4"/>
          </p:nvPr>
        </p:nvSpPr>
        <p:spPr>
          <a:xfrm>
            <a:off x="6450496" y="2226780"/>
            <a:ext cx="5183188" cy="3684588"/>
          </a:xfrm>
        </p:spPr>
        <p:txBody>
          <a:bodyPr>
            <a:normAutofit lnSpcReduction="10000"/>
          </a:bodyPr>
          <a:lstStyle/>
          <a:p>
            <a:r>
              <a:rPr lang="lt-LT" dirty="0">
                <a:solidFill>
                  <a:schemeClr val="accent5">
                    <a:lumMod val="75000"/>
                  </a:schemeClr>
                </a:solidFill>
              </a:rPr>
              <a:t>PASLAUGŲ SUTARTYS;</a:t>
            </a:r>
          </a:p>
          <a:p>
            <a:pPr marL="0" indent="0" algn="just">
              <a:buNone/>
            </a:pPr>
            <a:r>
              <a:rPr lang="lt-LT" sz="1800" dirty="0"/>
              <a:t>Tai kas mėnesį besikartojančios išlaidos pagal sudarytas sutartis:</a:t>
            </a:r>
          </a:p>
          <a:p>
            <a:pPr marL="0" indent="0" algn="just">
              <a:buNone/>
            </a:pPr>
            <a:r>
              <a:rPr lang="lt-LT" sz="1800" dirty="0">
                <a:effectLst/>
                <a:ea typeface="Calibri" panose="020F0502020204030204" pitchFamily="34" charset="0"/>
                <a:cs typeface="Arial" panose="020B0604020202020204" pitchFamily="34" charset="0"/>
              </a:rPr>
              <a:t>Vandens tyrimai, baseinų vandens chemija, valymo chemija, šilumos ūkio, elektros, pirčių priežiūra, pardavimų programos priežiūra, inkasavimas, apsauga, LATGA, muzikos valdymas, kenkėjų prevencija, pavojingų atliekų išvežimas, gėlės, ryšiai, darbuotojų darbo grafikų programa ir pan.</a:t>
            </a:r>
          </a:p>
          <a:p>
            <a:pPr marL="0" indent="0" algn="just">
              <a:buNone/>
            </a:pPr>
            <a:r>
              <a:rPr lang="lt-LT" sz="1800" dirty="0">
                <a:ea typeface="Calibri" panose="020F0502020204030204" pitchFamily="34" charset="0"/>
                <a:cs typeface="Arial" panose="020B0604020202020204" pitchFamily="34" charset="0"/>
              </a:rPr>
              <a:t>Vidutiniškai per mėnesį – 5000 -6000 Eur. </a:t>
            </a:r>
          </a:p>
          <a:p>
            <a:pPr marL="0" indent="0" algn="just">
              <a:buNone/>
            </a:pPr>
            <a:r>
              <a:rPr lang="lt-LT" sz="1800" dirty="0">
                <a:ea typeface="Calibri" panose="020F0502020204030204" pitchFamily="34" charset="0"/>
                <a:cs typeface="Arial" panose="020B0604020202020204" pitchFamily="34" charset="0"/>
              </a:rPr>
              <a:t>Iš jų </a:t>
            </a:r>
            <a:r>
              <a:rPr lang="lt-LT" sz="1800" dirty="0">
                <a:effectLst/>
                <a:latin typeface="Calibri" panose="020F0502020204030204" pitchFamily="34" charset="0"/>
                <a:ea typeface="Calibri" panose="020F0502020204030204" pitchFamily="34" charset="0"/>
                <a:cs typeface="Arial" panose="020B0604020202020204" pitchFamily="34" charset="0"/>
              </a:rPr>
              <a:t>Baseino vandens valymui ir dezinfekcijai apie 3000 Eur. </a:t>
            </a:r>
            <a:endParaRPr lang="lt-LT" sz="1800" dirty="0"/>
          </a:p>
        </p:txBody>
      </p:sp>
      <p:pic>
        <p:nvPicPr>
          <p:cNvPr id="9" name="Content Placeholder 4">
            <a:extLst>
              <a:ext uri="{FF2B5EF4-FFF2-40B4-BE49-F238E27FC236}">
                <a16:creationId xmlns:a16="http://schemas.microsoft.com/office/drawing/2014/main" id="{58AFEE55-01B4-4B86-B8F4-24559DF5F8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58858" y="447756"/>
            <a:ext cx="1264078" cy="1140633"/>
          </a:xfrm>
          <a:prstGeom prst="rect">
            <a:avLst/>
          </a:prstGeom>
        </p:spPr>
      </p:pic>
    </p:spTree>
    <p:extLst>
      <p:ext uri="{BB962C8B-B14F-4D97-AF65-F5344CB8AC3E}">
        <p14:creationId xmlns:p14="http://schemas.microsoft.com/office/powerpoint/2010/main" val="800360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2194E-20ED-4E76-B1B8-5C11B0402735}"/>
              </a:ext>
            </a:extLst>
          </p:cNvPr>
          <p:cNvSpPr>
            <a:spLocks noGrp="1"/>
          </p:cNvSpPr>
          <p:nvPr>
            <p:ph type="title"/>
          </p:nvPr>
        </p:nvSpPr>
        <p:spPr>
          <a:xfrm>
            <a:off x="839788" y="365125"/>
            <a:ext cx="10515600" cy="823913"/>
          </a:xfrm>
        </p:spPr>
        <p:txBody>
          <a:bodyPr/>
          <a:lstStyle/>
          <a:p>
            <a:pPr algn="ctr"/>
            <a:r>
              <a:rPr lang="lt-LT" b="1" dirty="0"/>
              <a:t>PAJAMOS </a:t>
            </a:r>
            <a:r>
              <a:rPr lang="lt-LT" sz="3600" dirty="0"/>
              <a:t>(Eur) </a:t>
            </a:r>
            <a:endParaRPr lang="lt-LT" dirty="0"/>
          </a:p>
        </p:txBody>
      </p:sp>
      <p:pic>
        <p:nvPicPr>
          <p:cNvPr id="5" name="Content Placeholder 4">
            <a:extLst>
              <a:ext uri="{FF2B5EF4-FFF2-40B4-BE49-F238E27FC236}">
                <a16:creationId xmlns:a16="http://schemas.microsoft.com/office/drawing/2014/main" id="{D8AAD51F-C440-4C64-BCEB-216E1671CC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83645" y="511366"/>
            <a:ext cx="1264078" cy="1140633"/>
          </a:xfrm>
          <a:prstGeom prst="rect">
            <a:avLst/>
          </a:prstGeom>
        </p:spPr>
      </p:pic>
      <p:graphicFrame>
        <p:nvGraphicFramePr>
          <p:cNvPr id="10" name="Content Placeholder 9"/>
          <p:cNvGraphicFramePr>
            <a:graphicFrameLocks noGrp="1"/>
          </p:cNvGraphicFramePr>
          <p:nvPr>
            <p:ph sz="half" idx="2"/>
            <p:extLst>
              <p:ext uri="{D42A27DB-BD31-4B8C-83A1-F6EECF244321}">
                <p14:modId xmlns:p14="http://schemas.microsoft.com/office/powerpoint/2010/main" val="3261244677"/>
              </p:ext>
            </p:extLst>
          </p:nvPr>
        </p:nvGraphicFramePr>
        <p:xfrm>
          <a:off x="839788" y="1737845"/>
          <a:ext cx="9927066" cy="4382868"/>
        </p:xfrm>
        <a:graphic>
          <a:graphicData uri="http://schemas.openxmlformats.org/drawingml/2006/table">
            <a:tbl>
              <a:tblPr>
                <a:tableStyleId>{5C22544A-7EE6-4342-B048-85BDC9FD1C3A}</a:tableStyleId>
              </a:tblPr>
              <a:tblGrid>
                <a:gridCol w="4256127">
                  <a:extLst>
                    <a:ext uri="{9D8B030D-6E8A-4147-A177-3AD203B41FA5}">
                      <a16:colId xmlns:a16="http://schemas.microsoft.com/office/drawing/2014/main" val="20000"/>
                    </a:ext>
                  </a:extLst>
                </a:gridCol>
                <a:gridCol w="1385580">
                  <a:extLst>
                    <a:ext uri="{9D8B030D-6E8A-4147-A177-3AD203B41FA5}">
                      <a16:colId xmlns:a16="http://schemas.microsoft.com/office/drawing/2014/main" val="20001"/>
                    </a:ext>
                  </a:extLst>
                </a:gridCol>
                <a:gridCol w="2718542">
                  <a:extLst>
                    <a:ext uri="{9D8B030D-6E8A-4147-A177-3AD203B41FA5}">
                      <a16:colId xmlns:a16="http://schemas.microsoft.com/office/drawing/2014/main" val="20002"/>
                    </a:ext>
                  </a:extLst>
                </a:gridCol>
                <a:gridCol w="1566817">
                  <a:extLst>
                    <a:ext uri="{9D8B030D-6E8A-4147-A177-3AD203B41FA5}">
                      <a16:colId xmlns:a16="http://schemas.microsoft.com/office/drawing/2014/main" val="20003"/>
                    </a:ext>
                  </a:extLst>
                </a:gridCol>
              </a:tblGrid>
              <a:tr h="730478">
                <a:tc>
                  <a:txBody>
                    <a:bodyPr/>
                    <a:lstStyle/>
                    <a:p>
                      <a:pPr algn="l" fontAlgn="ctr"/>
                      <a:r>
                        <a:rPr lang="lt-LT" sz="2400" b="1" u="none" strike="noStrike" dirty="0">
                          <a:effectLst/>
                        </a:rPr>
                        <a:t> PAJAMOS, DOTACIJA</a:t>
                      </a:r>
                      <a:endParaRPr lang="lt-LT" sz="2400" b="1"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400" b="1" u="none" strike="noStrike" dirty="0">
                          <a:effectLst/>
                        </a:rPr>
                        <a:t>2023</a:t>
                      </a:r>
                      <a:endParaRPr lang="lt-LT" sz="2400" b="1"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400" b="1" u="none" strike="noStrike" dirty="0">
                          <a:effectLst/>
                        </a:rPr>
                        <a:t>2024 I ketv.</a:t>
                      </a:r>
                      <a:endParaRPr lang="lt-LT" sz="2400" b="1"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400" b="1" u="none" strike="noStrike" dirty="0">
                          <a:effectLst/>
                        </a:rPr>
                        <a:t>Iš viso</a:t>
                      </a:r>
                      <a:endParaRPr lang="lt-LT" sz="2400" b="1" i="0" u="none" strike="noStrike" dirty="0">
                        <a:solidFill>
                          <a:srgbClr val="000000"/>
                        </a:solidFill>
                        <a:effectLst/>
                        <a:latin typeface="Times New Roman" panose="02020603050405020304" pitchFamily="18" charset="0"/>
                      </a:endParaRPr>
                    </a:p>
                  </a:txBody>
                  <a:tcPr marL="9123" marR="9123" marT="9123" marB="0" anchor="ctr"/>
                </a:tc>
                <a:extLst>
                  <a:ext uri="{0D108BD9-81ED-4DB2-BD59-A6C34878D82A}">
                    <a16:rowId xmlns:a16="http://schemas.microsoft.com/office/drawing/2014/main" val="10000"/>
                  </a:ext>
                </a:extLst>
              </a:tr>
              <a:tr h="730478">
                <a:tc>
                  <a:txBody>
                    <a:bodyPr/>
                    <a:lstStyle/>
                    <a:p>
                      <a:pPr algn="l" fontAlgn="ctr"/>
                      <a:r>
                        <a:rPr lang="lt-LT" sz="2000" u="none" strike="noStrike" dirty="0">
                          <a:effectLst/>
                        </a:rPr>
                        <a:t> SAVIVALDYBĖS</a:t>
                      </a:r>
                      <a:r>
                        <a:rPr lang="lt-LT" sz="2000" u="none" strike="noStrike" baseline="0" dirty="0">
                          <a:effectLst/>
                        </a:rPr>
                        <a:t> BIUDŽETAS</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22 5100</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a:effectLst/>
                        </a:rPr>
                        <a:t>75 500</a:t>
                      </a:r>
                      <a:endParaRPr lang="lt-LT" sz="2000" b="0" i="0" u="none" strike="noStrike">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300 600</a:t>
                      </a:r>
                      <a:endParaRPr lang="lt-LT" sz="2000" b="0" i="0" u="none" strike="noStrike" dirty="0">
                        <a:solidFill>
                          <a:srgbClr val="000000"/>
                        </a:solidFill>
                        <a:effectLst/>
                        <a:latin typeface="Times New Roman" panose="02020603050405020304" pitchFamily="18" charset="0"/>
                      </a:endParaRPr>
                    </a:p>
                  </a:txBody>
                  <a:tcPr marL="9123" marR="9123" marT="9123" marB="0" anchor="ctr"/>
                </a:tc>
                <a:extLst>
                  <a:ext uri="{0D108BD9-81ED-4DB2-BD59-A6C34878D82A}">
                    <a16:rowId xmlns:a16="http://schemas.microsoft.com/office/drawing/2014/main" val="10001"/>
                  </a:ext>
                </a:extLst>
              </a:tr>
              <a:tr h="730478">
                <a:tc>
                  <a:txBody>
                    <a:bodyPr/>
                    <a:lstStyle/>
                    <a:p>
                      <a:pPr algn="l" fontAlgn="ctr"/>
                      <a:r>
                        <a:rPr lang="lt-LT" sz="2000" u="none" strike="noStrike" dirty="0">
                          <a:effectLst/>
                        </a:rPr>
                        <a:t> UŽDIRBTA IŠ VEIKLOS</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23 3757</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131 622</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365 379</a:t>
                      </a:r>
                      <a:endParaRPr lang="lt-LT" sz="2000" b="0" i="0" u="none" strike="noStrike" dirty="0">
                        <a:solidFill>
                          <a:srgbClr val="000000"/>
                        </a:solidFill>
                        <a:effectLst/>
                        <a:latin typeface="Times New Roman" panose="02020603050405020304" pitchFamily="18" charset="0"/>
                      </a:endParaRPr>
                    </a:p>
                  </a:txBody>
                  <a:tcPr marL="9123" marR="9123" marT="9123" marB="0" anchor="ctr"/>
                </a:tc>
                <a:extLst>
                  <a:ext uri="{0D108BD9-81ED-4DB2-BD59-A6C34878D82A}">
                    <a16:rowId xmlns:a16="http://schemas.microsoft.com/office/drawing/2014/main" val="10002"/>
                  </a:ext>
                </a:extLst>
              </a:tr>
              <a:tr h="730478">
                <a:tc>
                  <a:txBody>
                    <a:bodyPr/>
                    <a:lstStyle/>
                    <a:p>
                      <a:pPr algn="l" fontAlgn="ct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endParaRPr lang="lt-LT" sz="2000" b="0" i="0" u="none" strike="noStrike">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b="1" i="1" u="none" strike="noStrike" dirty="0">
                          <a:effectLst/>
                        </a:rPr>
                        <a:t>Iš viso:</a:t>
                      </a:r>
                      <a:endParaRPr lang="lt-LT" sz="2000" b="1" i="1"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b="1" i="1" u="none" strike="noStrike" dirty="0">
                          <a:effectLst/>
                        </a:rPr>
                        <a:t>665 979</a:t>
                      </a:r>
                      <a:endParaRPr lang="lt-LT" sz="2000" b="1" i="1" u="none" strike="noStrike" dirty="0">
                        <a:solidFill>
                          <a:srgbClr val="000000"/>
                        </a:solidFill>
                        <a:effectLst/>
                        <a:latin typeface="Times New Roman" panose="02020603050405020304" pitchFamily="18" charset="0"/>
                      </a:endParaRPr>
                    </a:p>
                  </a:txBody>
                  <a:tcPr marL="9123" marR="9123" marT="9123" marB="0" anchor="ctr"/>
                </a:tc>
                <a:extLst>
                  <a:ext uri="{0D108BD9-81ED-4DB2-BD59-A6C34878D82A}">
                    <a16:rowId xmlns:a16="http://schemas.microsoft.com/office/drawing/2014/main" val="10003"/>
                  </a:ext>
                </a:extLst>
              </a:tr>
              <a:tr h="730478">
                <a:tc>
                  <a:txBody>
                    <a:bodyPr/>
                    <a:lstStyle/>
                    <a:p>
                      <a:pPr algn="l" fontAlgn="ctr"/>
                      <a:endParaRPr lang="lt-LT" sz="2000" b="0" i="0" u="none" strike="noStrike" dirty="0">
                        <a:solidFill>
                          <a:srgbClr val="000000"/>
                        </a:solidFill>
                        <a:effectLst/>
                        <a:latin typeface="Times New Roman" panose="02020603050405020304" pitchFamily="18" charset="0"/>
                      </a:endParaRPr>
                    </a:p>
                  </a:txBody>
                  <a:tcPr marL="9123" marR="9123" marT="9123" marB="0" anchor="ctr">
                    <a:noFill/>
                  </a:tcPr>
                </a:tc>
                <a:tc>
                  <a:txBody>
                    <a:bodyPr/>
                    <a:lstStyle/>
                    <a:p>
                      <a:pPr algn="ctr" fontAlgn="ctr"/>
                      <a:endParaRPr lang="lt-LT" sz="2000" b="0" i="0" u="none" strike="noStrike" dirty="0">
                        <a:solidFill>
                          <a:srgbClr val="000000"/>
                        </a:solidFill>
                        <a:effectLst/>
                        <a:latin typeface="Times New Roman" panose="02020603050405020304" pitchFamily="18" charset="0"/>
                      </a:endParaRPr>
                    </a:p>
                  </a:txBody>
                  <a:tcPr marL="9123" marR="9123" marT="9123" marB="0" anchor="ctr">
                    <a:noFill/>
                  </a:tcPr>
                </a:tc>
                <a:tc>
                  <a:txBody>
                    <a:bodyPr/>
                    <a:lstStyle/>
                    <a:p>
                      <a:pPr algn="ctr" fontAlgn="ctr"/>
                      <a:endParaRPr lang="lt-LT" sz="2000" b="0" i="0" u="none" strike="noStrike" dirty="0">
                        <a:solidFill>
                          <a:srgbClr val="000000"/>
                        </a:solidFill>
                        <a:effectLst/>
                        <a:latin typeface="Times New Roman" panose="02020603050405020304" pitchFamily="18" charset="0"/>
                      </a:endParaRPr>
                    </a:p>
                  </a:txBody>
                  <a:tcPr marL="9123" marR="9123" marT="9123" marB="0" anchor="ctr">
                    <a:noFill/>
                  </a:tcPr>
                </a:tc>
                <a:tc>
                  <a:txBody>
                    <a:bodyPr/>
                    <a:lstStyle/>
                    <a:p>
                      <a:pPr algn="ctr" fontAlgn="ctr"/>
                      <a:endParaRPr lang="lt-LT" sz="2000" b="1" i="0" u="none" strike="noStrike" dirty="0">
                        <a:solidFill>
                          <a:srgbClr val="000000"/>
                        </a:solidFill>
                        <a:effectLst/>
                        <a:latin typeface="Times New Roman" panose="02020603050405020304" pitchFamily="18" charset="0"/>
                      </a:endParaRPr>
                    </a:p>
                  </a:txBody>
                  <a:tcPr marL="9123" marR="9123" marT="9123" marB="0" anchor="ctr">
                    <a:noFill/>
                  </a:tcPr>
                </a:tc>
                <a:extLst>
                  <a:ext uri="{0D108BD9-81ED-4DB2-BD59-A6C34878D82A}">
                    <a16:rowId xmlns:a16="http://schemas.microsoft.com/office/drawing/2014/main" val="10004"/>
                  </a:ext>
                </a:extLst>
              </a:tr>
              <a:tr h="730478">
                <a:tc>
                  <a:txBody>
                    <a:bodyPr/>
                    <a:lstStyle/>
                    <a:p>
                      <a:pPr algn="l" fontAlgn="ctr"/>
                      <a:r>
                        <a:rPr lang="lt-LT" sz="2000" u="none" strike="noStrike" dirty="0">
                          <a:effectLst/>
                        </a:rPr>
                        <a:t> Dovanų kuponai + Ticket market</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a:effectLst/>
                        </a:rPr>
                        <a:t>0</a:t>
                      </a:r>
                      <a:endParaRPr lang="lt-LT" sz="2000" b="0" i="0" u="none" strike="noStrike">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4 812</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b="1" u="none" strike="noStrike" dirty="0">
                          <a:effectLst/>
                        </a:rPr>
                        <a:t>4 812</a:t>
                      </a:r>
                    </a:p>
                    <a:p>
                      <a:pPr algn="ctr" fontAlgn="ctr"/>
                      <a:r>
                        <a:rPr lang="lt-LT" sz="1600" b="0" i="1" u="none" strike="noStrike" dirty="0">
                          <a:solidFill>
                            <a:srgbClr val="000000"/>
                          </a:solidFill>
                          <a:effectLst/>
                          <a:latin typeface="+mj-lt"/>
                        </a:rPr>
                        <a:t>(be</a:t>
                      </a:r>
                      <a:r>
                        <a:rPr lang="lt-LT" sz="1600" b="0" i="1" u="none" strike="noStrike" baseline="0" dirty="0">
                          <a:solidFill>
                            <a:srgbClr val="000000"/>
                          </a:solidFill>
                          <a:effectLst/>
                          <a:latin typeface="+mj-lt"/>
                        </a:rPr>
                        <a:t> PVM)</a:t>
                      </a:r>
                      <a:endParaRPr lang="lt-LT" sz="1600" b="0" i="1" u="none" strike="noStrike" dirty="0">
                        <a:solidFill>
                          <a:srgbClr val="000000"/>
                        </a:solidFill>
                        <a:effectLst/>
                        <a:latin typeface="+mj-lt"/>
                      </a:endParaRPr>
                    </a:p>
                  </a:txBody>
                  <a:tcPr marL="9123" marR="9123" marT="9123"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212338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B1E5E-E337-4783-B7E1-CFE646E15E40}"/>
              </a:ext>
            </a:extLst>
          </p:cNvPr>
          <p:cNvSpPr>
            <a:spLocks noGrp="1"/>
          </p:cNvSpPr>
          <p:nvPr>
            <p:ph type="title"/>
          </p:nvPr>
        </p:nvSpPr>
        <p:spPr/>
        <p:txBody>
          <a:bodyPr/>
          <a:lstStyle/>
          <a:p>
            <a:pPr algn="ctr"/>
            <a:r>
              <a:rPr lang="lt-LT" b="1"/>
              <a:t>IŠLAIDOS </a:t>
            </a:r>
            <a:r>
              <a:rPr lang="lt-LT" sz="3600" dirty="0"/>
              <a:t>(Eur) </a:t>
            </a:r>
            <a:endParaRPr lang="lt-LT" dirty="0"/>
          </a:p>
        </p:txBody>
      </p:sp>
      <p:graphicFrame>
        <p:nvGraphicFramePr>
          <p:cNvPr id="9" name="Content Placeholder 8"/>
          <p:cNvGraphicFramePr>
            <a:graphicFrameLocks noGrp="1"/>
          </p:cNvGraphicFramePr>
          <p:nvPr>
            <p:ph sz="half" idx="2"/>
            <p:extLst>
              <p:ext uri="{D42A27DB-BD31-4B8C-83A1-F6EECF244321}">
                <p14:modId xmlns:p14="http://schemas.microsoft.com/office/powerpoint/2010/main" val="559261768"/>
              </p:ext>
            </p:extLst>
          </p:nvPr>
        </p:nvGraphicFramePr>
        <p:xfrm>
          <a:off x="543226" y="1976740"/>
          <a:ext cx="10726135" cy="4003932"/>
        </p:xfrm>
        <a:graphic>
          <a:graphicData uri="http://schemas.openxmlformats.org/drawingml/2006/table">
            <a:tbl>
              <a:tblPr>
                <a:tableStyleId>{5C22544A-7EE6-4342-B048-85BDC9FD1C3A}</a:tableStyleId>
              </a:tblPr>
              <a:tblGrid>
                <a:gridCol w="4598720">
                  <a:extLst>
                    <a:ext uri="{9D8B030D-6E8A-4147-A177-3AD203B41FA5}">
                      <a16:colId xmlns:a16="http://schemas.microsoft.com/office/drawing/2014/main" val="20000"/>
                    </a:ext>
                  </a:extLst>
                </a:gridCol>
                <a:gridCol w="1497110">
                  <a:extLst>
                    <a:ext uri="{9D8B030D-6E8A-4147-A177-3AD203B41FA5}">
                      <a16:colId xmlns:a16="http://schemas.microsoft.com/office/drawing/2014/main" val="20001"/>
                    </a:ext>
                  </a:extLst>
                </a:gridCol>
                <a:gridCol w="2937369">
                  <a:extLst>
                    <a:ext uri="{9D8B030D-6E8A-4147-A177-3AD203B41FA5}">
                      <a16:colId xmlns:a16="http://schemas.microsoft.com/office/drawing/2014/main" val="20002"/>
                    </a:ext>
                  </a:extLst>
                </a:gridCol>
                <a:gridCol w="1692936">
                  <a:extLst>
                    <a:ext uri="{9D8B030D-6E8A-4147-A177-3AD203B41FA5}">
                      <a16:colId xmlns:a16="http://schemas.microsoft.com/office/drawing/2014/main" val="20003"/>
                    </a:ext>
                  </a:extLst>
                </a:gridCol>
              </a:tblGrid>
              <a:tr h="667322">
                <a:tc>
                  <a:txBody>
                    <a:bodyPr/>
                    <a:lstStyle/>
                    <a:p>
                      <a:pPr algn="l" fontAlgn="ctr"/>
                      <a:r>
                        <a:rPr lang="lt-LT" sz="2000" b="1" u="none" strike="noStrike" dirty="0">
                          <a:effectLst/>
                        </a:rPr>
                        <a:t> IŠLAIDOS 2023-04-15-2024-04-01</a:t>
                      </a:r>
                      <a:endParaRPr lang="lt-LT" sz="2000" b="1"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b="1" u="none" strike="noStrike">
                          <a:effectLst/>
                        </a:rPr>
                        <a:t>2023</a:t>
                      </a:r>
                      <a:endParaRPr lang="lt-LT" sz="2000" b="1" i="0" u="none" strike="noStrike">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b="1" u="none" strike="noStrike" dirty="0">
                          <a:effectLst/>
                        </a:rPr>
                        <a:t>2024 I ketv.</a:t>
                      </a:r>
                      <a:endParaRPr lang="lt-LT" sz="2000" b="1"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b="1" u="none" strike="noStrike" dirty="0">
                          <a:effectLst/>
                        </a:rPr>
                        <a:t>Iš viso</a:t>
                      </a:r>
                      <a:endParaRPr lang="lt-LT" sz="2000" b="1" i="0" u="none" strike="noStrike" dirty="0">
                        <a:solidFill>
                          <a:srgbClr val="000000"/>
                        </a:solidFill>
                        <a:effectLst/>
                        <a:latin typeface="Times New Roman" panose="02020603050405020304" pitchFamily="18" charset="0"/>
                      </a:endParaRPr>
                    </a:p>
                  </a:txBody>
                  <a:tcPr marL="9123" marR="9123" marT="9123" marB="0" anchor="ctr"/>
                </a:tc>
                <a:extLst>
                  <a:ext uri="{0D108BD9-81ED-4DB2-BD59-A6C34878D82A}">
                    <a16:rowId xmlns:a16="http://schemas.microsoft.com/office/drawing/2014/main" val="10000"/>
                  </a:ext>
                </a:extLst>
              </a:tr>
              <a:tr h="667322">
                <a:tc>
                  <a:txBody>
                    <a:bodyPr/>
                    <a:lstStyle/>
                    <a:p>
                      <a:pPr algn="l" fontAlgn="ctr"/>
                      <a:r>
                        <a:rPr lang="lt-LT" sz="2000" u="none" strike="noStrike" dirty="0">
                          <a:effectLst/>
                        </a:rPr>
                        <a:t> Darbo užmoketis</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162 100</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78 611</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240 711</a:t>
                      </a:r>
                      <a:endParaRPr lang="lt-LT" sz="2000" b="0" i="0" u="none" strike="noStrike" dirty="0">
                        <a:solidFill>
                          <a:srgbClr val="000000"/>
                        </a:solidFill>
                        <a:effectLst/>
                        <a:latin typeface="Times New Roman" panose="02020603050405020304" pitchFamily="18" charset="0"/>
                      </a:endParaRPr>
                    </a:p>
                  </a:txBody>
                  <a:tcPr marL="9123" marR="9123" marT="9123" marB="0" anchor="ctr"/>
                </a:tc>
                <a:extLst>
                  <a:ext uri="{0D108BD9-81ED-4DB2-BD59-A6C34878D82A}">
                    <a16:rowId xmlns:a16="http://schemas.microsoft.com/office/drawing/2014/main" val="10001"/>
                  </a:ext>
                </a:extLst>
              </a:tr>
              <a:tr h="667322">
                <a:tc>
                  <a:txBody>
                    <a:bodyPr/>
                    <a:lstStyle/>
                    <a:p>
                      <a:pPr algn="l" fontAlgn="ctr"/>
                      <a:r>
                        <a:rPr lang="lt-LT" sz="2000" u="none" strike="noStrike" dirty="0">
                          <a:effectLst/>
                        </a:rPr>
                        <a:t> Komunaliniai patarnavimai</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128 436</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68 236</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196 672</a:t>
                      </a:r>
                      <a:endParaRPr lang="lt-LT" sz="2000" b="0" i="0" u="none" strike="noStrike" dirty="0">
                        <a:solidFill>
                          <a:srgbClr val="000000"/>
                        </a:solidFill>
                        <a:effectLst/>
                        <a:latin typeface="Times New Roman" panose="02020603050405020304" pitchFamily="18" charset="0"/>
                      </a:endParaRPr>
                    </a:p>
                  </a:txBody>
                  <a:tcPr marL="9123" marR="9123" marT="9123" marB="0" anchor="ctr"/>
                </a:tc>
                <a:extLst>
                  <a:ext uri="{0D108BD9-81ED-4DB2-BD59-A6C34878D82A}">
                    <a16:rowId xmlns:a16="http://schemas.microsoft.com/office/drawing/2014/main" val="10002"/>
                  </a:ext>
                </a:extLst>
              </a:tr>
              <a:tr h="667322">
                <a:tc>
                  <a:txBody>
                    <a:bodyPr/>
                    <a:lstStyle/>
                    <a:p>
                      <a:pPr algn="l" fontAlgn="ctr"/>
                      <a:r>
                        <a:rPr lang="lt-LT" sz="2000" u="none" strike="noStrike" dirty="0">
                          <a:effectLst/>
                        </a:rPr>
                        <a:t> Kitos prekės ir paslaugos</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21 483</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68 122</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89 605</a:t>
                      </a:r>
                      <a:endParaRPr lang="lt-LT" sz="2000" b="0" i="0" u="none" strike="noStrike" dirty="0">
                        <a:solidFill>
                          <a:srgbClr val="000000"/>
                        </a:solidFill>
                        <a:effectLst/>
                        <a:latin typeface="Times New Roman" panose="02020603050405020304" pitchFamily="18" charset="0"/>
                      </a:endParaRPr>
                    </a:p>
                  </a:txBody>
                  <a:tcPr marL="9123" marR="9123" marT="9123" marB="0" anchor="ctr"/>
                </a:tc>
                <a:extLst>
                  <a:ext uri="{0D108BD9-81ED-4DB2-BD59-A6C34878D82A}">
                    <a16:rowId xmlns:a16="http://schemas.microsoft.com/office/drawing/2014/main" val="10003"/>
                  </a:ext>
                </a:extLst>
              </a:tr>
              <a:tr h="667322">
                <a:tc>
                  <a:txBody>
                    <a:bodyPr/>
                    <a:lstStyle/>
                    <a:p>
                      <a:pPr algn="l" fontAlgn="ctr"/>
                      <a:r>
                        <a:rPr lang="lt-LT" sz="2000" u="none" strike="noStrike" dirty="0">
                          <a:effectLst/>
                        </a:rPr>
                        <a:t> Ilgalaikis turtas</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23 458</a:t>
                      </a:r>
                      <a:endParaRPr lang="lt-LT" sz="2000" b="0" i="0"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a:effectLst/>
                        </a:rPr>
                        <a:t>0</a:t>
                      </a:r>
                      <a:endParaRPr lang="lt-LT" sz="2000" b="0" i="0" u="none" strike="noStrike">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u="none" strike="noStrike" dirty="0">
                          <a:effectLst/>
                        </a:rPr>
                        <a:t>23 458</a:t>
                      </a:r>
                      <a:endParaRPr lang="lt-LT" sz="2000" b="0" i="0" u="none" strike="noStrike" dirty="0">
                        <a:solidFill>
                          <a:srgbClr val="000000"/>
                        </a:solidFill>
                        <a:effectLst/>
                        <a:latin typeface="Times New Roman" panose="02020603050405020304" pitchFamily="18" charset="0"/>
                      </a:endParaRPr>
                    </a:p>
                  </a:txBody>
                  <a:tcPr marL="9123" marR="9123" marT="9123" marB="0" anchor="ctr"/>
                </a:tc>
                <a:extLst>
                  <a:ext uri="{0D108BD9-81ED-4DB2-BD59-A6C34878D82A}">
                    <a16:rowId xmlns:a16="http://schemas.microsoft.com/office/drawing/2014/main" val="10004"/>
                  </a:ext>
                </a:extLst>
              </a:tr>
              <a:tr h="667322">
                <a:tc>
                  <a:txBody>
                    <a:bodyPr/>
                    <a:lstStyle/>
                    <a:p>
                      <a:pPr algn="r" fontAlgn="ctr"/>
                      <a:r>
                        <a:rPr lang="lt-LT" sz="2000" b="1" i="1" u="none" strike="noStrike" dirty="0">
                          <a:effectLst/>
                        </a:rPr>
                        <a:t>Iš viso:</a:t>
                      </a:r>
                      <a:endParaRPr lang="lt-LT" sz="2000" b="1" i="1"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b="1" i="1" u="none" strike="noStrike" dirty="0">
                          <a:effectLst/>
                        </a:rPr>
                        <a:t>335 477</a:t>
                      </a:r>
                      <a:endParaRPr lang="lt-LT" sz="2000" b="1" i="1"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b="1" i="1" u="none" strike="noStrike" dirty="0">
                          <a:effectLst/>
                        </a:rPr>
                        <a:t>214 969</a:t>
                      </a:r>
                      <a:endParaRPr lang="lt-LT" sz="2000" b="1" i="1" u="none" strike="noStrike" dirty="0">
                        <a:solidFill>
                          <a:srgbClr val="000000"/>
                        </a:solidFill>
                        <a:effectLst/>
                        <a:latin typeface="Times New Roman" panose="02020603050405020304" pitchFamily="18" charset="0"/>
                      </a:endParaRPr>
                    </a:p>
                  </a:txBody>
                  <a:tcPr marL="9123" marR="9123" marT="9123" marB="0" anchor="ctr"/>
                </a:tc>
                <a:tc>
                  <a:txBody>
                    <a:bodyPr/>
                    <a:lstStyle/>
                    <a:p>
                      <a:pPr algn="ctr" fontAlgn="ctr"/>
                      <a:r>
                        <a:rPr lang="lt-LT" sz="2000" b="1" i="1" u="none" strike="noStrike" dirty="0">
                          <a:effectLst/>
                        </a:rPr>
                        <a:t>550 446</a:t>
                      </a:r>
                      <a:endParaRPr lang="lt-LT" sz="2000" b="1" i="1" u="none" strike="noStrike" dirty="0">
                        <a:solidFill>
                          <a:srgbClr val="000000"/>
                        </a:solidFill>
                        <a:effectLst/>
                        <a:latin typeface="Times New Roman" panose="02020603050405020304" pitchFamily="18" charset="0"/>
                      </a:endParaRPr>
                    </a:p>
                  </a:txBody>
                  <a:tcPr marL="9123" marR="9123" marT="9123" marB="0" anchor="ctr"/>
                </a:tc>
                <a:extLst>
                  <a:ext uri="{0D108BD9-81ED-4DB2-BD59-A6C34878D82A}">
                    <a16:rowId xmlns:a16="http://schemas.microsoft.com/office/drawing/2014/main" val="10005"/>
                  </a:ext>
                </a:extLst>
              </a:tr>
            </a:tbl>
          </a:graphicData>
        </a:graphic>
      </p:graphicFrame>
      <p:pic>
        <p:nvPicPr>
          <p:cNvPr id="7" name="Content Placeholder 4">
            <a:extLst>
              <a:ext uri="{FF2B5EF4-FFF2-40B4-BE49-F238E27FC236}">
                <a16:creationId xmlns:a16="http://schemas.microsoft.com/office/drawing/2014/main" id="{D804A244-A87B-4AF4-81E5-E511B368683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83645" y="511366"/>
            <a:ext cx="1264078" cy="1140633"/>
          </a:xfrm>
          <a:prstGeom prst="rect">
            <a:avLst/>
          </a:prstGeom>
        </p:spPr>
      </p:pic>
    </p:spTree>
    <p:extLst>
      <p:ext uri="{BB962C8B-B14F-4D97-AF65-F5344CB8AC3E}">
        <p14:creationId xmlns:p14="http://schemas.microsoft.com/office/powerpoint/2010/main" val="12975603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616</TotalTime>
  <Words>886</Words>
  <Application>Microsoft Office PowerPoint</Application>
  <PresentationFormat>Plačiaekranė</PresentationFormat>
  <Paragraphs>142</Paragraphs>
  <Slides>16</Slides>
  <Notes>0</Notes>
  <HiddenSlides>0</HiddenSlides>
  <MMClips>0</MMClips>
  <ScaleCrop>false</ScaleCrop>
  <HeadingPairs>
    <vt:vector size="6" baseType="variant">
      <vt:variant>
        <vt:lpstr>Naudojami šriftai</vt:lpstr>
      </vt:variant>
      <vt:variant>
        <vt:i4>4</vt:i4>
      </vt:variant>
      <vt:variant>
        <vt:lpstr>Tema</vt:lpstr>
      </vt:variant>
      <vt:variant>
        <vt:i4>1</vt:i4>
      </vt:variant>
      <vt:variant>
        <vt:lpstr>Skaidrių pavadinimai</vt:lpstr>
      </vt:variant>
      <vt:variant>
        <vt:i4>16</vt:i4>
      </vt:variant>
    </vt:vector>
  </HeadingPairs>
  <TitlesOfParts>
    <vt:vector size="21" baseType="lpstr">
      <vt:lpstr>Arial</vt:lpstr>
      <vt:lpstr>Calibri</vt:lpstr>
      <vt:lpstr>Calibri Light</vt:lpstr>
      <vt:lpstr>Times New Roman</vt:lpstr>
      <vt:lpstr>Office Theme</vt:lpstr>
      <vt:lpstr>„PowerPoint“ pateiktis</vt:lpstr>
      <vt:lpstr>PLUNGĖS SPORTO ARENOS (BASEINAS) VEIKLOS PRADŽIA 2023 M. BALANDŽIO 15 D. </vt:lpstr>
      <vt:lpstr>APSILANKYMAI Per pirmuosius veiklos metus daugiau kaip 60 000 apsilankymų</vt:lpstr>
      <vt:lpstr>BASEINO UŽIMTUMAS REALIU LAIKU </vt:lpstr>
      <vt:lpstr> PARDAVIMAI     </vt:lpstr>
      <vt:lpstr>ĮVAIRŪS PARDAVIMAI </vt:lpstr>
      <vt:lpstr>IŠLAIDOS</vt:lpstr>
      <vt:lpstr>PAJAMOS (Eur) </vt:lpstr>
      <vt:lpstr>IŠLAIDOS (Eur) </vt:lpstr>
      <vt:lpstr>PAJAMOS/IŠLAIDOS (Eur) </vt:lpstr>
      <vt:lpstr>ANTROKAI, DARŽELINUKAI </vt:lpstr>
      <vt:lpstr>BASEINE VYKDOMOS VEIKLOS </vt:lpstr>
      <vt:lpstr>2024 m. PLANAI</vt:lpstr>
      <vt:lpstr>„PowerPoint“ pateiktis</vt:lpstr>
      <vt:lpstr>PAGRINDINIS 2024 M. IŠŠŪKIS – SPORTO ARENOS II-o ETAPO STATYBOS </vt:lpstr>
      <vt:lpstr>PERSONALAS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dc:creator>
  <cp:lastModifiedBy>Alvydas Viršilas</cp:lastModifiedBy>
  <cp:revision>42</cp:revision>
  <dcterms:created xsi:type="dcterms:W3CDTF">2024-05-07T10:20:58Z</dcterms:created>
  <dcterms:modified xsi:type="dcterms:W3CDTF">2024-05-14T11:55:09Z</dcterms:modified>
</cp:coreProperties>
</file>