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66" r:id="rId3"/>
    <p:sldId id="267" r:id="rId4"/>
    <p:sldId id="257" r:id="rId5"/>
    <p:sldId id="258" r:id="rId6"/>
    <p:sldId id="261" r:id="rId7"/>
    <p:sldId id="268" r:id="rId8"/>
    <p:sldId id="259" r:id="rId9"/>
    <p:sldId id="260" r:id="rId10"/>
    <p:sldId id="262" r:id="rId11"/>
    <p:sldId id="263" r:id="rId12"/>
    <p:sldId id="264" r:id="rId13"/>
    <p:sldId id="269" r:id="rId14"/>
    <p:sldId id="271" r:id="rId15"/>
    <p:sldId id="265" r:id="rId16"/>
    <p:sldId id="270" r:id="rId17"/>
  </p:sldIdLst>
  <p:sldSz cx="9144000" cy="6858000" type="screen4x3"/>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65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t-LT"/>
          </a:p>
        </p:txBody>
      </p:sp>
      <p:sp>
        <p:nvSpPr>
          <p:cNvPr id="3" name="Datos vietos rezervavimo ženklas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323663-F4F9-4A07-99FC-350E5CB81099}" type="datetimeFigureOut">
              <a:rPr lang="lt-LT" smtClean="0"/>
              <a:t>2024.04.10</a:t>
            </a:fld>
            <a:endParaRPr lang="lt-LT"/>
          </a:p>
        </p:txBody>
      </p:sp>
      <p:sp>
        <p:nvSpPr>
          <p:cNvPr id="4" name="Skaidrės vaizdo vietos rezervavimo ženkla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lt-LT"/>
          </a:p>
        </p:txBody>
      </p:sp>
      <p:sp>
        <p:nvSpPr>
          <p:cNvPr id="5" name="Pastabų vietos rezervavimo ženkl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6" name="Poraštės vietos rezervavimo ženklas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t-LT"/>
          </a:p>
        </p:txBody>
      </p:sp>
      <p:sp>
        <p:nvSpPr>
          <p:cNvPr id="7" name="Skaidrės numerio vietos rezervavimo ženklas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D7A3BD-A793-477A-B869-DD8A6D537760}" type="slidenum">
              <a:rPr lang="lt-LT" smtClean="0"/>
              <a:t>‹#›</a:t>
            </a:fld>
            <a:endParaRPr lang="lt-LT"/>
          </a:p>
        </p:txBody>
      </p:sp>
    </p:spTree>
    <p:extLst>
      <p:ext uri="{BB962C8B-B14F-4D97-AF65-F5344CB8AC3E}">
        <p14:creationId xmlns:p14="http://schemas.microsoft.com/office/powerpoint/2010/main" val="1105948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10"/>
          </p:nvPr>
        </p:nvSpPr>
        <p:spPr/>
        <p:txBody>
          <a:bodyPr/>
          <a:lstStyle/>
          <a:p>
            <a:fld id="{12D7A3BD-A793-477A-B869-DD8A6D537760}" type="slidenum">
              <a:rPr lang="lt-LT" smtClean="0"/>
              <a:t>1</a:t>
            </a:fld>
            <a:endParaRPr lang="lt-LT"/>
          </a:p>
        </p:txBody>
      </p:sp>
    </p:spTree>
    <p:extLst>
      <p:ext uri="{BB962C8B-B14F-4D97-AF65-F5344CB8AC3E}">
        <p14:creationId xmlns:p14="http://schemas.microsoft.com/office/powerpoint/2010/main" val="9221400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Antraštė 1"/>
          <p:cNvSpPr>
            <a:spLocks noGrp="1"/>
          </p:cNvSpPr>
          <p:nvPr>
            <p:ph type="ctrTitle"/>
          </p:nvPr>
        </p:nvSpPr>
        <p:spPr>
          <a:xfrm>
            <a:off x="685800" y="2130425"/>
            <a:ext cx="7772400" cy="1470025"/>
          </a:xfrm>
        </p:spPr>
        <p:txBody>
          <a:bodyPr/>
          <a:lstStyle/>
          <a:p>
            <a:r>
              <a:rPr lang="lt-LT" smtClean="0"/>
              <a:t>Spustelėję redag. ruoš. pavad. stilių</a:t>
            </a:r>
            <a:endParaRPr lang="lt-LT"/>
          </a:p>
        </p:txBody>
      </p:sp>
      <p:sp>
        <p:nvSpPr>
          <p:cNvPr id="3" name="Antrinis pavadinima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smtClean="0"/>
              <a:t>Spustelėję redag. ruoš. paantrš. stilių</a:t>
            </a:r>
            <a:endParaRPr lang="lt-LT"/>
          </a:p>
        </p:txBody>
      </p:sp>
      <p:sp>
        <p:nvSpPr>
          <p:cNvPr id="4" name="Datos vietos rezervavimo ženklas 3"/>
          <p:cNvSpPr>
            <a:spLocks noGrp="1"/>
          </p:cNvSpPr>
          <p:nvPr>
            <p:ph type="dt" sz="half" idx="10"/>
          </p:nvPr>
        </p:nvSpPr>
        <p:spPr/>
        <p:txBody>
          <a:bodyPr/>
          <a:lstStyle/>
          <a:p>
            <a:fld id="{4D8C2375-CE18-4917-BE35-D2BFC134F619}" type="datetimeFigureOut">
              <a:rPr lang="lt-LT" smtClean="0"/>
              <a:t>2024.04.10</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F6C367F-0E03-47E8-833E-D2FB6C657AFF}" type="slidenum">
              <a:rPr lang="lt-LT" smtClean="0"/>
              <a:t>‹#›</a:t>
            </a:fld>
            <a:endParaRPr lang="lt-LT"/>
          </a:p>
        </p:txBody>
      </p:sp>
    </p:spTree>
    <p:extLst>
      <p:ext uri="{BB962C8B-B14F-4D97-AF65-F5344CB8AC3E}">
        <p14:creationId xmlns:p14="http://schemas.microsoft.com/office/powerpoint/2010/main" val="34538386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4D8C2375-CE18-4917-BE35-D2BFC134F619}" type="datetimeFigureOut">
              <a:rPr lang="lt-LT" smtClean="0"/>
              <a:t>2024.04.10</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F6C367F-0E03-47E8-833E-D2FB6C657AFF}" type="slidenum">
              <a:rPr lang="lt-LT" smtClean="0"/>
              <a:t>‹#›</a:t>
            </a:fld>
            <a:endParaRPr lang="lt-LT"/>
          </a:p>
        </p:txBody>
      </p:sp>
    </p:spTree>
    <p:extLst>
      <p:ext uri="{BB962C8B-B14F-4D97-AF65-F5344CB8AC3E}">
        <p14:creationId xmlns:p14="http://schemas.microsoft.com/office/powerpoint/2010/main" val="3891019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6629400" y="274638"/>
            <a:ext cx="2057400" cy="5851525"/>
          </a:xfrm>
        </p:spPr>
        <p:txBody>
          <a:bodyPr vert="eaVert"/>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a:xfrm>
            <a:off x="457200" y="274638"/>
            <a:ext cx="6019800" cy="5851525"/>
          </a:xfrm>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4D8C2375-CE18-4917-BE35-D2BFC134F619}" type="datetimeFigureOut">
              <a:rPr lang="lt-LT" smtClean="0"/>
              <a:t>2024.04.10</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F6C367F-0E03-47E8-833E-D2FB6C657AFF}" type="slidenum">
              <a:rPr lang="lt-LT" smtClean="0"/>
              <a:t>‹#›</a:t>
            </a:fld>
            <a:endParaRPr lang="lt-LT"/>
          </a:p>
        </p:txBody>
      </p:sp>
    </p:spTree>
    <p:extLst>
      <p:ext uri="{BB962C8B-B14F-4D97-AF65-F5344CB8AC3E}">
        <p14:creationId xmlns:p14="http://schemas.microsoft.com/office/powerpoint/2010/main" val="1942577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idx="1"/>
          </p:nvPr>
        </p:nvSpPr>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4D8C2375-CE18-4917-BE35-D2BFC134F619}" type="datetimeFigureOut">
              <a:rPr lang="lt-LT" smtClean="0"/>
              <a:t>2024.04.10</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F6C367F-0E03-47E8-833E-D2FB6C657AFF}" type="slidenum">
              <a:rPr lang="lt-LT" smtClean="0"/>
              <a:t>‹#›</a:t>
            </a:fld>
            <a:endParaRPr lang="lt-LT"/>
          </a:p>
        </p:txBody>
      </p:sp>
    </p:spTree>
    <p:extLst>
      <p:ext uri="{BB962C8B-B14F-4D97-AF65-F5344CB8AC3E}">
        <p14:creationId xmlns:p14="http://schemas.microsoft.com/office/powerpoint/2010/main" val="1606061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722313" y="4406900"/>
            <a:ext cx="7772400" cy="1362075"/>
          </a:xfrm>
        </p:spPr>
        <p:txBody>
          <a:bodyPr anchor="t"/>
          <a:lstStyle>
            <a:lvl1pPr algn="l">
              <a:defRPr sz="4000" b="1" cap="all"/>
            </a:lvl1pPr>
          </a:lstStyle>
          <a:p>
            <a:r>
              <a:rPr lang="lt-LT" smtClean="0"/>
              <a:t>Spustelėję redag. ruoš. pavad. stilių</a:t>
            </a:r>
            <a:endParaRPr lang="lt-LT"/>
          </a:p>
        </p:txBody>
      </p:sp>
      <p:sp>
        <p:nvSpPr>
          <p:cNvPr id="3" name="Teksto vietos rezervavimo ženklas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Spustelėję redag. ruoš. teksto stilių</a:t>
            </a:r>
          </a:p>
        </p:txBody>
      </p:sp>
      <p:sp>
        <p:nvSpPr>
          <p:cNvPr id="4" name="Datos vietos rezervavimo ženklas 3"/>
          <p:cNvSpPr>
            <a:spLocks noGrp="1"/>
          </p:cNvSpPr>
          <p:nvPr>
            <p:ph type="dt" sz="half" idx="10"/>
          </p:nvPr>
        </p:nvSpPr>
        <p:spPr/>
        <p:txBody>
          <a:bodyPr/>
          <a:lstStyle/>
          <a:p>
            <a:fld id="{4D8C2375-CE18-4917-BE35-D2BFC134F619}" type="datetimeFigureOut">
              <a:rPr lang="lt-LT" smtClean="0"/>
              <a:t>2024.04.10</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2F6C367F-0E03-47E8-833E-D2FB6C657AFF}" type="slidenum">
              <a:rPr lang="lt-LT" smtClean="0"/>
              <a:t>‹#›</a:t>
            </a:fld>
            <a:endParaRPr lang="lt-LT"/>
          </a:p>
        </p:txBody>
      </p:sp>
    </p:spTree>
    <p:extLst>
      <p:ext uri="{BB962C8B-B14F-4D97-AF65-F5344CB8AC3E}">
        <p14:creationId xmlns:p14="http://schemas.microsoft.com/office/powerpoint/2010/main" val="153591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Datos vietos rezervavimo ženklas 4"/>
          <p:cNvSpPr>
            <a:spLocks noGrp="1"/>
          </p:cNvSpPr>
          <p:nvPr>
            <p:ph type="dt" sz="half" idx="10"/>
          </p:nvPr>
        </p:nvSpPr>
        <p:spPr/>
        <p:txBody>
          <a:bodyPr/>
          <a:lstStyle/>
          <a:p>
            <a:fld id="{4D8C2375-CE18-4917-BE35-D2BFC134F619}" type="datetimeFigureOut">
              <a:rPr lang="lt-LT" smtClean="0"/>
              <a:t>2024.04.10</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2F6C367F-0E03-47E8-833E-D2FB6C657AFF}" type="slidenum">
              <a:rPr lang="lt-LT" smtClean="0"/>
              <a:t>‹#›</a:t>
            </a:fld>
            <a:endParaRPr lang="lt-LT"/>
          </a:p>
        </p:txBody>
      </p:sp>
    </p:spTree>
    <p:extLst>
      <p:ext uri="{BB962C8B-B14F-4D97-AF65-F5344CB8AC3E}">
        <p14:creationId xmlns:p14="http://schemas.microsoft.com/office/powerpoint/2010/main" val="66028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lvl1pPr>
              <a:defRPr/>
            </a:lvl1pPr>
          </a:lstStyle>
          <a:p>
            <a:r>
              <a:rPr lang="lt-LT" smtClean="0"/>
              <a:t>Spustelėję redag. ruoš. pavad. stilių</a:t>
            </a:r>
            <a:endParaRPr lang="lt-LT"/>
          </a:p>
        </p:txBody>
      </p:sp>
      <p:sp>
        <p:nvSpPr>
          <p:cNvPr id="3" name="Teksto vietos rezervavimo ženklas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4" name="Turinio vietos rezervavimo ženklas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eksto vietos rezervavimo ženklas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6" name="Turinio vietos rezervavimo ženklas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7" name="Datos vietos rezervavimo ženklas 6"/>
          <p:cNvSpPr>
            <a:spLocks noGrp="1"/>
          </p:cNvSpPr>
          <p:nvPr>
            <p:ph type="dt" sz="half" idx="10"/>
          </p:nvPr>
        </p:nvSpPr>
        <p:spPr/>
        <p:txBody>
          <a:bodyPr/>
          <a:lstStyle/>
          <a:p>
            <a:fld id="{4D8C2375-CE18-4917-BE35-D2BFC134F619}" type="datetimeFigureOut">
              <a:rPr lang="lt-LT" smtClean="0"/>
              <a:t>2024.04.10</a:t>
            </a:fld>
            <a:endParaRPr lang="lt-LT"/>
          </a:p>
        </p:txBody>
      </p:sp>
      <p:sp>
        <p:nvSpPr>
          <p:cNvPr id="8" name="Poraštės vietos rezervavimo ženklas 7"/>
          <p:cNvSpPr>
            <a:spLocks noGrp="1"/>
          </p:cNvSpPr>
          <p:nvPr>
            <p:ph type="ftr" sz="quarter" idx="11"/>
          </p:nvPr>
        </p:nvSpPr>
        <p:spPr/>
        <p:txBody>
          <a:bodyPr/>
          <a:lstStyle/>
          <a:p>
            <a:endParaRPr lang="lt-LT"/>
          </a:p>
        </p:txBody>
      </p:sp>
      <p:sp>
        <p:nvSpPr>
          <p:cNvPr id="9" name="Skaidrės numerio vietos rezervavimo ženklas 8"/>
          <p:cNvSpPr>
            <a:spLocks noGrp="1"/>
          </p:cNvSpPr>
          <p:nvPr>
            <p:ph type="sldNum" sz="quarter" idx="12"/>
          </p:nvPr>
        </p:nvSpPr>
        <p:spPr/>
        <p:txBody>
          <a:bodyPr/>
          <a:lstStyle/>
          <a:p>
            <a:fld id="{2F6C367F-0E03-47E8-833E-D2FB6C657AFF}" type="slidenum">
              <a:rPr lang="lt-LT" smtClean="0"/>
              <a:t>‹#›</a:t>
            </a:fld>
            <a:endParaRPr lang="lt-LT"/>
          </a:p>
        </p:txBody>
      </p:sp>
    </p:spTree>
    <p:extLst>
      <p:ext uri="{BB962C8B-B14F-4D97-AF65-F5344CB8AC3E}">
        <p14:creationId xmlns:p14="http://schemas.microsoft.com/office/powerpoint/2010/main" val="800431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Spustelėję redag. ruoš. pavad. stilių</a:t>
            </a:r>
            <a:endParaRPr lang="lt-LT"/>
          </a:p>
        </p:txBody>
      </p:sp>
      <p:sp>
        <p:nvSpPr>
          <p:cNvPr id="3" name="Datos vietos rezervavimo ženklas 2"/>
          <p:cNvSpPr>
            <a:spLocks noGrp="1"/>
          </p:cNvSpPr>
          <p:nvPr>
            <p:ph type="dt" sz="half" idx="10"/>
          </p:nvPr>
        </p:nvSpPr>
        <p:spPr/>
        <p:txBody>
          <a:bodyPr/>
          <a:lstStyle/>
          <a:p>
            <a:fld id="{4D8C2375-CE18-4917-BE35-D2BFC134F619}" type="datetimeFigureOut">
              <a:rPr lang="lt-LT" smtClean="0"/>
              <a:t>2024.04.10</a:t>
            </a:fld>
            <a:endParaRPr lang="lt-LT"/>
          </a:p>
        </p:txBody>
      </p:sp>
      <p:sp>
        <p:nvSpPr>
          <p:cNvPr id="4" name="Poraštės vietos rezervavimo ženklas 3"/>
          <p:cNvSpPr>
            <a:spLocks noGrp="1"/>
          </p:cNvSpPr>
          <p:nvPr>
            <p:ph type="ftr" sz="quarter" idx="11"/>
          </p:nvPr>
        </p:nvSpPr>
        <p:spPr/>
        <p:txBody>
          <a:bodyPr/>
          <a:lstStyle/>
          <a:p>
            <a:endParaRPr lang="lt-LT"/>
          </a:p>
        </p:txBody>
      </p:sp>
      <p:sp>
        <p:nvSpPr>
          <p:cNvPr id="5" name="Skaidrės numerio vietos rezervavimo ženklas 4"/>
          <p:cNvSpPr>
            <a:spLocks noGrp="1"/>
          </p:cNvSpPr>
          <p:nvPr>
            <p:ph type="sldNum" sz="quarter" idx="12"/>
          </p:nvPr>
        </p:nvSpPr>
        <p:spPr/>
        <p:txBody>
          <a:bodyPr/>
          <a:lstStyle/>
          <a:p>
            <a:fld id="{2F6C367F-0E03-47E8-833E-D2FB6C657AFF}" type="slidenum">
              <a:rPr lang="lt-LT" smtClean="0"/>
              <a:t>‹#›</a:t>
            </a:fld>
            <a:endParaRPr lang="lt-LT"/>
          </a:p>
        </p:txBody>
      </p:sp>
    </p:spTree>
    <p:extLst>
      <p:ext uri="{BB962C8B-B14F-4D97-AF65-F5344CB8AC3E}">
        <p14:creationId xmlns:p14="http://schemas.microsoft.com/office/powerpoint/2010/main" val="1065831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1"/>
          <p:cNvSpPr>
            <a:spLocks noGrp="1"/>
          </p:cNvSpPr>
          <p:nvPr>
            <p:ph type="dt" sz="half" idx="10"/>
          </p:nvPr>
        </p:nvSpPr>
        <p:spPr/>
        <p:txBody>
          <a:bodyPr/>
          <a:lstStyle/>
          <a:p>
            <a:fld id="{4D8C2375-CE18-4917-BE35-D2BFC134F619}" type="datetimeFigureOut">
              <a:rPr lang="lt-LT" smtClean="0"/>
              <a:t>2024.04.10</a:t>
            </a:fld>
            <a:endParaRPr lang="lt-LT"/>
          </a:p>
        </p:txBody>
      </p:sp>
      <p:sp>
        <p:nvSpPr>
          <p:cNvPr id="3" name="Poraštės vietos rezervavimo ženklas 2"/>
          <p:cNvSpPr>
            <a:spLocks noGrp="1"/>
          </p:cNvSpPr>
          <p:nvPr>
            <p:ph type="ftr" sz="quarter" idx="11"/>
          </p:nvPr>
        </p:nvSpPr>
        <p:spPr/>
        <p:txBody>
          <a:bodyPr/>
          <a:lstStyle/>
          <a:p>
            <a:endParaRPr lang="lt-LT"/>
          </a:p>
        </p:txBody>
      </p:sp>
      <p:sp>
        <p:nvSpPr>
          <p:cNvPr id="4" name="Skaidrės numerio vietos rezervavimo ženklas 3"/>
          <p:cNvSpPr>
            <a:spLocks noGrp="1"/>
          </p:cNvSpPr>
          <p:nvPr>
            <p:ph type="sldNum" sz="quarter" idx="12"/>
          </p:nvPr>
        </p:nvSpPr>
        <p:spPr/>
        <p:txBody>
          <a:bodyPr/>
          <a:lstStyle/>
          <a:p>
            <a:fld id="{2F6C367F-0E03-47E8-833E-D2FB6C657AFF}" type="slidenum">
              <a:rPr lang="lt-LT" smtClean="0"/>
              <a:t>‹#›</a:t>
            </a:fld>
            <a:endParaRPr lang="lt-LT"/>
          </a:p>
        </p:txBody>
      </p:sp>
    </p:spTree>
    <p:extLst>
      <p:ext uri="{BB962C8B-B14F-4D97-AF65-F5344CB8AC3E}">
        <p14:creationId xmlns:p14="http://schemas.microsoft.com/office/powerpoint/2010/main" val="2907112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3050"/>
            <a:ext cx="3008313" cy="1162050"/>
          </a:xfrm>
        </p:spPr>
        <p:txBody>
          <a:bodyPr anchor="b"/>
          <a:lstStyle>
            <a:lvl1pPr algn="l">
              <a:defRPr sz="2000" b="1"/>
            </a:lvl1pPr>
          </a:lstStyle>
          <a:p>
            <a:r>
              <a:rPr lang="lt-LT" smtClean="0"/>
              <a:t>Spustelėję redag. ruoš. pavad. stilių</a:t>
            </a:r>
            <a:endParaRPr lang="lt-LT"/>
          </a:p>
        </p:txBody>
      </p:sp>
      <p:sp>
        <p:nvSpPr>
          <p:cNvPr id="3" name="Turinio vietos rezervavimo ženklas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eksto vietos rezervavimo ženklas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Spustelėję redag. ruoš. teksto stilių</a:t>
            </a:r>
          </a:p>
        </p:txBody>
      </p:sp>
      <p:sp>
        <p:nvSpPr>
          <p:cNvPr id="5" name="Datos vietos rezervavimo ženklas 4"/>
          <p:cNvSpPr>
            <a:spLocks noGrp="1"/>
          </p:cNvSpPr>
          <p:nvPr>
            <p:ph type="dt" sz="half" idx="10"/>
          </p:nvPr>
        </p:nvSpPr>
        <p:spPr/>
        <p:txBody>
          <a:bodyPr/>
          <a:lstStyle/>
          <a:p>
            <a:fld id="{4D8C2375-CE18-4917-BE35-D2BFC134F619}" type="datetimeFigureOut">
              <a:rPr lang="lt-LT" smtClean="0"/>
              <a:t>2024.04.10</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2F6C367F-0E03-47E8-833E-D2FB6C657AFF}" type="slidenum">
              <a:rPr lang="lt-LT" smtClean="0"/>
              <a:t>‹#›</a:t>
            </a:fld>
            <a:endParaRPr lang="lt-LT"/>
          </a:p>
        </p:txBody>
      </p:sp>
    </p:spTree>
    <p:extLst>
      <p:ext uri="{BB962C8B-B14F-4D97-AF65-F5344CB8AC3E}">
        <p14:creationId xmlns:p14="http://schemas.microsoft.com/office/powerpoint/2010/main" val="602680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1792288" y="4800600"/>
            <a:ext cx="5486400" cy="566738"/>
          </a:xfrm>
        </p:spPr>
        <p:txBody>
          <a:bodyPr anchor="b"/>
          <a:lstStyle>
            <a:lvl1pPr algn="l">
              <a:defRPr sz="2000" b="1"/>
            </a:lvl1pPr>
          </a:lstStyle>
          <a:p>
            <a:r>
              <a:rPr lang="lt-LT" smtClean="0"/>
              <a:t>Spustelėję redag. ruoš. pavad. stilių</a:t>
            </a:r>
            <a:endParaRPr lang="lt-LT"/>
          </a:p>
        </p:txBody>
      </p:sp>
      <p:sp>
        <p:nvSpPr>
          <p:cNvPr id="3" name="Paveikslėlio vietos rezervavimo ženklas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ksto vietos rezervavimo ženklas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Spustelėję redag. ruoš. teksto stilių</a:t>
            </a:r>
          </a:p>
        </p:txBody>
      </p:sp>
      <p:sp>
        <p:nvSpPr>
          <p:cNvPr id="5" name="Datos vietos rezervavimo ženklas 4"/>
          <p:cNvSpPr>
            <a:spLocks noGrp="1"/>
          </p:cNvSpPr>
          <p:nvPr>
            <p:ph type="dt" sz="half" idx="10"/>
          </p:nvPr>
        </p:nvSpPr>
        <p:spPr/>
        <p:txBody>
          <a:bodyPr/>
          <a:lstStyle/>
          <a:p>
            <a:fld id="{4D8C2375-CE18-4917-BE35-D2BFC134F619}" type="datetimeFigureOut">
              <a:rPr lang="lt-LT" smtClean="0"/>
              <a:t>2024.04.10</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2F6C367F-0E03-47E8-833E-D2FB6C657AFF}" type="slidenum">
              <a:rPr lang="lt-LT" smtClean="0"/>
              <a:t>‹#›</a:t>
            </a:fld>
            <a:endParaRPr lang="lt-LT"/>
          </a:p>
        </p:txBody>
      </p:sp>
    </p:spTree>
    <p:extLst>
      <p:ext uri="{BB962C8B-B14F-4D97-AF65-F5344CB8AC3E}">
        <p14:creationId xmlns:p14="http://schemas.microsoft.com/office/powerpoint/2010/main" val="4202635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Pavadinimo vietos rezervavimo ženkla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lt-LT" smtClean="0"/>
              <a:t>Spustelėję redag. ruoš. pavad. stilių</a:t>
            </a:r>
            <a:endParaRPr lang="lt-LT"/>
          </a:p>
        </p:txBody>
      </p:sp>
      <p:sp>
        <p:nvSpPr>
          <p:cNvPr id="3" name="Teksto vietos rezervavimo ženklas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8C2375-CE18-4917-BE35-D2BFC134F619}" type="datetimeFigureOut">
              <a:rPr lang="lt-LT" smtClean="0"/>
              <a:t>2024.04.10</a:t>
            </a:fld>
            <a:endParaRPr lang="lt-LT"/>
          </a:p>
        </p:txBody>
      </p:sp>
      <p:sp>
        <p:nvSpPr>
          <p:cNvPr id="5" name="Poraštės vietos rezervavimo ženklas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kaidrės numerio vietos rezervavimo ženklas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6C367F-0E03-47E8-833E-D2FB6C657AFF}" type="slidenum">
              <a:rPr lang="lt-LT" smtClean="0"/>
              <a:t>‹#›</a:t>
            </a:fld>
            <a:endParaRPr lang="lt-LT"/>
          </a:p>
        </p:txBody>
      </p:sp>
    </p:spTree>
    <p:extLst>
      <p:ext uri="{BB962C8B-B14F-4D97-AF65-F5344CB8AC3E}">
        <p14:creationId xmlns:p14="http://schemas.microsoft.com/office/powerpoint/2010/main" val="3408644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ctrTitle"/>
          </p:nvPr>
        </p:nvSpPr>
        <p:spPr>
          <a:xfrm>
            <a:off x="685800" y="1988841"/>
            <a:ext cx="7774632" cy="1944216"/>
          </a:xfrm>
        </p:spPr>
        <p:txBody>
          <a:bodyPr>
            <a:normAutofit fontScale="90000"/>
          </a:bodyPr>
          <a:lstStyle/>
          <a:p>
            <a:r>
              <a:rPr lang="lt-LT" dirty="0" smtClean="0">
                <a:latin typeface="Algerian" pitchFamily="82" charset="0"/>
              </a:rPr>
              <a:t>Plungės rajono savivaldybės Vaiko gerovės komisijos 2023 </a:t>
            </a:r>
            <a:r>
              <a:rPr lang="lt-LT" dirty="0" err="1" smtClean="0">
                <a:latin typeface="Algerian" pitchFamily="82" charset="0"/>
              </a:rPr>
              <a:t>m</a:t>
            </a:r>
            <a:r>
              <a:rPr lang="lt-LT" dirty="0" smtClean="0">
                <a:latin typeface="Algerian" pitchFamily="82" charset="0"/>
              </a:rPr>
              <a:t>. veiklos pristatymas.</a:t>
            </a:r>
            <a:endParaRPr lang="lt-LT" dirty="0">
              <a:latin typeface="Algerian" pitchFamily="82" charset="0"/>
            </a:endParaRPr>
          </a:p>
        </p:txBody>
      </p:sp>
      <p:sp>
        <p:nvSpPr>
          <p:cNvPr id="3" name="Antrinis pavadinimas 2"/>
          <p:cNvSpPr>
            <a:spLocks noGrp="1"/>
          </p:cNvSpPr>
          <p:nvPr>
            <p:ph type="subTitle" idx="1"/>
          </p:nvPr>
        </p:nvSpPr>
        <p:spPr>
          <a:xfrm>
            <a:off x="1371600" y="5229200"/>
            <a:ext cx="6656784" cy="409600"/>
          </a:xfrm>
        </p:spPr>
        <p:txBody>
          <a:bodyPr>
            <a:normAutofit fontScale="77500" lnSpcReduction="20000"/>
          </a:bodyPr>
          <a:lstStyle/>
          <a:p>
            <a:r>
              <a:rPr lang="lt-LT" dirty="0" smtClean="0">
                <a:solidFill>
                  <a:schemeClr val="tx1"/>
                </a:solidFill>
                <a:effectLst>
                  <a:outerShdw blurRad="38100" dist="38100" dir="2700000" algn="tl">
                    <a:srgbClr val="000000">
                      <a:alpha val="43137"/>
                    </a:srgbClr>
                  </a:outerShdw>
                </a:effectLst>
                <a:latin typeface="Algerian" pitchFamily="82" charset="0"/>
              </a:rPr>
              <a:t>Plungė 2024 </a:t>
            </a:r>
            <a:r>
              <a:rPr lang="lt-LT" dirty="0" err="1" smtClean="0">
                <a:solidFill>
                  <a:schemeClr val="tx1"/>
                </a:solidFill>
                <a:effectLst>
                  <a:outerShdw blurRad="38100" dist="38100" dir="2700000" algn="tl">
                    <a:srgbClr val="000000">
                      <a:alpha val="43137"/>
                    </a:srgbClr>
                  </a:outerShdw>
                </a:effectLst>
                <a:latin typeface="Algerian" pitchFamily="82" charset="0"/>
              </a:rPr>
              <a:t>m</a:t>
            </a:r>
            <a:r>
              <a:rPr lang="lt-LT" dirty="0" smtClean="0">
                <a:solidFill>
                  <a:schemeClr val="tx1"/>
                </a:solidFill>
                <a:effectLst>
                  <a:outerShdw blurRad="38100" dist="38100" dir="2700000" algn="tl">
                    <a:srgbClr val="000000">
                      <a:alpha val="43137"/>
                    </a:srgbClr>
                  </a:outerShdw>
                </a:effectLst>
                <a:latin typeface="Algerian" pitchFamily="82" charset="0"/>
              </a:rPr>
              <a:t>.</a:t>
            </a:r>
          </a:p>
          <a:p>
            <a:endParaRPr lang="lt-LT" dirty="0"/>
          </a:p>
        </p:txBody>
      </p:sp>
    </p:spTree>
    <p:extLst>
      <p:ext uri="{BB962C8B-B14F-4D97-AF65-F5344CB8AC3E}">
        <p14:creationId xmlns:p14="http://schemas.microsoft.com/office/powerpoint/2010/main" val="16899677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tačiakampis 1"/>
          <p:cNvSpPr/>
          <p:nvPr/>
        </p:nvSpPr>
        <p:spPr>
          <a:xfrm>
            <a:off x="1006617" y="764704"/>
            <a:ext cx="6840760" cy="3600986"/>
          </a:xfrm>
          <a:prstGeom prst="rect">
            <a:avLst/>
          </a:prstGeom>
        </p:spPr>
        <p:txBody>
          <a:bodyPr wrap="square">
            <a:spAutoFit/>
          </a:bodyPr>
          <a:lstStyle/>
          <a:p>
            <a:endParaRPr lang="lt-LT" sz="2000" b="0" i="0" u="none" strike="noStrike" baseline="0" dirty="0" smtClean="0">
              <a:solidFill>
                <a:srgbClr val="000000"/>
              </a:solidFill>
              <a:latin typeface="Times New Roman"/>
            </a:endParaRPr>
          </a:p>
          <a:p>
            <a:endParaRPr lang="lt-LT" sz="2000" dirty="0">
              <a:solidFill>
                <a:srgbClr val="000000"/>
              </a:solidFill>
              <a:latin typeface="Times New Roman"/>
            </a:endParaRPr>
          </a:p>
          <a:p>
            <a:endParaRPr lang="lt-LT" sz="2000" b="0" i="0" u="none" strike="noStrike" baseline="0" dirty="0" smtClean="0">
              <a:solidFill>
                <a:srgbClr val="000000"/>
              </a:solidFill>
              <a:latin typeface="Times New Roman"/>
            </a:endParaRPr>
          </a:p>
          <a:p>
            <a:pPr algn="ctr"/>
            <a:r>
              <a:rPr lang="lt-LT" sz="2800" b="0" i="0" u="none" strike="noStrike" baseline="0" dirty="0" smtClean="0">
                <a:solidFill>
                  <a:srgbClr val="000000"/>
                </a:solidFill>
                <a:latin typeface="Baskerville Old Face" pitchFamily="18" charset="0"/>
              </a:rPr>
              <a:t>2023 metais buvo  lankytasi 20 švietimo įstaigų Vaiko gerovės komisijos posėdžiuose. </a:t>
            </a:r>
          </a:p>
          <a:p>
            <a:pPr algn="ctr"/>
            <a:r>
              <a:rPr lang="lt-LT" sz="2800" b="0" i="0" u="none" strike="noStrike" baseline="0" dirty="0" smtClean="0">
                <a:solidFill>
                  <a:srgbClr val="000000"/>
                </a:solidFill>
                <a:latin typeface="Baskerville Old Face" pitchFamily="18" charset="0"/>
              </a:rPr>
              <a:t>Visus metus mokyklų Vaiko gerovės komisijos buvo konsultuojamos dėl dokumentų rengimo, veiklos gerinimo ar aktyvinimo, teikti siūlymai dėl konkrečių atvejų, teikta metodinė pagalba.</a:t>
            </a:r>
            <a:endParaRPr lang="lt-LT" sz="2800" dirty="0">
              <a:latin typeface="Baskerville Old Face" pitchFamily="18" charset="0"/>
            </a:endParaRPr>
          </a:p>
        </p:txBody>
      </p:sp>
    </p:spTree>
    <p:extLst>
      <p:ext uri="{BB962C8B-B14F-4D97-AF65-F5344CB8AC3E}">
        <p14:creationId xmlns:p14="http://schemas.microsoft.com/office/powerpoint/2010/main" val="27513052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836712"/>
            <a:ext cx="8136904" cy="3970318"/>
          </a:xfrm>
          <a:prstGeom prst="rect">
            <a:avLst/>
          </a:prstGeom>
          <a:noFill/>
        </p:spPr>
        <p:txBody>
          <a:bodyPr wrap="square" rtlCol="0">
            <a:spAutoFit/>
          </a:bodyPr>
          <a:lstStyle/>
          <a:p>
            <a:pPr algn="ctr"/>
            <a:endParaRPr lang="lt-LT" sz="2800" dirty="0" smtClean="0">
              <a:latin typeface="Baskerville Old Face" pitchFamily="18" charset="0"/>
            </a:endParaRPr>
          </a:p>
          <a:p>
            <a:pPr algn="ctr"/>
            <a:endParaRPr lang="lt-LT" sz="2800" dirty="0">
              <a:latin typeface="Baskerville Old Face" pitchFamily="18" charset="0"/>
            </a:endParaRPr>
          </a:p>
          <a:p>
            <a:pPr algn="ctr"/>
            <a:r>
              <a:rPr lang="lt-LT" sz="2800" dirty="0" err="1" smtClean="0">
                <a:latin typeface="Baskerville Old Face" pitchFamily="18" charset="0"/>
              </a:rPr>
              <a:t>Tarpinstitucinio</a:t>
            </a:r>
            <a:r>
              <a:rPr lang="lt-LT" sz="2800" dirty="0" smtClean="0">
                <a:latin typeface="Baskerville Old Face" pitchFamily="18" charset="0"/>
              </a:rPr>
              <a:t> bendradarbiavimo koordinatorius inicijavo socialinių pedagogų,  policijos pareigūnų ir VVTA  pasitarimus, kurių metu aptariami įvairūs klausimai, susiję su problemomis kylančiomis mokykloje, su nepilnamečių nusižengimais ar nusikalstama veika, aptartos prevencinės veiklos mokykloje kryptys.</a:t>
            </a:r>
            <a:endParaRPr lang="lt-LT" sz="2800" dirty="0">
              <a:latin typeface="Baskerville Old Face" pitchFamily="18" charset="0"/>
            </a:endParaRPr>
          </a:p>
        </p:txBody>
      </p:sp>
    </p:spTree>
    <p:extLst>
      <p:ext uri="{BB962C8B-B14F-4D97-AF65-F5344CB8AC3E}">
        <p14:creationId xmlns:p14="http://schemas.microsoft.com/office/powerpoint/2010/main" val="174464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548680"/>
            <a:ext cx="8064896" cy="4832092"/>
          </a:xfrm>
          <a:prstGeom prst="rect">
            <a:avLst/>
          </a:prstGeom>
          <a:noFill/>
        </p:spPr>
        <p:txBody>
          <a:bodyPr wrap="square" rtlCol="0">
            <a:spAutoFit/>
          </a:bodyPr>
          <a:lstStyle/>
          <a:p>
            <a:pPr algn="ctr"/>
            <a:endParaRPr lang="lt-LT" sz="2800" dirty="0" smtClean="0">
              <a:latin typeface="Baskerville Old Face" pitchFamily="18" charset="0"/>
            </a:endParaRPr>
          </a:p>
          <a:p>
            <a:pPr algn="ctr"/>
            <a:endParaRPr lang="lt-LT" sz="2800" dirty="0">
              <a:latin typeface="Baskerville Old Face" pitchFamily="18" charset="0"/>
            </a:endParaRPr>
          </a:p>
          <a:p>
            <a:pPr algn="ctr"/>
            <a:r>
              <a:rPr lang="lt-LT" sz="2800" dirty="0" smtClean="0">
                <a:latin typeface="Baskerville Old Face" pitchFamily="18" charset="0"/>
              </a:rPr>
              <a:t>Pasitarimų metu nutarta įstaigoms, institucijoms ir specialistams, dirbantiems vaiko gerovės srityje, keistis informacija, bendrauti ir bendradarbiauti, esant poreikiui kviesti </a:t>
            </a:r>
            <a:r>
              <a:rPr lang="lt-LT" sz="2800" dirty="0" err="1" smtClean="0">
                <a:latin typeface="Baskerville Old Face" pitchFamily="18" charset="0"/>
              </a:rPr>
              <a:t>tarpinstitucinio</a:t>
            </a:r>
            <a:r>
              <a:rPr lang="lt-LT" sz="2800" dirty="0" smtClean="0">
                <a:latin typeface="Baskerville Old Face" pitchFamily="18" charset="0"/>
              </a:rPr>
              <a:t> bendradarbiavimo koordinatorių į mokyklos vaiko gerovės komisijos posėdžius. Taip pat aptartos prevencinės veiklos mokyklose  vykdymo galimybės, policijos atstovų dalyvavimas tėvų susirinkimuose ir Mokyklų vaiko gerovės komisijų susirinkimuose.</a:t>
            </a:r>
            <a:endParaRPr lang="lt-LT" sz="2800" dirty="0">
              <a:latin typeface="Baskerville Old Face" pitchFamily="18" charset="0"/>
            </a:endParaRPr>
          </a:p>
        </p:txBody>
      </p:sp>
    </p:spTree>
    <p:extLst>
      <p:ext uri="{BB962C8B-B14F-4D97-AF65-F5344CB8AC3E}">
        <p14:creationId xmlns:p14="http://schemas.microsoft.com/office/powerpoint/2010/main" val="20879843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7116" y="1723492"/>
            <a:ext cx="7272808" cy="2554545"/>
          </a:xfrm>
          <a:prstGeom prst="rect">
            <a:avLst/>
          </a:prstGeom>
          <a:noFill/>
        </p:spPr>
        <p:txBody>
          <a:bodyPr wrap="square" rtlCol="0">
            <a:spAutoFit/>
          </a:bodyPr>
          <a:lstStyle/>
          <a:p>
            <a:pPr algn="ctr"/>
            <a:r>
              <a:rPr lang="lt-LT" sz="3200" dirty="0" smtClean="0">
                <a:latin typeface="Baskerville Old Face" pitchFamily="18" charset="0"/>
              </a:rPr>
              <a:t>Plungės rajono savivaldybės Mero 2023 </a:t>
            </a:r>
            <a:r>
              <a:rPr lang="lt-LT" sz="3200" dirty="0" err="1" smtClean="0">
                <a:latin typeface="Baskerville Old Face" pitchFamily="18" charset="0"/>
              </a:rPr>
              <a:t>m</a:t>
            </a:r>
            <a:r>
              <a:rPr lang="lt-LT" sz="3200" dirty="0" smtClean="0">
                <a:latin typeface="Baskerville Old Face" pitchFamily="18" charset="0"/>
              </a:rPr>
              <a:t>. spalio </a:t>
            </a:r>
            <a:r>
              <a:rPr lang="lt-LT" sz="3200" dirty="0">
                <a:latin typeface="Baskerville Old Face" pitchFamily="18" charset="0"/>
              </a:rPr>
              <a:t>2</a:t>
            </a:r>
            <a:r>
              <a:rPr lang="lt-LT" sz="3200" dirty="0" smtClean="0">
                <a:latin typeface="Baskerville Old Face" pitchFamily="18" charset="0"/>
              </a:rPr>
              <a:t> </a:t>
            </a:r>
            <a:r>
              <a:rPr lang="lt-LT" sz="3200" dirty="0" err="1" smtClean="0">
                <a:latin typeface="Baskerville Old Face" pitchFamily="18" charset="0"/>
              </a:rPr>
              <a:t>d</a:t>
            </a:r>
            <a:r>
              <a:rPr lang="lt-LT" sz="3200" dirty="0" smtClean="0">
                <a:latin typeface="Baskerville Old Face" pitchFamily="18" charset="0"/>
              </a:rPr>
              <a:t>. potvarkiu </a:t>
            </a:r>
            <a:r>
              <a:rPr lang="lt-LT" sz="3200" dirty="0" err="1" smtClean="0">
                <a:latin typeface="Baskerville Old Face" pitchFamily="18" charset="0"/>
              </a:rPr>
              <a:t>Nr</a:t>
            </a:r>
            <a:r>
              <a:rPr lang="lt-LT" sz="3200" dirty="0" smtClean="0">
                <a:latin typeface="Baskerville Old Face" pitchFamily="18" charset="0"/>
              </a:rPr>
              <a:t>. PE-286 buvo patvirtinti Psichoaktyviųjų medžiagų vartojimo Plungės rajono savivaldybės mokyklose situacijų valdymo algoritmai.</a:t>
            </a:r>
          </a:p>
        </p:txBody>
      </p:sp>
    </p:spTree>
    <p:extLst>
      <p:ext uri="{BB962C8B-B14F-4D97-AF65-F5344CB8AC3E}">
        <p14:creationId xmlns:p14="http://schemas.microsoft.com/office/powerpoint/2010/main" val="30501209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34962" y="1412776"/>
            <a:ext cx="7416824" cy="4401205"/>
          </a:xfrm>
          <a:prstGeom prst="rect">
            <a:avLst/>
          </a:prstGeom>
          <a:noFill/>
        </p:spPr>
        <p:txBody>
          <a:bodyPr wrap="square" rtlCol="0">
            <a:spAutoFit/>
          </a:bodyPr>
          <a:lstStyle/>
          <a:p>
            <a:r>
              <a:rPr lang="lt-LT" sz="2800" dirty="0" smtClean="0">
                <a:latin typeface="Baskerville Old Face" pitchFamily="18" charset="0"/>
              </a:rPr>
              <a:t>1. Situacijų valdymo algoritmas, kai mokinys turi su savimi cigarečių, elektroninių cigarečių ir elektroninių cigarečių </a:t>
            </a:r>
            <a:r>
              <a:rPr lang="lt-LT" sz="2800" dirty="0" err="1" smtClean="0">
                <a:latin typeface="Baskerville Old Face" pitchFamily="18" charset="0"/>
              </a:rPr>
              <a:t>pildyklių</a:t>
            </a:r>
            <a:r>
              <a:rPr lang="lt-LT" sz="2800" dirty="0" smtClean="0">
                <a:latin typeface="Baskerville Old Face" pitchFamily="18" charset="0"/>
              </a:rPr>
              <a:t> arba (ir) rūko cigaretes, elektronines cigaretes mokyklos teritorijoje.</a:t>
            </a:r>
          </a:p>
          <a:p>
            <a:r>
              <a:rPr lang="lt-LT" sz="2800" dirty="0" smtClean="0">
                <a:latin typeface="Baskerville Old Face" pitchFamily="18" charset="0"/>
              </a:rPr>
              <a:t>1.2. Situacijų valdymo algoritmas, kai mokinys apsvaigęs/apsinuodijęs psichoaktyviosiomis medžiagomis mokykloje.</a:t>
            </a:r>
          </a:p>
          <a:p>
            <a:r>
              <a:rPr lang="lt-LT" sz="2800" dirty="0" smtClean="0">
                <a:latin typeface="Baskerville Old Face" pitchFamily="18" charset="0"/>
              </a:rPr>
              <a:t>1.3. Tolesnės pagalbos teikimo mokiniui, mokinio šeimai ir mokyklos bendruomenei algoritmas.</a:t>
            </a:r>
            <a:endParaRPr lang="lt-LT" sz="2800" dirty="0">
              <a:latin typeface="Baskerville Old Face" pitchFamily="18" charset="0"/>
            </a:endParaRPr>
          </a:p>
        </p:txBody>
      </p:sp>
    </p:spTree>
    <p:extLst>
      <p:ext uri="{BB962C8B-B14F-4D97-AF65-F5344CB8AC3E}">
        <p14:creationId xmlns:p14="http://schemas.microsoft.com/office/powerpoint/2010/main" val="40591756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836712"/>
            <a:ext cx="7632848" cy="4524315"/>
          </a:xfrm>
          <a:prstGeom prst="rect">
            <a:avLst/>
          </a:prstGeom>
          <a:noFill/>
        </p:spPr>
        <p:txBody>
          <a:bodyPr wrap="square" rtlCol="0">
            <a:spAutoFit/>
          </a:bodyPr>
          <a:lstStyle/>
          <a:p>
            <a:pPr algn="ctr"/>
            <a:r>
              <a:rPr lang="lt-LT" sz="2400" dirty="0" smtClean="0">
                <a:latin typeface="Baskerville Old Face" pitchFamily="18" charset="0"/>
              </a:rPr>
              <a:t>Išanalizavus situaciją Plungės rajono savivaldybėje, didžiausias skaičius pranešimų buvo apie elektroninių cigarečių rūkymą ,bei smurtinius nepilnamečių veikas. Sprendžiant susidariusią situaciją tikslingas aktyvus smurto ir patyčių prevencijos priemonių taikymas ugdymo įstaigose, visuomenės švietimas, nulinė smurto ir  patyčių tolerancija, psichoaktyvių medžiagų vartojimo prevencija, ankstyvosios intervencijos programų vykdymas. </a:t>
            </a:r>
          </a:p>
          <a:p>
            <a:pPr algn="ctr"/>
            <a:r>
              <a:rPr lang="lt-LT" sz="2400" dirty="0" smtClean="0">
                <a:latin typeface="Baskerville Old Face" pitchFamily="18" charset="0"/>
              </a:rPr>
              <a:t>Galime teigti, jog teikiant pagalbą vaikams ir jų tėvams, svarbu stiprinti prevencinį darbą, kad mažėtų intervencinių priemonių, stiprinti </a:t>
            </a:r>
            <a:r>
              <a:rPr lang="lt-LT" sz="2400" dirty="0" err="1" smtClean="0">
                <a:latin typeface="Baskerville Old Face" pitchFamily="18" charset="0"/>
              </a:rPr>
              <a:t>tarpinstitucinį</a:t>
            </a:r>
            <a:r>
              <a:rPr lang="lt-LT" sz="2400" dirty="0" smtClean="0">
                <a:latin typeface="Baskerville Old Face" pitchFamily="18" charset="0"/>
              </a:rPr>
              <a:t> bendradarbiavimą, gerinti teikiamų paslaugų kokybę. </a:t>
            </a:r>
            <a:endParaRPr lang="lt-LT" sz="2400" dirty="0">
              <a:latin typeface="Baskerville Old Face" pitchFamily="18" charset="0"/>
            </a:endParaRPr>
          </a:p>
        </p:txBody>
      </p:sp>
    </p:spTree>
    <p:extLst>
      <p:ext uri="{BB962C8B-B14F-4D97-AF65-F5344CB8AC3E}">
        <p14:creationId xmlns:p14="http://schemas.microsoft.com/office/powerpoint/2010/main" val="17157484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7664" y="2765390"/>
            <a:ext cx="6984776" cy="923330"/>
          </a:xfrm>
          <a:prstGeom prst="rect">
            <a:avLst/>
          </a:prstGeom>
          <a:noFill/>
        </p:spPr>
        <p:txBody>
          <a:bodyPr wrap="square" rtlCol="0">
            <a:spAutoFit/>
          </a:bodyPr>
          <a:lstStyle/>
          <a:p>
            <a:r>
              <a:rPr lang="lt-LT" sz="5400" dirty="0" smtClean="0">
                <a:latin typeface="Baskerville Old Face" pitchFamily="18" charset="0"/>
              </a:rPr>
              <a:t>AČIŪ UŽ DĖMESĮ </a:t>
            </a:r>
            <a:r>
              <a:rPr lang="lt-LT" sz="5400" dirty="0" smtClean="0">
                <a:latin typeface="Baskerville Old Face" pitchFamily="18" charset="0"/>
                <a:sym typeface="Wingdings" pitchFamily="2" charset="2"/>
              </a:rPr>
              <a:t></a:t>
            </a:r>
            <a:endParaRPr lang="lt-LT" sz="5400" dirty="0">
              <a:latin typeface="Baskerville Old Face" pitchFamily="18" charset="0"/>
            </a:endParaRPr>
          </a:p>
        </p:txBody>
      </p:sp>
    </p:spTree>
    <p:extLst>
      <p:ext uri="{BB962C8B-B14F-4D97-AF65-F5344CB8AC3E}">
        <p14:creationId xmlns:p14="http://schemas.microsoft.com/office/powerpoint/2010/main" val="3078067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768888"/>
            <a:ext cx="8064896" cy="4832092"/>
          </a:xfrm>
          <a:prstGeom prst="rect">
            <a:avLst/>
          </a:prstGeom>
          <a:noFill/>
        </p:spPr>
        <p:txBody>
          <a:bodyPr wrap="square" rtlCol="0">
            <a:spAutoFit/>
          </a:bodyPr>
          <a:lstStyle/>
          <a:p>
            <a:pPr algn="ctr"/>
            <a:endParaRPr lang="lt-LT" sz="2800" dirty="0" smtClean="0">
              <a:latin typeface="Baskerville Old Face" pitchFamily="18" charset="0"/>
            </a:endParaRPr>
          </a:p>
          <a:p>
            <a:pPr algn="ctr"/>
            <a:r>
              <a:rPr lang="lt-LT" sz="2800" dirty="0" smtClean="0">
                <a:latin typeface="Baskerville Old Face" pitchFamily="18" charset="0"/>
              </a:rPr>
              <a:t>Plungės rajono savivaldybės Mero 2024 </a:t>
            </a:r>
            <a:r>
              <a:rPr lang="lt-LT" sz="2800" dirty="0" err="1" smtClean="0">
                <a:latin typeface="Baskerville Old Face" pitchFamily="18" charset="0"/>
              </a:rPr>
              <a:t>m</a:t>
            </a:r>
            <a:r>
              <a:rPr lang="lt-LT" sz="2800" dirty="0" smtClean="0">
                <a:latin typeface="Baskerville Old Face" pitchFamily="18" charset="0"/>
              </a:rPr>
              <a:t>. kovo </a:t>
            </a:r>
            <a:r>
              <a:rPr lang="lt-LT" sz="2800" dirty="0">
                <a:latin typeface="Baskerville Old Face" pitchFamily="18" charset="0"/>
              </a:rPr>
              <a:t>7</a:t>
            </a:r>
            <a:r>
              <a:rPr lang="lt-LT" sz="2800" dirty="0" smtClean="0">
                <a:latin typeface="Baskerville Old Face" pitchFamily="18" charset="0"/>
              </a:rPr>
              <a:t> </a:t>
            </a:r>
            <a:r>
              <a:rPr lang="lt-LT" sz="2800" dirty="0" err="1" smtClean="0">
                <a:latin typeface="Baskerville Old Face" pitchFamily="18" charset="0"/>
              </a:rPr>
              <a:t>d</a:t>
            </a:r>
            <a:r>
              <a:rPr lang="lt-LT" sz="2800" dirty="0" smtClean="0">
                <a:latin typeface="Baskerville Old Face" pitchFamily="18" charset="0"/>
              </a:rPr>
              <a:t>. potvarkiu </a:t>
            </a:r>
            <a:r>
              <a:rPr lang="lt-LT" sz="2800" dirty="0" err="1" smtClean="0">
                <a:latin typeface="Baskerville Old Face" pitchFamily="18" charset="0"/>
              </a:rPr>
              <a:t>Nr</a:t>
            </a:r>
            <a:r>
              <a:rPr lang="lt-LT" sz="2800" dirty="0" smtClean="0">
                <a:latin typeface="Baskerville Old Face" pitchFamily="18" charset="0"/>
              </a:rPr>
              <a:t>. PE-86 buvo pakeista </a:t>
            </a:r>
            <a:r>
              <a:rPr lang="lt-LT" sz="2800" dirty="0">
                <a:latin typeface="Baskerville Old Face" pitchFamily="18" charset="0"/>
              </a:rPr>
              <a:t> </a:t>
            </a:r>
            <a:r>
              <a:rPr lang="lt-LT" sz="2800" dirty="0" smtClean="0">
                <a:latin typeface="Baskerville Old Face" pitchFamily="18" charset="0"/>
              </a:rPr>
              <a:t>Plungės rajono savivaldybės administracijos vaiko gerovės komisijos (toliau – Komisija) sudėtis. Šiuo metu Komisiją sudaro 13 narių, kurie yra atstovai iš savivaldybės administracijos struktūrinių padalinių, valstybinės vaiko teisių apsaugos institucijos, teritorinės policijos įstaigos, probacijos tarnybos, teritorinės prokuratūros, socialinių paslaugų, švietimo, sveikatos ir kitų institucijų,</a:t>
            </a:r>
          </a:p>
          <a:p>
            <a:pPr algn="ctr"/>
            <a:r>
              <a:rPr lang="lt-LT" sz="2800" dirty="0" smtClean="0">
                <a:latin typeface="Baskerville Old Face" pitchFamily="18" charset="0"/>
              </a:rPr>
              <a:t>dirbančių vaiko gerovės srityje.</a:t>
            </a:r>
            <a:endParaRPr lang="lt-LT" dirty="0">
              <a:latin typeface="Baskerville Old Face" pitchFamily="18" charset="0"/>
            </a:endParaRPr>
          </a:p>
        </p:txBody>
      </p:sp>
    </p:spTree>
    <p:extLst>
      <p:ext uri="{BB962C8B-B14F-4D97-AF65-F5344CB8AC3E}">
        <p14:creationId xmlns:p14="http://schemas.microsoft.com/office/powerpoint/2010/main" val="17532779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548680"/>
            <a:ext cx="8136904" cy="5324535"/>
          </a:xfrm>
          <a:prstGeom prst="rect">
            <a:avLst/>
          </a:prstGeom>
          <a:noFill/>
        </p:spPr>
        <p:txBody>
          <a:bodyPr wrap="square" rtlCol="0">
            <a:spAutoFit/>
          </a:bodyPr>
          <a:lstStyle/>
          <a:p>
            <a:r>
              <a:rPr lang="lt-LT" sz="2000" dirty="0" smtClean="0">
                <a:latin typeface="Baskerville Old Face" pitchFamily="18" charset="0"/>
              </a:rPr>
              <a:t>Komisijos paskirtis: </a:t>
            </a:r>
          </a:p>
          <a:p>
            <a:pPr marL="342900" indent="-342900">
              <a:buAutoNum type="arabicPeriod"/>
            </a:pPr>
            <a:r>
              <a:rPr lang="lt-LT" sz="2000" dirty="0" smtClean="0">
                <a:latin typeface="Baskerville Old Face" pitchFamily="18" charset="0"/>
              </a:rPr>
              <a:t>surinkti informaciją, būtiną savivaldybės mero sprendimui priimti dėl vaiko minimalios priežiūros priemonių skyrimo, pratęsimo, pakeitimo ar panaikinimo arba dėl vaiko vidutinės priežiūros priemonės skyrimo, pratęsimo ar panaikinimo priimti; </a:t>
            </a:r>
          </a:p>
          <a:p>
            <a:pPr marL="342900" indent="-342900">
              <a:buAutoNum type="arabicPeriod"/>
            </a:pPr>
            <a:r>
              <a:rPr lang="lt-LT" sz="2000" dirty="0" smtClean="0">
                <a:latin typeface="Baskerville Old Face" pitchFamily="18" charset="0"/>
              </a:rPr>
              <a:t>nagrinėti prašymus ir teikti siūlymus savivaldybės merui dėl vaiko minimalios ar vidutinės priežiūros priemonių skyrimo, pratęsimo, pakeitimo ar panaikinimo, koordinuotai teikiamų paslaugų skyrimo, kitos pagalbos įstatyminiams atstovams skyrimo; </a:t>
            </a:r>
          </a:p>
          <a:p>
            <a:pPr marL="342900" indent="-342900">
              <a:buAutoNum type="arabicPeriod"/>
            </a:pPr>
            <a:r>
              <a:rPr lang="lt-LT" sz="2000" dirty="0" smtClean="0">
                <a:latin typeface="Baskerville Old Face" pitchFamily="18" charset="0"/>
              </a:rPr>
              <a:t>teikti siūlymus atvejo vadybininkui dėl vaiko socialinės integracijos plano parengimo; </a:t>
            </a:r>
          </a:p>
          <a:p>
            <a:pPr marL="342900" indent="-342900">
              <a:buAutoNum type="arabicPeriod"/>
            </a:pPr>
            <a:r>
              <a:rPr lang="lt-LT" sz="2000" dirty="0" smtClean="0">
                <a:latin typeface="Baskerville Old Face" pitchFamily="18" charset="0"/>
              </a:rPr>
              <a:t>koordinuoti mokyklų vaiko gerovės komisijų veiklą, vaiko gerovės srityje dirbančių institucijų ir nevyriausybinių organizacijų tarpusavio bendradarbiavimą; </a:t>
            </a:r>
          </a:p>
          <a:p>
            <a:pPr marL="342900" indent="-342900">
              <a:buAutoNum type="arabicPeriod"/>
            </a:pPr>
            <a:r>
              <a:rPr lang="lt-LT" sz="2000" dirty="0" smtClean="0">
                <a:latin typeface="Baskerville Old Face" pitchFamily="18" charset="0"/>
              </a:rPr>
              <a:t>teikti siūlymus savivaldybės merui dėl vaiko minimalios ar vidutinės priežiūros priemonių tobulinimo;</a:t>
            </a:r>
          </a:p>
          <a:p>
            <a:pPr marL="342900" indent="-342900">
              <a:buAutoNum type="arabicPeriod"/>
            </a:pPr>
            <a:r>
              <a:rPr lang="lt-LT" sz="2000" dirty="0" smtClean="0">
                <a:latin typeface="Baskerville Old Face" pitchFamily="18" charset="0"/>
              </a:rPr>
              <a:t>atlikti kitas teisės aktuose nustatytas funkcijas.</a:t>
            </a:r>
            <a:endParaRPr lang="lt-LT" sz="2000" dirty="0">
              <a:latin typeface="Baskerville Old Face" pitchFamily="18" charset="0"/>
            </a:endParaRPr>
          </a:p>
        </p:txBody>
      </p:sp>
    </p:spTree>
    <p:extLst>
      <p:ext uri="{BB962C8B-B14F-4D97-AF65-F5344CB8AC3E}">
        <p14:creationId xmlns:p14="http://schemas.microsoft.com/office/powerpoint/2010/main" val="31920211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755576" y="620688"/>
            <a:ext cx="7848872" cy="3539430"/>
          </a:xfrm>
          <a:prstGeom prst="rect">
            <a:avLst/>
          </a:prstGeom>
          <a:noFill/>
        </p:spPr>
        <p:txBody>
          <a:bodyPr wrap="square" rtlCol="0">
            <a:spAutoFit/>
          </a:bodyPr>
          <a:lstStyle/>
          <a:p>
            <a:pPr algn="ctr"/>
            <a:endParaRPr lang="lt-LT" sz="2800" dirty="0" smtClean="0">
              <a:latin typeface="Baskerville Old Face" pitchFamily="18" charset="0"/>
            </a:endParaRPr>
          </a:p>
          <a:p>
            <a:pPr algn="ctr"/>
            <a:endParaRPr lang="lt-LT" sz="2800" dirty="0">
              <a:latin typeface="Baskerville Old Face" pitchFamily="18" charset="0"/>
            </a:endParaRPr>
          </a:p>
          <a:p>
            <a:pPr algn="ctr"/>
            <a:endParaRPr lang="lt-LT" sz="2800" dirty="0" smtClean="0">
              <a:latin typeface="Baskerville Old Face" pitchFamily="18" charset="0"/>
            </a:endParaRPr>
          </a:p>
          <a:p>
            <a:pPr algn="ctr"/>
            <a:endParaRPr lang="lt-LT" sz="2800" dirty="0" smtClean="0">
              <a:latin typeface="Baskerville Old Face" pitchFamily="18" charset="0"/>
            </a:endParaRPr>
          </a:p>
          <a:p>
            <a:pPr algn="ctr"/>
            <a:r>
              <a:rPr lang="lt-LT" sz="2800" dirty="0" smtClean="0">
                <a:latin typeface="Baskerville Old Face" pitchFamily="18" charset="0"/>
              </a:rPr>
              <a:t>2023 </a:t>
            </a:r>
            <a:r>
              <a:rPr lang="lt-LT" sz="2800" dirty="0">
                <a:latin typeface="Baskerville Old Face" pitchFamily="18" charset="0"/>
              </a:rPr>
              <a:t>metais gauti 127 teisėsaugos įstaigų pranešimai dėl nepilnamečių padarytų administracinio nusižengimo, nusikaltimo ar baudžiamojo nusižengimo požymių turinčių veikų</a:t>
            </a:r>
            <a:r>
              <a:rPr lang="lt-LT" sz="2800" dirty="0" smtClean="0">
                <a:latin typeface="Baskerville Old Face" pitchFamily="18" charset="0"/>
              </a:rPr>
              <a:t>.</a:t>
            </a:r>
            <a:endParaRPr lang="lt-LT" sz="2800" dirty="0">
              <a:latin typeface="Baskerville Old Face" pitchFamily="18" charset="0"/>
            </a:endParaRPr>
          </a:p>
        </p:txBody>
      </p:sp>
    </p:spTree>
    <p:extLst>
      <p:ext uri="{BB962C8B-B14F-4D97-AF65-F5344CB8AC3E}">
        <p14:creationId xmlns:p14="http://schemas.microsoft.com/office/powerpoint/2010/main" val="686075941"/>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tačiakampis 1"/>
          <p:cNvSpPr/>
          <p:nvPr/>
        </p:nvSpPr>
        <p:spPr>
          <a:xfrm>
            <a:off x="1043608" y="836712"/>
            <a:ext cx="7272808" cy="4832092"/>
          </a:xfrm>
          <a:prstGeom prst="rect">
            <a:avLst/>
          </a:prstGeom>
        </p:spPr>
        <p:txBody>
          <a:bodyPr wrap="square">
            <a:spAutoFit/>
          </a:bodyPr>
          <a:lstStyle/>
          <a:p>
            <a:pPr algn="ctr"/>
            <a:r>
              <a:rPr lang="lt-LT" sz="2800" dirty="0" smtClean="0">
                <a:latin typeface="Baskerville Old Face" pitchFamily="18" charset="0"/>
              </a:rPr>
              <a:t>2023 </a:t>
            </a:r>
            <a:r>
              <a:rPr lang="lt-LT" sz="2800" dirty="0" err="1" smtClean="0">
                <a:latin typeface="Baskerville Old Face" pitchFamily="18" charset="0"/>
              </a:rPr>
              <a:t>m</a:t>
            </a:r>
            <a:r>
              <a:rPr lang="lt-LT" sz="2800" dirty="0" smtClean="0">
                <a:latin typeface="Baskerville Old Face" pitchFamily="18" charset="0"/>
              </a:rPr>
              <a:t>. organizuota 12 Plungės rajono savivaldybės administracijos Vaiko gerovės komisijos posėdžių. Komisijos posėdžių metu nagrinėti 32 prašymai dėl nepilnamečių minimalios priežiūros priemonių skyrimo, pratęsimo.</a:t>
            </a:r>
          </a:p>
          <a:p>
            <a:pPr algn="ctr"/>
            <a:r>
              <a:rPr lang="lt-LT" sz="2800" dirty="0" smtClean="0">
                <a:latin typeface="Baskerville Old Face" pitchFamily="18" charset="0"/>
              </a:rPr>
              <a:t>Vaiko minimalios priežiūros priemonė skirta, pratęsta arba pakeista buvo 20 vaikų, dar 12 vaikų svarstyta, bet minimalios priežiūros priemonė neskirta. Vaiko vidutinės priežiūros priemonių nebuvo svarstyta.</a:t>
            </a:r>
            <a:endParaRPr lang="lt-LT" sz="2800" dirty="0">
              <a:latin typeface="Baskerville Old Face" pitchFamily="18" charset="0"/>
            </a:endParaRPr>
          </a:p>
        </p:txBody>
      </p:sp>
    </p:spTree>
    <p:extLst>
      <p:ext uri="{BB962C8B-B14F-4D97-AF65-F5344CB8AC3E}">
        <p14:creationId xmlns:p14="http://schemas.microsoft.com/office/powerpoint/2010/main" val="30226184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1340768"/>
            <a:ext cx="7488832" cy="3108543"/>
          </a:xfrm>
          <a:prstGeom prst="rect">
            <a:avLst/>
          </a:prstGeom>
          <a:noFill/>
        </p:spPr>
        <p:txBody>
          <a:bodyPr wrap="square" rtlCol="0">
            <a:spAutoFit/>
          </a:bodyPr>
          <a:lstStyle/>
          <a:p>
            <a:pPr algn="ctr"/>
            <a:r>
              <a:rPr lang="lt-LT" sz="2800" dirty="0" smtClean="0">
                <a:latin typeface="Baskerville Old Face" pitchFamily="18" charset="0"/>
              </a:rPr>
              <a:t>Dažniausiai minimalios priežiūros priemonės buvo skiriamos 3 mėnesių laikotarpiui. Įgyvendinant skirtas vaiko minimalios priežiūros priemones, svarbus nuolatinis ir glaudus vaiko minimalios priežiūros priemones vykdančio asmens, vaiko, jo atstovų pagal įstatymą ir Koordinatoriaus bendradarbiavimas.</a:t>
            </a:r>
            <a:endParaRPr lang="lt-LT" sz="2800" dirty="0">
              <a:latin typeface="Baskerville Old Face" pitchFamily="18" charset="0"/>
            </a:endParaRPr>
          </a:p>
        </p:txBody>
      </p:sp>
    </p:spTree>
    <p:extLst>
      <p:ext uri="{BB962C8B-B14F-4D97-AF65-F5344CB8AC3E}">
        <p14:creationId xmlns:p14="http://schemas.microsoft.com/office/powerpoint/2010/main" val="10151215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764704"/>
            <a:ext cx="8136904" cy="4893647"/>
          </a:xfrm>
          <a:prstGeom prst="rect">
            <a:avLst/>
          </a:prstGeom>
          <a:noFill/>
        </p:spPr>
        <p:txBody>
          <a:bodyPr wrap="square" rtlCol="0">
            <a:spAutoFit/>
          </a:bodyPr>
          <a:lstStyle/>
          <a:p>
            <a:pPr algn="ctr"/>
            <a:r>
              <a:rPr lang="lt-LT" sz="2400" dirty="0" smtClean="0">
                <a:latin typeface="Baskerville Old Face" pitchFamily="18" charset="0"/>
              </a:rPr>
              <a:t>Daugiausia yra skiriamos trys priemonės: lankytis pas specialistą, tęsti mokymąsi toje pačioje ar kitoje bendrojo ugdymo mokykloje arba profesinio mokymo įstaigoje pagal privalomojo švietimo programas ir dalyvauti sporto, menų ar kitoje terapijoje, konkrečiose valstybės, savivaldybių institucijų, įstaigų, įmonių, organizacijų ir nevyriausybinių organizacijų vykdomose neformaliojo vaikų švietimo, elgesio keitimo, socialinio ugdymo, prevencijos programose, kuriomis siekiama įgyvendinti šio įstatymo tikslus ir teigiamai veikti vaiko elgesį. Tai rodo, kad yra reikalingi specialistai, kurie gali teikti nepilnamečiams kvalifikuotą pagalbą ir užtikrinti vaiko gerovę. Taip pat svarbu ir užklasinė veikla, kuri teigiamai veiktų nepilnamečių elgesį ir jie galėtų realizuoti save.</a:t>
            </a:r>
            <a:endParaRPr lang="lt-LT" sz="2400" dirty="0">
              <a:latin typeface="Baskerville Old Face" pitchFamily="18" charset="0"/>
            </a:endParaRPr>
          </a:p>
        </p:txBody>
      </p:sp>
    </p:spTree>
    <p:extLst>
      <p:ext uri="{BB962C8B-B14F-4D97-AF65-F5344CB8AC3E}">
        <p14:creationId xmlns:p14="http://schemas.microsoft.com/office/powerpoint/2010/main" val="23749896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27584" y="836712"/>
            <a:ext cx="7848872" cy="3816429"/>
          </a:xfrm>
          <a:prstGeom prst="rect">
            <a:avLst/>
          </a:prstGeom>
          <a:noFill/>
        </p:spPr>
        <p:txBody>
          <a:bodyPr wrap="square" rtlCol="0">
            <a:spAutoFit/>
          </a:bodyPr>
          <a:lstStyle/>
          <a:p>
            <a:pPr algn="ctr"/>
            <a:endParaRPr lang="lt-LT" sz="2800" kern="150" dirty="0" smtClean="0">
              <a:solidFill>
                <a:srgbClr val="000000"/>
              </a:solidFill>
              <a:effectLst/>
              <a:latin typeface="Baskerville Old Face" pitchFamily="18" charset="0"/>
              <a:ea typeface="Times New Roman"/>
            </a:endParaRPr>
          </a:p>
          <a:p>
            <a:pPr algn="ctr"/>
            <a:endParaRPr lang="lt-LT" sz="2800" kern="150" dirty="0">
              <a:solidFill>
                <a:srgbClr val="000000"/>
              </a:solidFill>
              <a:latin typeface="Baskerville Old Face" pitchFamily="18" charset="0"/>
              <a:ea typeface="Times New Roman"/>
            </a:endParaRPr>
          </a:p>
          <a:p>
            <a:pPr algn="ctr"/>
            <a:endParaRPr lang="lt-LT" sz="2800" kern="150" dirty="0" smtClean="0">
              <a:solidFill>
                <a:srgbClr val="000000"/>
              </a:solidFill>
              <a:effectLst/>
              <a:latin typeface="Baskerville Old Face" pitchFamily="18" charset="0"/>
              <a:ea typeface="Times New Roman"/>
            </a:endParaRPr>
          </a:p>
          <a:p>
            <a:pPr algn="ctr"/>
            <a:r>
              <a:rPr lang="lt-LT" sz="2800" kern="150" dirty="0" smtClean="0">
                <a:solidFill>
                  <a:srgbClr val="000000"/>
                </a:solidFill>
                <a:effectLst/>
                <a:latin typeface="Baskerville Old Face" pitchFamily="18" charset="0"/>
                <a:ea typeface="Times New Roman"/>
              </a:rPr>
              <a:t>Vaiko gerovės komisijos pirmininkė, </a:t>
            </a:r>
            <a:r>
              <a:rPr lang="lt-LT" sz="2800" kern="150" dirty="0" err="1" smtClean="0">
                <a:solidFill>
                  <a:srgbClr val="000000"/>
                </a:solidFill>
                <a:effectLst/>
                <a:latin typeface="Baskerville Old Face" pitchFamily="18" charset="0"/>
                <a:ea typeface="Times New Roman"/>
              </a:rPr>
              <a:t>tarpinstitucinio</a:t>
            </a:r>
            <a:r>
              <a:rPr lang="lt-LT" sz="2800" kern="150" dirty="0" smtClean="0">
                <a:solidFill>
                  <a:srgbClr val="000000"/>
                </a:solidFill>
                <a:effectLst/>
                <a:latin typeface="Baskerville Old Face" pitchFamily="18" charset="0"/>
                <a:ea typeface="Times New Roman"/>
              </a:rPr>
              <a:t> bendradarbiavimo koordinatorė, dalyvavo 25 šeimos atvejo nagrinėjimo posėdžiuose, kur buvo sprendžiami klausimai dėl pagalbos nepilnamečiams ir jų šeimoms teikimo. </a:t>
            </a:r>
          </a:p>
          <a:p>
            <a:endParaRPr lang="lt-LT" dirty="0"/>
          </a:p>
        </p:txBody>
      </p:sp>
    </p:spTree>
    <p:extLst>
      <p:ext uri="{BB962C8B-B14F-4D97-AF65-F5344CB8AC3E}">
        <p14:creationId xmlns:p14="http://schemas.microsoft.com/office/powerpoint/2010/main" val="42475771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980728"/>
            <a:ext cx="7992888" cy="4832092"/>
          </a:xfrm>
          <a:prstGeom prst="rect">
            <a:avLst/>
          </a:prstGeom>
          <a:noFill/>
        </p:spPr>
        <p:txBody>
          <a:bodyPr wrap="square" rtlCol="0">
            <a:spAutoFit/>
          </a:bodyPr>
          <a:lstStyle/>
          <a:p>
            <a:pPr algn="ctr"/>
            <a:r>
              <a:rPr lang="lt-LT" sz="2800" dirty="0" smtClean="0">
                <a:latin typeface="Baskerville Old Face" pitchFamily="18" charset="0"/>
              </a:rPr>
              <a:t>Siekiant vaiko gerovės užtikrinimo, nuolat bendradarbiaujama su Savivaldybės Vaiko gerovės komisijos nariais, vaiko minimalios priežiūros priemones vykdančiais asmenimis, atvejo vadybininkais, Savivaldybės struktūriniais padaliniais, Valstybės vaiko teisių apsaugos ir įvaikinimo tarnyba, Plungės apskrities vyriausiuoju policijos komisariatu, švietimo, socialinių paslaugų, sveikatos priežiūros įstaigomis, probacijos tarnyba, nevyriausybinėmis organizacijomis, dirbančiomis vaiko teisių apsaugos srityje.</a:t>
            </a:r>
            <a:endParaRPr lang="lt-LT" sz="2800" dirty="0">
              <a:latin typeface="Baskerville Old Face" pitchFamily="18" charset="0"/>
            </a:endParaRPr>
          </a:p>
        </p:txBody>
      </p:sp>
    </p:spTree>
    <p:extLst>
      <p:ext uri="{BB962C8B-B14F-4D97-AF65-F5344CB8AC3E}">
        <p14:creationId xmlns:p14="http://schemas.microsoft.com/office/powerpoint/2010/main" val="38397493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311</TotalTime>
  <Words>841</Words>
  <Application>Microsoft Office PowerPoint</Application>
  <PresentationFormat>Demonstracija ekrane (4:3)</PresentationFormat>
  <Paragraphs>45</Paragraphs>
  <Slides>16</Slides>
  <Notes>1</Notes>
  <HiddenSlides>0</HiddenSlides>
  <MMClips>0</MMClips>
  <ScaleCrop>false</ScaleCrop>
  <HeadingPairs>
    <vt:vector size="4" baseType="variant">
      <vt:variant>
        <vt:lpstr>Tema</vt:lpstr>
      </vt:variant>
      <vt:variant>
        <vt:i4>1</vt:i4>
      </vt:variant>
      <vt:variant>
        <vt:lpstr>Skaidrių pavadinimai</vt:lpstr>
      </vt:variant>
      <vt:variant>
        <vt:i4>16</vt:i4>
      </vt:variant>
    </vt:vector>
  </HeadingPairs>
  <TitlesOfParts>
    <vt:vector size="17" baseType="lpstr">
      <vt:lpstr>Office tema</vt:lpstr>
      <vt:lpstr>Plungės rajono savivaldybės Vaiko gerovės komisijos 2023 m. veiklos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Plungės rajono savivaldybės Vaiko gerovės komisijos 2023 m. situacijos pristatymas.</dc:title>
  <dc:creator>Gintarė Višinskytė</dc:creator>
  <cp:lastModifiedBy>Gintarė Višinskytė</cp:lastModifiedBy>
  <cp:revision>19</cp:revision>
  <dcterms:created xsi:type="dcterms:W3CDTF">2024-04-10T06:22:08Z</dcterms:created>
  <dcterms:modified xsi:type="dcterms:W3CDTF">2024-04-10T11:34:05Z</dcterms:modified>
</cp:coreProperties>
</file>