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Spustelėję redag. ruoš. paantrš. stilių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2023-10-11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2023-10-11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2023-10-11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2023-10-11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2023-10-11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2023-10-11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2023-10-11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Spustelėję redag. ruoš. pavad. stilių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2023-10-11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2023-10-11</a:t>
            </a:fld>
            <a:endParaRPr lang="lt-L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2023-10-11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lt-LT" smtClean="0"/>
              <a:t>Spustelėkite piktogr. norėdami įtraukti pav.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Spustelėję redag. ruoš. teksto stilių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2023-10-11</a:t>
            </a:fld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lt-LT" smtClean="0"/>
              <a:t>Spustelėję redag. ruoš. pavad. stilių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Spustelėję redag. ruoš. teksto stilių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lt-L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42956D04-A3C8-49D4-B877-B45534FE3A10}" type="datetimeFigureOut">
              <a:rPr lang="lt-LT" smtClean="0"/>
              <a:t>2023-10-11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827584" y="980728"/>
            <a:ext cx="7056784" cy="3024336"/>
          </a:xfrm>
        </p:spPr>
        <p:txBody>
          <a:bodyPr>
            <a:noAutofit/>
          </a:bodyPr>
          <a:lstStyle/>
          <a:p>
            <a:pPr algn="ctr"/>
            <a:r>
              <a:rPr lang="lt-LT" sz="3600" b="1" dirty="0"/>
              <a:t>Plungės rajono savivaldybės atstovavimas Telšių regioninėje kultūros taryboje: veiklos principai, projektų finansavimo modelis</a:t>
            </a:r>
            <a:endParaRPr lang="lt-LT" sz="3600" dirty="0"/>
          </a:p>
        </p:txBody>
      </p:sp>
      <p:sp>
        <p:nvSpPr>
          <p:cNvPr id="3" name="Antrinis pavadinimas 2"/>
          <p:cNvSpPr>
            <a:spLocks noGrp="1"/>
          </p:cNvSpPr>
          <p:nvPr>
            <p:ph type="subTitle" idx="1"/>
          </p:nvPr>
        </p:nvSpPr>
        <p:spPr>
          <a:xfrm>
            <a:off x="1115616" y="4581128"/>
            <a:ext cx="6461760" cy="1066800"/>
          </a:xfrm>
        </p:spPr>
        <p:txBody>
          <a:bodyPr>
            <a:normAutofit lnSpcReduction="10000"/>
          </a:bodyPr>
          <a:lstStyle/>
          <a:p>
            <a:pPr algn="ctr"/>
            <a:r>
              <a:rPr lang="lt-LT" dirty="0"/>
              <a:t>Kultūros, turizmo ir viešųjų ryšių skyriaus </a:t>
            </a:r>
            <a:r>
              <a:rPr lang="lt-LT" dirty="0" smtClean="0"/>
              <a:t>vedėja, </a:t>
            </a:r>
          </a:p>
          <a:p>
            <a:pPr algn="ctr"/>
            <a:r>
              <a:rPr lang="lt-LT" dirty="0" smtClean="0"/>
              <a:t>Telšių </a:t>
            </a:r>
            <a:r>
              <a:rPr lang="lt-LT" dirty="0"/>
              <a:t>apskrities </a:t>
            </a:r>
            <a:r>
              <a:rPr lang="lt-LT" dirty="0" smtClean="0"/>
              <a:t>regioninės </a:t>
            </a:r>
            <a:r>
              <a:rPr lang="lt-LT" dirty="0"/>
              <a:t>kultūros tarybos pirmininkė </a:t>
            </a:r>
            <a:endParaRPr lang="lt-LT" dirty="0" smtClean="0"/>
          </a:p>
          <a:p>
            <a:pPr algn="ctr"/>
            <a:r>
              <a:rPr lang="lt-LT" dirty="0" smtClean="0"/>
              <a:t>Vida </a:t>
            </a:r>
            <a:r>
              <a:rPr lang="lt-LT" dirty="0"/>
              <a:t>Saukalienė</a:t>
            </a:r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085671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sz="4000" b="1" dirty="0" smtClean="0"/>
              <a:t>REGIONINIŲ KULTŪROS TARYBŲ SUDĖTIS  </a:t>
            </a:r>
            <a:endParaRPr lang="lt-LT" sz="4000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 algn="ctr">
              <a:buNone/>
            </a:pPr>
            <a:r>
              <a:rPr lang="lt-LT" sz="1200" dirty="0"/>
              <a:t>(Lietuvos Respublikos kultūros ministro 2018 </a:t>
            </a:r>
            <a:r>
              <a:rPr lang="lt-LT" sz="1200" dirty="0" err="1"/>
              <a:t>m</a:t>
            </a:r>
            <a:r>
              <a:rPr lang="lt-LT" sz="1200" dirty="0"/>
              <a:t>. birželio 13 </a:t>
            </a:r>
            <a:r>
              <a:rPr lang="lt-LT" sz="1200" dirty="0" err="1"/>
              <a:t>d</a:t>
            </a:r>
            <a:r>
              <a:rPr lang="lt-LT" sz="1200" dirty="0"/>
              <a:t>. įsakymas </a:t>
            </a:r>
            <a:r>
              <a:rPr lang="lt-LT" sz="1200" dirty="0" err="1"/>
              <a:t>Nr</a:t>
            </a:r>
            <a:r>
              <a:rPr lang="lt-LT" sz="1200" dirty="0"/>
              <a:t>. ĮV-488 “Dėl tolygios kultūrinės raidos įgyvendinimo regionuose </a:t>
            </a:r>
            <a:r>
              <a:rPr lang="lt-LT" sz="1200" dirty="0" smtClean="0"/>
              <a:t>tvarkos </a:t>
            </a:r>
            <a:r>
              <a:rPr lang="lt-LT" sz="1200" dirty="0"/>
              <a:t>aprašo patvirtinimo</a:t>
            </a:r>
            <a:r>
              <a:rPr lang="lt-LT" sz="1200" dirty="0" smtClean="0"/>
              <a:t>”)</a:t>
            </a:r>
          </a:p>
          <a:p>
            <a:pPr marL="114300" indent="0" algn="ctr">
              <a:buNone/>
            </a:pPr>
            <a:endParaRPr lang="lt-LT" sz="1200" dirty="0"/>
          </a:p>
          <a:p>
            <a:r>
              <a:rPr lang="lt-LT" sz="1800" dirty="0"/>
              <a:t>RKT personalinę sudėtį tvirtina kultūros ministras. RKT kadencija yra 3 metai. </a:t>
            </a:r>
          </a:p>
          <a:p>
            <a:r>
              <a:rPr lang="lt-LT" sz="1800" dirty="0"/>
              <a:t>RKT nariai yra ekspertai, kuriuos LKT pasitelkia įgyvendindama LKT įstatymo 1 straipsnio 2 dalyje numatytą teisę. Kiekvienos RKT personalinė sudėtis sudaroma taip: </a:t>
            </a:r>
          </a:p>
          <a:p>
            <a:r>
              <a:rPr lang="lt-LT" sz="1800" dirty="0"/>
              <a:t>1. </a:t>
            </a:r>
            <a:r>
              <a:rPr lang="lt-LT" sz="1800" b="1" dirty="0"/>
              <a:t>kiekvienai apskritį sudarančios savivaldybės tarybai siūlant po vieną atstovą;</a:t>
            </a:r>
            <a:endParaRPr lang="lt-LT" sz="1800" dirty="0"/>
          </a:p>
          <a:p>
            <a:r>
              <a:rPr lang="lt-LT" sz="1800" dirty="0"/>
              <a:t>2. LKT siūlant: </a:t>
            </a:r>
          </a:p>
          <a:p>
            <a:r>
              <a:rPr lang="lt-LT" sz="1800" dirty="0"/>
              <a:t>2.1. į Šiaulių apskrities RKT – 4 ekspertus;</a:t>
            </a:r>
          </a:p>
          <a:p>
            <a:r>
              <a:rPr lang="lt-LT" sz="1800" dirty="0"/>
              <a:t>2.2. į Kauno, Panevėžio, Utenos ir Vilniaus apskrities RKT – po 3 ekspertus; </a:t>
            </a:r>
          </a:p>
          <a:p>
            <a:r>
              <a:rPr lang="lt-LT" sz="1800" dirty="0"/>
              <a:t>2.3. </a:t>
            </a:r>
            <a:r>
              <a:rPr lang="lt-LT" sz="1800" b="1" dirty="0"/>
              <a:t>į Alytaus, Klaipėdos, Marijampolės, Tauragės, Telšių apskrities RKT – po 2 ekspertus.</a:t>
            </a:r>
            <a:r>
              <a:rPr lang="lt-LT" sz="1800" dirty="0"/>
              <a:t> </a:t>
            </a:r>
          </a:p>
          <a:p>
            <a:pPr marL="114300" indent="0" algn="ctr">
              <a:buNone/>
            </a:pPr>
            <a:endParaRPr lang="lt-LT" sz="1800" dirty="0"/>
          </a:p>
        </p:txBody>
      </p:sp>
    </p:spTree>
    <p:extLst>
      <p:ext uri="{BB962C8B-B14F-4D97-AF65-F5344CB8AC3E}">
        <p14:creationId xmlns:p14="http://schemas.microsoft.com/office/powerpoint/2010/main" val="33997794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b="1" dirty="0"/>
              <a:t>KVOTŲ APSKRITIMS </a:t>
            </a:r>
            <a:r>
              <a:rPr lang="lt-LT" sz="4000" b="1" dirty="0"/>
              <a:t>NUSTATYMAS</a:t>
            </a:r>
            <a:endParaRPr lang="lt-LT" sz="4000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lt-LT" b="1" dirty="0" smtClean="0"/>
              <a:t>TEISINĖ BAZĖ</a:t>
            </a:r>
          </a:p>
          <a:p>
            <a:pPr marL="114300" indent="0">
              <a:buNone/>
            </a:pPr>
            <a:r>
              <a:rPr lang="lt-LT" sz="1200" i="1" dirty="0"/>
              <a:t>*</a:t>
            </a:r>
            <a:r>
              <a:rPr lang="lt-LT" sz="1200" i="1" dirty="0" err="1" smtClean="0"/>
              <a:t>LietuvoS</a:t>
            </a:r>
            <a:r>
              <a:rPr lang="lt-LT" sz="1200" i="1" dirty="0" smtClean="0"/>
              <a:t> </a:t>
            </a:r>
            <a:r>
              <a:rPr lang="lt-LT" sz="1200" i="1" dirty="0"/>
              <a:t>kultūros tarybos 2021 </a:t>
            </a:r>
            <a:r>
              <a:rPr lang="lt-LT" sz="1200" i="1" dirty="0" err="1"/>
              <a:t>m</a:t>
            </a:r>
            <a:r>
              <a:rPr lang="lt-LT" sz="1200" i="1" dirty="0"/>
              <a:t>. gruodžio 29 </a:t>
            </a:r>
            <a:r>
              <a:rPr lang="lt-LT" sz="1200" i="1" dirty="0" err="1"/>
              <a:t>d</a:t>
            </a:r>
            <a:r>
              <a:rPr lang="lt-LT" sz="1200" i="1" dirty="0"/>
              <a:t>. nutarimas </a:t>
            </a:r>
            <a:r>
              <a:rPr lang="lt-LT" sz="1200" i="1" dirty="0" err="1"/>
              <a:t>Nr</a:t>
            </a:r>
            <a:r>
              <a:rPr lang="lt-LT" sz="1200" i="1" dirty="0"/>
              <a:t>. 4LKT-27(1.3E</a:t>
            </a:r>
            <a:r>
              <a:rPr lang="lt-LT" sz="1200" i="1" dirty="0" smtClean="0"/>
              <a:t>)</a:t>
            </a:r>
          </a:p>
          <a:p>
            <a:pPr marL="114300" indent="0">
              <a:buNone/>
            </a:pPr>
            <a:endParaRPr lang="lt-LT" sz="1200" i="1" dirty="0"/>
          </a:p>
          <a:p>
            <a:pPr marL="114300" indent="0">
              <a:buNone/>
            </a:pPr>
            <a:r>
              <a:rPr lang="lt-LT" b="1" dirty="0" smtClean="0"/>
              <a:t>PASTOVIOJI KVOTOS DALIS (90 PROC.)</a:t>
            </a:r>
          </a:p>
          <a:p>
            <a:pPr marL="114300" indent="0">
              <a:buNone/>
            </a:pPr>
            <a:r>
              <a:rPr lang="lt-LT" sz="1800" i="1" dirty="0"/>
              <a:t>*Programai pateiktose paraiškose nurodytų iš Tarybos prašomų skirti lėšų sumą</a:t>
            </a:r>
            <a:endParaRPr lang="lt-LT" sz="1800" dirty="0"/>
          </a:p>
          <a:p>
            <a:pPr marL="114300" indent="0">
              <a:buNone/>
            </a:pPr>
            <a:r>
              <a:rPr lang="lt-LT" sz="1800" i="1" dirty="0"/>
              <a:t>*praėjusių metų Sąrašo projektams kiekvieną apskritį sudarančių savivaldybių skirtą dalinį finansavimą,</a:t>
            </a:r>
            <a:endParaRPr lang="lt-LT" sz="1800" dirty="0"/>
          </a:p>
          <a:p>
            <a:pPr marL="114300" indent="0">
              <a:buNone/>
            </a:pPr>
            <a:r>
              <a:rPr lang="lt-LT" sz="1800" i="1" dirty="0"/>
              <a:t>*praėjusių metų Sąrašo projektams savivaldybių skirto dalinio finansavimo ir Tarybos skirtų lėšų santykį.</a:t>
            </a:r>
            <a:endParaRPr lang="lt-LT" sz="1800" dirty="0"/>
          </a:p>
          <a:p>
            <a:pPr marL="114300" indent="0">
              <a:buNone/>
            </a:pPr>
            <a:endParaRPr lang="lt-LT" b="1" dirty="0" smtClean="0"/>
          </a:p>
          <a:p>
            <a:pPr marL="114300" indent="0">
              <a:buNone/>
            </a:pPr>
            <a:r>
              <a:rPr lang="lt-LT" b="1" dirty="0" smtClean="0"/>
              <a:t>TIKSLINĖ KVOTOS DALIS (10 PROC.)</a:t>
            </a:r>
          </a:p>
          <a:p>
            <a:pPr marL="114300" indent="0">
              <a:buNone/>
            </a:pPr>
            <a:r>
              <a:rPr lang="lt-LT" i="1" dirty="0" smtClean="0"/>
              <a:t>*</a:t>
            </a:r>
            <a:r>
              <a:rPr lang="lt-LT" sz="1800" i="1" dirty="0" smtClean="0"/>
              <a:t>Tikslinės </a:t>
            </a:r>
            <a:r>
              <a:rPr lang="lt-LT" sz="1800" i="1" dirty="0"/>
              <a:t>kvotos dalis, skiriama kiekvienos RKT Sąrašui, apskaičiuojama įvertinus socialinius, demografinius ir ekonominius rodiklius</a:t>
            </a:r>
            <a:endParaRPr lang="lt-LT" sz="1800" b="1" dirty="0"/>
          </a:p>
        </p:txBody>
      </p:sp>
    </p:spTree>
    <p:extLst>
      <p:ext uri="{BB962C8B-B14F-4D97-AF65-F5344CB8AC3E}">
        <p14:creationId xmlns:p14="http://schemas.microsoft.com/office/powerpoint/2010/main" val="163900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b="1" dirty="0" smtClean="0"/>
              <a:t>TIKSLINĖ KVOTA </a:t>
            </a:r>
            <a:br>
              <a:rPr lang="lt-LT" b="1" dirty="0" smtClean="0"/>
            </a:br>
            <a:r>
              <a:rPr lang="lt-LT" b="1" dirty="0" smtClean="0"/>
              <a:t>(</a:t>
            </a:r>
            <a:r>
              <a:rPr lang="lt-LT" sz="4000" b="1" dirty="0" smtClean="0"/>
              <a:t>SOCIALINIS</a:t>
            </a:r>
            <a:r>
              <a:rPr lang="lt-LT" b="1" dirty="0" smtClean="0"/>
              <a:t> </a:t>
            </a:r>
            <a:r>
              <a:rPr lang="lt-LT" sz="4000" b="1" dirty="0" smtClean="0"/>
              <a:t>INDEKSAS)</a:t>
            </a:r>
            <a:endParaRPr lang="lt-LT" sz="4000" dirty="0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611560" y="1700808"/>
            <a:ext cx="7620000" cy="4800600"/>
          </a:xfrm>
        </p:spPr>
        <p:txBody>
          <a:bodyPr>
            <a:normAutofit fontScale="77500" lnSpcReduction="20000"/>
          </a:bodyPr>
          <a:lstStyle/>
          <a:p>
            <a:r>
              <a:rPr lang="lt-LT" i="1" dirty="0"/>
              <a:t>neto vidaus migraciją, tenkančią 1 gyventojui;</a:t>
            </a:r>
            <a:endParaRPr lang="lt-LT" dirty="0"/>
          </a:p>
          <a:p>
            <a:r>
              <a:rPr lang="lt-LT" i="1" dirty="0"/>
              <a:t>šalies ūkio su individualiomis įmonėmis mėnesinį darbo užmokestį, </a:t>
            </a:r>
            <a:r>
              <a:rPr lang="lt-LT" i="1" dirty="0" err="1"/>
              <a:t>Eur</a:t>
            </a:r>
            <a:r>
              <a:rPr lang="lt-LT" i="1" dirty="0"/>
              <a:t> (bruto);</a:t>
            </a:r>
            <a:endParaRPr lang="lt-LT" dirty="0"/>
          </a:p>
          <a:p>
            <a:r>
              <a:rPr lang="lt-LT" i="1" dirty="0"/>
              <a:t>registruotų bedarbių ir darbingo amžiaus gyventojų santykį, procentais;</a:t>
            </a:r>
            <a:endParaRPr lang="lt-LT" dirty="0"/>
          </a:p>
          <a:p>
            <a:r>
              <a:rPr lang="lt-LT" i="1" dirty="0"/>
              <a:t>tiesioginių užsienio investicijų, tenkančių 1 gyventojui, dalį;</a:t>
            </a:r>
            <a:endParaRPr lang="lt-LT" dirty="0"/>
          </a:p>
          <a:p>
            <a:r>
              <a:rPr lang="lt-LT" i="1" dirty="0"/>
              <a:t>mokyklinio amžiaus vaikų (vyrų ir moterų), nesimokančių mokykloje, tenkančių 1 gyventojui, dalį;</a:t>
            </a:r>
            <a:endParaRPr lang="lt-LT" dirty="0"/>
          </a:p>
          <a:p>
            <a:r>
              <a:rPr lang="lt-LT" i="1" dirty="0"/>
              <a:t>dienos centruose socialines paslaugas gavusių vaikų iš socialinę riziką patiriančių šeimų, tenkančių 1 gyventojui, dalį;</a:t>
            </a:r>
            <a:endParaRPr lang="lt-LT" dirty="0"/>
          </a:p>
          <a:p>
            <a:r>
              <a:rPr lang="lt-LT" i="1" dirty="0"/>
              <a:t>socialinės pašalpos gavėjų, tenkančių 1 gyventojui, dalį;</a:t>
            </a:r>
            <a:endParaRPr lang="lt-LT" dirty="0"/>
          </a:p>
          <a:p>
            <a:r>
              <a:rPr lang="lt-LT" i="1" dirty="0"/>
              <a:t>iš savivaldybių biudžetų mokamų vienkartinių pašalpų socialiai remtiniems asmenims gavėjų, tenkančių 1 gyventojui, dalį;</a:t>
            </a:r>
            <a:endParaRPr lang="lt-LT" dirty="0"/>
          </a:p>
          <a:p>
            <a:r>
              <a:rPr lang="lt-LT" i="1" dirty="0"/>
              <a:t>iki 14 </a:t>
            </a:r>
            <a:r>
              <a:rPr lang="lt-LT" i="1" dirty="0" err="1"/>
              <a:t>m</a:t>
            </a:r>
            <a:r>
              <a:rPr lang="lt-LT" i="1" dirty="0"/>
              <a:t>. amžiaus išlaikomų žmonių, tenkančių 15–64 </a:t>
            </a:r>
            <a:r>
              <a:rPr lang="lt-LT" i="1" dirty="0" err="1"/>
              <a:t>m</a:t>
            </a:r>
            <a:r>
              <a:rPr lang="lt-LT" i="1" dirty="0"/>
              <a:t>. gyventojams, dalį,;</a:t>
            </a:r>
            <a:endParaRPr lang="lt-LT" dirty="0"/>
          </a:p>
          <a:p>
            <a:r>
              <a:rPr lang="lt-LT" i="1" dirty="0"/>
              <a:t>nuo 65 </a:t>
            </a:r>
            <a:r>
              <a:rPr lang="lt-LT" i="1" dirty="0" err="1"/>
              <a:t>m</a:t>
            </a:r>
            <a:r>
              <a:rPr lang="lt-LT" i="1" dirty="0"/>
              <a:t>. amžiaus išlaikomų žmonių, tenkančių 15–64 </a:t>
            </a:r>
            <a:r>
              <a:rPr lang="lt-LT" i="1" dirty="0" err="1"/>
              <a:t>m</a:t>
            </a:r>
            <a:r>
              <a:rPr lang="lt-LT" i="1" dirty="0"/>
              <a:t>. gyventojams,, dalį;</a:t>
            </a:r>
            <a:endParaRPr lang="lt-LT" dirty="0"/>
          </a:p>
          <a:p>
            <a:r>
              <a:rPr lang="lt-LT" i="1" dirty="0"/>
              <a:t>nepilnamečių padarytų nusikalstamų veikų, tenkančių 1 gyventojui, dalį;</a:t>
            </a:r>
            <a:endParaRPr lang="lt-LT" dirty="0"/>
          </a:p>
          <a:p>
            <a:r>
              <a:rPr lang="lt-LT" i="1" dirty="0"/>
              <a:t>užregistruotų nusikaltimų, baudžiamųjų nusižengimų skaičiaus, tenkančio 100 tūkstančių gyventojų, paskutinių dviejų metų pokytį, procentais.</a:t>
            </a:r>
            <a:endParaRPr lang="lt-LT" dirty="0"/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164244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lt-LT" b="1" dirty="0" smtClean="0"/>
              <a:t/>
            </a:r>
            <a:br>
              <a:rPr lang="lt-LT" b="1" dirty="0" smtClean="0"/>
            </a:br>
            <a:r>
              <a:rPr lang="lt-LT" sz="4000" b="1" dirty="0" smtClean="0"/>
              <a:t>RKT 2023 M. APSKRIČIŲ METINĖS KVOTOS</a:t>
            </a:r>
            <a:r>
              <a:rPr lang="lt-LT" dirty="0"/>
              <a:t/>
            </a:r>
            <a:br>
              <a:rPr lang="lt-LT" dirty="0"/>
            </a:br>
            <a:endParaRPr lang="lt-LT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204913" y="23542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lt-L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Turinio vietos rezervavimo ženklas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84427237"/>
              </p:ext>
            </p:extLst>
          </p:nvPr>
        </p:nvGraphicFramePr>
        <p:xfrm>
          <a:off x="827584" y="1556793"/>
          <a:ext cx="6984775" cy="4536506"/>
        </p:xfrm>
        <a:graphic>
          <a:graphicData uri="http://schemas.openxmlformats.org/drawingml/2006/table">
            <a:tbl>
              <a:tblPr firstRow="1" firstCol="1" bandRow="1"/>
              <a:tblGrid>
                <a:gridCol w="2260185"/>
                <a:gridCol w="938545"/>
                <a:gridCol w="805295"/>
                <a:gridCol w="984893"/>
                <a:gridCol w="1045725"/>
                <a:gridCol w="950132"/>
              </a:tblGrid>
              <a:tr h="93610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t-L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Apskritis</a:t>
                      </a:r>
                      <a:endParaRPr lang="lt-LT" sz="1200" dirty="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Gyventojų sk.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Tikslinė kvota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Pastovi kvota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Apskrities kvota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R="4445" algn="ct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Lėšos (Eur) 1 gyventojui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Tauragės apskritis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90 652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77 250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189 340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266 590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2,94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Utenos apskritis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125 462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73 050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272 270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345 320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2,75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Šiaulių apskritis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261 764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57 100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641 770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698 870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2,67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Marijampolės apskritis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135 891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65 500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268 860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334 360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2,46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Alytaus apskritis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135 367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57 100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207 670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264 770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1,96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Telšių apskritis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131 431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232 600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232 600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1,77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5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Klaipėdos apskritis (be Klaipė-dos miesto savivaldybės)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177 684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292 810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292 810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1,65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Panevėžio apskritis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211 652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312 310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312 310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1,48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5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Vilniaus apskritis (be Vilniaus miesto savivaldybės)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259 714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318 270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318 270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1,23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05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Kauno apskritis (be Kauno miesto savivaldybės)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275 213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234 100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234 100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0,85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IŠ VISO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1 804 830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330 000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2 970 000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3 300 000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1,83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002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Vid.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180 483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33 000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297 000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330 000</a:t>
                      </a:r>
                      <a:endParaRPr lang="lt-LT" sz="120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lt-LT" sz="12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1,97</a:t>
                      </a:r>
                      <a:endParaRPr lang="lt-LT" sz="1200" dirty="0">
                        <a:effectLst/>
                        <a:latin typeface="Times New Roman"/>
                        <a:ea typeface="Calibri"/>
                        <a:cs typeface="Calibri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2" name="Rectangle 8"/>
          <p:cNvSpPr>
            <a:spLocks noChangeArrowheads="1"/>
          </p:cNvSpPr>
          <p:nvPr/>
        </p:nvSpPr>
        <p:spPr bwMode="auto">
          <a:xfrm>
            <a:off x="1204913" y="23542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lt-L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60708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retimumas">
  <a:themeElements>
    <a:clrScheme name="Gretimumas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retimumas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11</TotalTime>
  <Words>587</Words>
  <Application>Microsoft Office PowerPoint</Application>
  <PresentationFormat>Demonstracija ekrane (4:3)</PresentationFormat>
  <Paragraphs>117</Paragraphs>
  <Slides>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5</vt:i4>
      </vt:variant>
    </vt:vector>
  </HeadingPairs>
  <TitlesOfParts>
    <vt:vector size="6" baseType="lpstr">
      <vt:lpstr>Gretimumas</vt:lpstr>
      <vt:lpstr>Plungės rajono savivaldybės atstovavimas Telšių regioninėje kultūros taryboje: veiklos principai, projektų finansavimo modelis</vt:lpstr>
      <vt:lpstr>REGIONINIŲ KULTŪROS TARYBŲ SUDĖTIS  </vt:lpstr>
      <vt:lpstr>KVOTŲ APSKRITIMS NUSTATYMAS</vt:lpstr>
      <vt:lpstr>TIKSLINĖ KVOTA  (SOCIALINIS INDEKSAS)</vt:lpstr>
      <vt:lpstr> RKT 2023 M. APSKRIČIŲ METINĖS KVOTOS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Plungės rajono savivaldybės atstovavimas Telšių regioninėje kultūros taryboje: veiklos principai, projektų finansavimo modelis</dc:title>
  <dc:creator>Vida Saukalienė</dc:creator>
  <cp:lastModifiedBy>Vida Saukalienė</cp:lastModifiedBy>
  <cp:revision>2</cp:revision>
  <dcterms:created xsi:type="dcterms:W3CDTF">2023-10-11T08:09:10Z</dcterms:created>
  <dcterms:modified xsi:type="dcterms:W3CDTF">2023-10-11T08:31:10Z</dcterms:modified>
</cp:coreProperties>
</file>