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2" r:id="rId6"/>
    <p:sldId id="261" r:id="rId7"/>
    <p:sldId id="263" r:id="rId8"/>
    <p:sldId id="264" r:id="rId9"/>
    <p:sldId id="265" r:id="rId10"/>
    <p:sldId id="266" r:id="rId11"/>
    <p:sldId id="267" r:id="rId12"/>
    <p:sldId id="276" r:id="rId13"/>
    <p:sldId id="268" r:id="rId14"/>
    <p:sldId id="271" r:id="rId15"/>
    <p:sldId id="270" r:id="rId16"/>
    <p:sldId id="272" r:id="rId17"/>
    <p:sldId id="269" r:id="rId18"/>
    <p:sldId id="273" r:id="rId19"/>
    <p:sldId id="278" r:id="rId20"/>
    <p:sldId id="277" r:id="rId21"/>
    <p:sldId id="275" r:id="rId22"/>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32" y="-3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lt-LT" smtClean="0"/>
              <a:t>Spustelėję redag. ruoš. pavad. stilių</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en-US" dirty="0"/>
          </a:p>
        </p:txBody>
      </p:sp>
      <p:sp>
        <p:nvSpPr>
          <p:cNvPr id="4" name="Date Placeholder 3"/>
          <p:cNvSpPr>
            <a:spLocks noGrp="1"/>
          </p:cNvSpPr>
          <p:nvPr>
            <p:ph type="dt" sz="half" idx="10"/>
          </p:nvPr>
        </p:nvSpPr>
        <p:spPr/>
        <p:txBody>
          <a:bodyPr/>
          <a:lstStyle/>
          <a:p>
            <a:fld id="{C5F2A0DA-6954-44B1-A460-FE938FE71788}" type="datetimeFigureOut">
              <a:rPr lang="lt-LT" smtClean="0"/>
              <a:t>2023-09-14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C5F2A0DA-6954-44B1-A460-FE938FE71788}" type="datetimeFigureOut">
              <a:rPr lang="lt-LT" smtClean="0"/>
              <a:t>2023-09-14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lt-LT" smtClean="0"/>
              <a:t>Spustelėję redag. ruoš. pavad. stilių</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C5F2A0DA-6954-44B1-A460-FE938FE71788}" type="datetimeFigureOut">
              <a:rPr lang="lt-LT" smtClean="0"/>
              <a:t>2023-09-14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C5F2A0DA-6954-44B1-A460-FE938FE71788}" type="datetimeFigureOut">
              <a:rPr lang="lt-LT" smtClean="0"/>
              <a:t>2023-09-14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lt-LT" smtClean="0"/>
              <a:t>Spustelėję redag. ruoš. pavad. stilių</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C5F2A0DA-6954-44B1-A460-FE938FE71788}" type="datetimeFigureOut">
              <a:rPr lang="lt-LT" smtClean="0"/>
              <a:t>2023-09-14</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Date Placeholder 4"/>
          <p:cNvSpPr>
            <a:spLocks noGrp="1"/>
          </p:cNvSpPr>
          <p:nvPr>
            <p:ph type="dt" sz="half" idx="10"/>
          </p:nvPr>
        </p:nvSpPr>
        <p:spPr/>
        <p:txBody>
          <a:bodyPr/>
          <a:lstStyle/>
          <a:p>
            <a:fld id="{C5F2A0DA-6954-44B1-A460-FE938FE71788}" type="datetimeFigureOut">
              <a:rPr lang="lt-LT" smtClean="0"/>
              <a:t>2023-09-14</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Spustelėję redag. ruoš. pavad. stilių</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e Placeholder 6"/>
          <p:cNvSpPr>
            <a:spLocks noGrp="1"/>
          </p:cNvSpPr>
          <p:nvPr>
            <p:ph type="dt" sz="half" idx="10"/>
          </p:nvPr>
        </p:nvSpPr>
        <p:spPr/>
        <p:txBody>
          <a:bodyPr/>
          <a:lstStyle/>
          <a:p>
            <a:fld id="{C5F2A0DA-6954-44B1-A460-FE938FE71788}" type="datetimeFigureOut">
              <a:rPr lang="lt-LT" smtClean="0"/>
              <a:t>2023-09-14</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Date Placeholder 2"/>
          <p:cNvSpPr>
            <a:spLocks noGrp="1"/>
          </p:cNvSpPr>
          <p:nvPr>
            <p:ph type="dt" sz="half" idx="10"/>
          </p:nvPr>
        </p:nvSpPr>
        <p:spPr/>
        <p:txBody>
          <a:bodyPr/>
          <a:lstStyle/>
          <a:p>
            <a:fld id="{C5F2A0DA-6954-44B1-A460-FE938FE71788}" type="datetimeFigureOut">
              <a:rPr lang="lt-LT" smtClean="0"/>
              <a:t>2023-09-14</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2A0DA-6954-44B1-A460-FE938FE71788}" type="datetimeFigureOut">
              <a:rPr lang="lt-LT" smtClean="0"/>
              <a:t>2023-09-14</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BFD9E3C8-D444-4F56-9657-F46B7CB25F05}"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lt-LT" smtClean="0"/>
              <a:t>Spustelėję redag. ruoš. pavad. stilių</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C5F2A0DA-6954-44B1-A460-FE938FE71788}" type="datetimeFigureOut">
              <a:rPr lang="lt-LT" smtClean="0"/>
              <a:t>2023-09-14</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BFD9E3C8-D444-4F56-9657-F46B7CB25F05}" type="slidenum">
              <a:rPr lang="lt-LT" smtClean="0"/>
              <a:t>‹#›</a:t>
            </a:fld>
            <a:endParaRPr lang="lt-LT"/>
          </a:p>
        </p:txBody>
      </p:sp>
      <p:sp>
        <p:nvSpPr>
          <p:cNvPr id="9" name="Content Placeholder 8"/>
          <p:cNvSpPr>
            <a:spLocks noGrp="1"/>
          </p:cNvSpPr>
          <p:nvPr>
            <p:ph sz="quarter" idx="13"/>
          </p:nvPr>
        </p:nvSpPr>
        <p:spPr>
          <a:xfrm>
            <a:off x="304800" y="381000"/>
            <a:ext cx="7772400" cy="4942840"/>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lt-LT" smtClean="0"/>
              <a:t>Spustelėję redag. ruoš. pavad. stilių</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smtClean="0"/>
              <a:t>Spustelėkite piktogr. norėdami įtraukti pav.</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8" name="Date Placeholder 7"/>
          <p:cNvSpPr>
            <a:spLocks noGrp="1"/>
          </p:cNvSpPr>
          <p:nvPr>
            <p:ph type="dt" sz="half" idx="10"/>
          </p:nvPr>
        </p:nvSpPr>
        <p:spPr/>
        <p:txBody>
          <a:bodyPr/>
          <a:lstStyle/>
          <a:p>
            <a:fld id="{C5F2A0DA-6954-44B1-A460-FE938FE71788}" type="datetimeFigureOut">
              <a:rPr lang="lt-LT" smtClean="0"/>
              <a:t>2023-09-14</a:t>
            </a:fld>
            <a:endParaRPr lang="lt-LT"/>
          </a:p>
        </p:txBody>
      </p:sp>
      <p:sp>
        <p:nvSpPr>
          <p:cNvPr id="9" name="Slide Number Placeholder 8"/>
          <p:cNvSpPr>
            <a:spLocks noGrp="1"/>
          </p:cNvSpPr>
          <p:nvPr>
            <p:ph type="sldNum" sz="quarter" idx="11"/>
          </p:nvPr>
        </p:nvSpPr>
        <p:spPr/>
        <p:txBody>
          <a:bodyPr/>
          <a:lstStyle/>
          <a:p>
            <a:fld id="{BFD9E3C8-D444-4F56-9657-F46B7CB25F05}" type="slidenum">
              <a:rPr lang="lt-LT" smtClean="0"/>
              <a:t>‹#›</a:t>
            </a:fld>
            <a:endParaRPr lang="lt-LT"/>
          </a:p>
        </p:txBody>
      </p:sp>
      <p:sp>
        <p:nvSpPr>
          <p:cNvPr id="10" name="Footer Placeholder 9"/>
          <p:cNvSpPr>
            <a:spLocks noGrp="1"/>
          </p:cNvSpPr>
          <p:nvPr>
            <p:ph type="ftr" sz="quarter" idx="12"/>
          </p:nvPr>
        </p:nvSpPr>
        <p:spPr/>
        <p:txBody>
          <a:bodyPr/>
          <a:lstStyle/>
          <a:p>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lt-LT" smtClean="0"/>
              <a:t>Spustelėję redag. ruoš. pavad. stilių</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FD9E3C8-D444-4F56-9657-F46B7CB25F05}" type="slidenum">
              <a:rPr lang="lt-LT" smtClean="0"/>
              <a:t>‹#›</a:t>
            </a:fld>
            <a:endParaRPr lang="lt-LT"/>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lt-LT"/>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5F2A0DA-6954-44B1-A460-FE938FE71788}" type="datetimeFigureOut">
              <a:rPr lang="lt-LT" smtClean="0"/>
              <a:t>2023-09-14</a:t>
            </a:fld>
            <a:endParaRPr lang="lt-L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464234" y="381000"/>
            <a:ext cx="8229600" cy="3480047"/>
          </a:xfrm>
        </p:spPr>
        <p:txBody>
          <a:bodyPr>
            <a:normAutofit/>
          </a:bodyPr>
          <a:lstStyle/>
          <a:p>
            <a:pPr algn="ctr"/>
            <a:r>
              <a:rPr lang="lt-LT" sz="3100" dirty="0">
                <a:effectLst/>
              </a:rPr>
              <a:t>ĮTRAUKIAJAM UGDYMUI PRITAIKYTŲ APLINKŲ KŪRIMO </a:t>
            </a:r>
            <a:r>
              <a:rPr lang="lt-LT" sz="3100" dirty="0" smtClean="0">
                <a:effectLst/>
              </a:rPr>
              <a:t>SITUACIJA PLUNGĖS RAJONO SAVIVALDYBĖS UGDYMO ĮSTAIGOSE </a:t>
            </a:r>
            <a:r>
              <a:rPr lang="lt-LT" sz="3100" dirty="0">
                <a:effectLst/>
              </a:rPr>
              <a:t/>
            </a:r>
            <a:br>
              <a:rPr lang="lt-LT" sz="3100" dirty="0">
                <a:effectLst/>
              </a:rPr>
            </a:br>
            <a:r>
              <a:rPr lang="lt-LT" sz="4000" dirty="0">
                <a:effectLst/>
              </a:rPr>
              <a:t/>
            </a:r>
            <a:br>
              <a:rPr lang="lt-LT" sz="4000" dirty="0">
                <a:effectLst/>
              </a:rPr>
            </a:br>
            <a:endParaRPr lang="lt-LT" sz="4000" dirty="0"/>
          </a:p>
        </p:txBody>
      </p:sp>
      <p:sp>
        <p:nvSpPr>
          <p:cNvPr id="3" name="Antrinis pavadinimas 2"/>
          <p:cNvSpPr>
            <a:spLocks noGrp="1"/>
          </p:cNvSpPr>
          <p:nvPr>
            <p:ph type="subTitle" idx="1"/>
          </p:nvPr>
        </p:nvSpPr>
        <p:spPr>
          <a:xfrm>
            <a:off x="899592" y="3356992"/>
            <a:ext cx="7794242" cy="2880320"/>
          </a:xfrm>
        </p:spPr>
        <p:txBody>
          <a:bodyPr/>
          <a:lstStyle/>
          <a:p>
            <a:pPr algn="ctr"/>
            <a:r>
              <a:rPr lang="lt-LT" dirty="0"/>
              <a:t>2023M. </a:t>
            </a:r>
            <a:r>
              <a:rPr lang="lt-LT" dirty="0" smtClean="0"/>
              <a:t>RUGSĖJIS</a:t>
            </a:r>
          </a:p>
          <a:p>
            <a:pPr algn="ctr"/>
            <a:endParaRPr lang="lt-LT" dirty="0"/>
          </a:p>
          <a:p>
            <a:pPr algn="ctr"/>
            <a:endParaRPr lang="lt-LT" dirty="0" smtClean="0"/>
          </a:p>
          <a:p>
            <a:pPr algn="ctr"/>
            <a:endParaRPr lang="lt-LT" dirty="0"/>
          </a:p>
          <a:p>
            <a:pPr algn="ctr"/>
            <a:endParaRPr lang="lt-LT" dirty="0" smtClean="0"/>
          </a:p>
          <a:p>
            <a:pPr algn="ctr"/>
            <a:r>
              <a:rPr lang="lt-LT" sz="1400" dirty="0" smtClean="0"/>
              <a:t>Pranešimą ruošė Plungės rajono savivaldybės </a:t>
            </a:r>
            <a:r>
              <a:rPr lang="lt-LT" sz="1400" smtClean="0"/>
              <a:t>administracijos  </a:t>
            </a:r>
            <a:endParaRPr lang="lt-LT" sz="1400" smtClean="0"/>
          </a:p>
          <a:p>
            <a:pPr algn="ctr"/>
            <a:r>
              <a:rPr lang="lt-LT" sz="1400" smtClean="0"/>
              <a:t>Švietimo </a:t>
            </a:r>
            <a:r>
              <a:rPr lang="lt-LT" sz="1400" dirty="0" smtClean="0"/>
              <a:t>ir sporto skyriaus vyriausioji specialistė Rita </a:t>
            </a:r>
            <a:r>
              <a:rPr lang="lt-LT" sz="1400" dirty="0" err="1" smtClean="0"/>
              <a:t>Skroblytė</a:t>
            </a:r>
            <a:endParaRPr lang="lt-LT" sz="1400" dirty="0"/>
          </a:p>
        </p:txBody>
      </p:sp>
      <p:pic>
        <p:nvPicPr>
          <p:cNvPr id="4" name="Paveikslėlis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636912"/>
            <a:ext cx="1858058" cy="2242633"/>
          </a:xfrm>
          <a:prstGeom prst="rect">
            <a:avLst/>
          </a:prstGeom>
        </p:spPr>
      </p:pic>
    </p:spTree>
    <p:extLst>
      <p:ext uri="{BB962C8B-B14F-4D97-AF65-F5344CB8AC3E}">
        <p14:creationId xmlns:p14="http://schemas.microsoft.com/office/powerpoint/2010/main" val="258181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MOKINIŲ, KURIEMS REIKALINGA</a:t>
            </a:r>
            <a:r>
              <a:rPr lang="en-US" sz="2400" dirty="0" smtClean="0"/>
              <a:t> </a:t>
            </a:r>
            <a:r>
              <a:rPr lang="lt-LT" sz="2400" dirty="0" smtClean="0"/>
              <a:t>Š</a:t>
            </a:r>
            <a:r>
              <a:rPr lang="en-US" sz="2400" dirty="0" smtClean="0"/>
              <a:t>VIETIMO PAGALBA</a:t>
            </a:r>
            <a:r>
              <a:rPr lang="lt-LT" sz="2400" dirty="0" smtClean="0"/>
              <a:t> , SKAIČIUS :</a:t>
            </a:r>
            <a:endParaRPr lang="lt-LT"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973621732"/>
              </p:ext>
            </p:extLst>
          </p:nvPr>
        </p:nvGraphicFramePr>
        <p:xfrm>
          <a:off x="827584" y="1340768"/>
          <a:ext cx="6624736" cy="4986534"/>
        </p:xfrm>
        <a:graphic>
          <a:graphicData uri="http://schemas.openxmlformats.org/drawingml/2006/table">
            <a:tbl>
              <a:tblPr firstRow="1" firstCol="1" bandRow="1">
                <a:tableStyleId>{5C22544A-7EE6-4342-B048-85BDC9FD1C3A}</a:tableStyleId>
              </a:tblPr>
              <a:tblGrid>
                <a:gridCol w="1820149"/>
                <a:gridCol w="1003080"/>
                <a:gridCol w="795024"/>
                <a:gridCol w="858405"/>
                <a:gridCol w="1074039"/>
                <a:gridCol w="1074039"/>
              </a:tblGrid>
              <a:tr h="521634">
                <a:tc rowSpan="2">
                  <a:txBody>
                    <a:bodyPr/>
                    <a:lstStyle/>
                    <a:p>
                      <a:pPr>
                        <a:spcBef>
                          <a:spcPts val="360"/>
                        </a:spcBef>
                        <a:spcAft>
                          <a:spcPts val="0"/>
                        </a:spcAft>
                      </a:pPr>
                      <a:r>
                        <a:rPr lang="lt-LT" sz="1600" dirty="0">
                          <a:solidFill>
                            <a:srgbClr val="7030A0"/>
                          </a:solidFill>
                          <a:effectLst/>
                        </a:rPr>
                        <a:t>Bendrojo ugdymo mokyklos </a:t>
                      </a:r>
                    </a:p>
                    <a:p>
                      <a:pPr>
                        <a:spcBef>
                          <a:spcPts val="360"/>
                        </a:spcBef>
                        <a:spcAft>
                          <a:spcPts val="0"/>
                        </a:spcAft>
                      </a:pPr>
                      <a:r>
                        <a:rPr lang="lt-LT" sz="1100" dirty="0">
                          <a:effectLst/>
                        </a:rPr>
                        <a:t> </a:t>
                      </a:r>
                      <a:endParaRPr lang="lt-LT" sz="1100" dirty="0">
                        <a:effectLst/>
                        <a:latin typeface="Calibri"/>
                        <a:ea typeface="Times New Roman"/>
                      </a:endParaRPr>
                    </a:p>
                  </a:txBody>
                  <a:tcPr marL="68580" marR="68580" marT="0" marB="0"/>
                </a:tc>
                <a:tc gridSpan="5">
                  <a:txBody>
                    <a:bodyPr/>
                    <a:lstStyle/>
                    <a:p>
                      <a:pPr>
                        <a:spcBef>
                          <a:spcPts val="360"/>
                        </a:spcBef>
                        <a:spcAft>
                          <a:spcPts val="0"/>
                        </a:spcAft>
                      </a:pPr>
                      <a:r>
                        <a:rPr lang="lt-LT" sz="1100" dirty="0">
                          <a:effectLst/>
                        </a:rPr>
                        <a:t> </a:t>
                      </a:r>
                      <a:r>
                        <a:rPr lang="lt-LT" sz="1100" dirty="0">
                          <a:solidFill>
                            <a:srgbClr val="7030A0"/>
                          </a:solidFill>
                          <a:effectLst/>
                        </a:rPr>
                        <a:t>Mokinių/vaikų skaičius, kuriems reikalinga pagalba:</a:t>
                      </a:r>
                    </a:p>
                    <a:p>
                      <a:pPr>
                        <a:spcBef>
                          <a:spcPts val="360"/>
                        </a:spcBef>
                        <a:spcAft>
                          <a:spcPts val="0"/>
                        </a:spcAft>
                      </a:pPr>
                      <a:r>
                        <a:rPr lang="lt-LT" sz="1100" dirty="0">
                          <a:effectLst/>
                        </a:rPr>
                        <a:t> </a:t>
                      </a:r>
                      <a:endParaRPr lang="lt-LT" sz="1100" dirty="0">
                        <a:effectLst/>
                        <a:latin typeface="Calibri"/>
                        <a:ea typeface="Times New Roman"/>
                      </a:endParaRPr>
                    </a:p>
                  </a:txBody>
                  <a:tcPr marL="68580" marR="68580" marT="0" marB="0"/>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r>
              <a:tr h="505676">
                <a:tc vMerge="1">
                  <a:txBody>
                    <a:bodyPr/>
                    <a:lstStyle/>
                    <a:p>
                      <a:endParaRPr lang="lt-LT"/>
                    </a:p>
                  </a:txBody>
                  <a:tcPr/>
                </a:tc>
                <a:tc>
                  <a:txBody>
                    <a:bodyPr/>
                    <a:lstStyle/>
                    <a:p>
                      <a:pPr algn="ctr"/>
                      <a:r>
                        <a:rPr lang="lt-LT" sz="1100" dirty="0">
                          <a:effectLst/>
                        </a:rPr>
                        <a:t>Psichologinė  </a:t>
                      </a:r>
                      <a:endParaRPr lang="lt-LT" sz="1100" dirty="0">
                        <a:effectLst/>
                        <a:latin typeface="Calibri"/>
                        <a:ea typeface="Times New Roman"/>
                      </a:endParaRPr>
                    </a:p>
                  </a:txBody>
                  <a:tcPr marL="68580" marR="68580" marT="0" marB="0"/>
                </a:tc>
                <a:tc>
                  <a:txBody>
                    <a:bodyPr/>
                    <a:lstStyle/>
                    <a:p>
                      <a:pPr algn="ctr">
                        <a:lnSpc>
                          <a:spcPct val="115000"/>
                        </a:lnSpc>
                        <a:spcAft>
                          <a:spcPts val="0"/>
                        </a:spcAft>
                      </a:pPr>
                      <a:r>
                        <a:rPr lang="lt-LT" sz="1100" dirty="0">
                          <a:effectLst/>
                        </a:rPr>
                        <a:t>Soc.-pedagogo </a:t>
                      </a:r>
                      <a:endParaRPr lang="lt-LT" sz="1100" dirty="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dirty="0" err="1">
                          <a:effectLst/>
                        </a:rPr>
                        <a:t>Spec</a:t>
                      </a:r>
                      <a:r>
                        <a:rPr lang="lt-LT" sz="1100" dirty="0">
                          <a:effectLst/>
                        </a:rPr>
                        <a:t>. pedagogo</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Logopedo </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Mokytojo padėjėjo</a:t>
                      </a:r>
                      <a:endParaRPr lang="lt-LT" sz="1100">
                        <a:effectLst/>
                        <a:latin typeface="Calibri"/>
                        <a:ea typeface="Times New Roman"/>
                      </a:endParaRPr>
                    </a:p>
                  </a:txBody>
                  <a:tcPr marL="68580" marR="68580" marT="0" marB="0"/>
                </a:tc>
              </a:tr>
              <a:tr h="717497">
                <a:tc>
                  <a:txBody>
                    <a:bodyPr/>
                    <a:lstStyle/>
                    <a:p>
                      <a:pPr>
                        <a:lnSpc>
                          <a:spcPct val="115000"/>
                        </a:lnSpc>
                        <a:spcAft>
                          <a:spcPts val="0"/>
                        </a:spcAft>
                      </a:pPr>
                      <a:r>
                        <a:rPr lang="lt-LT" sz="1100" dirty="0">
                          <a:solidFill>
                            <a:srgbClr val="7030A0"/>
                          </a:solidFill>
                          <a:effectLst/>
                        </a:rPr>
                        <a:t> „Saulės“ gimnazija</a:t>
                      </a:r>
                      <a:endParaRPr lang="lt-LT" sz="1100" dirty="0">
                        <a:solidFill>
                          <a:srgbClr val="7030A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29 (nuolat)</a:t>
                      </a:r>
                    </a:p>
                    <a:p>
                      <a:pPr algn="ctr">
                        <a:lnSpc>
                          <a:spcPct val="115000"/>
                        </a:lnSpc>
                        <a:spcAft>
                          <a:spcPts val="0"/>
                        </a:spcAft>
                      </a:pPr>
                      <a:r>
                        <a:rPr lang="lt-LT" sz="1100">
                          <a:effectLst/>
                        </a:rPr>
                        <a:t>48 (fragment)</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14(nuolat)</a:t>
                      </a:r>
                    </a:p>
                    <a:p>
                      <a:pPr algn="ctr">
                        <a:lnSpc>
                          <a:spcPct val="115000"/>
                        </a:lnSpc>
                        <a:spcAft>
                          <a:spcPts val="0"/>
                        </a:spcAft>
                      </a:pPr>
                      <a:r>
                        <a:rPr lang="lt-LT" sz="1100">
                          <a:effectLst/>
                        </a:rPr>
                        <a:t>97 (fragment)</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a:t>
                      </a:r>
                      <a:endParaRPr lang="lt-LT" sz="110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dirty="0">
                          <a:effectLst/>
                        </a:rPr>
                        <a:t>-</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a:t>
                      </a:r>
                      <a:endParaRPr lang="lt-LT" sz="1100" dirty="0">
                        <a:effectLst/>
                        <a:latin typeface="Calibri"/>
                        <a:ea typeface="Times New Roman"/>
                      </a:endParaRPr>
                    </a:p>
                  </a:txBody>
                  <a:tcPr marL="68580" marR="68580" marT="0" marB="0"/>
                </a:tc>
              </a:tr>
              <a:tr h="404659">
                <a:tc>
                  <a:txBody>
                    <a:bodyPr/>
                    <a:lstStyle/>
                    <a:p>
                      <a:pPr>
                        <a:lnSpc>
                          <a:spcPct val="115000"/>
                        </a:lnSpc>
                        <a:spcAft>
                          <a:spcPts val="0"/>
                        </a:spcAft>
                      </a:pPr>
                      <a:r>
                        <a:rPr lang="lt-LT" sz="1100" dirty="0">
                          <a:solidFill>
                            <a:srgbClr val="7030A0"/>
                          </a:solidFill>
                          <a:effectLst/>
                        </a:rPr>
                        <a:t>Alsėdžių </a:t>
                      </a:r>
                      <a:r>
                        <a:rPr lang="lt-LT" sz="1100" dirty="0" err="1">
                          <a:solidFill>
                            <a:srgbClr val="7030A0"/>
                          </a:solidFill>
                          <a:effectLst/>
                        </a:rPr>
                        <a:t>S.Narut</a:t>
                      </a:r>
                      <a:r>
                        <a:rPr lang="lt-LT" sz="1100" dirty="0">
                          <a:solidFill>
                            <a:srgbClr val="7030A0"/>
                          </a:solidFill>
                          <a:effectLst/>
                        </a:rPr>
                        <a:t>. gimnazija</a:t>
                      </a:r>
                      <a:endParaRPr lang="lt-LT" sz="1100" dirty="0">
                        <a:solidFill>
                          <a:srgbClr val="7030A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dirty="0">
                          <a:effectLst/>
                        </a:rPr>
                        <a:t>16</a:t>
                      </a:r>
                      <a:endParaRPr lang="lt-LT"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18</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dirty="0">
                          <a:effectLst/>
                        </a:rPr>
                        <a:t>21</a:t>
                      </a:r>
                      <a:endParaRPr lang="lt-LT" sz="1100" dirty="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a:effectLst/>
                        </a:rPr>
                        <a:t>52</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5</a:t>
                      </a:r>
                      <a:endParaRPr lang="lt-LT" sz="1100" dirty="0">
                        <a:effectLst/>
                        <a:latin typeface="Calibri"/>
                        <a:ea typeface="Times New Roman"/>
                      </a:endParaRPr>
                    </a:p>
                  </a:txBody>
                  <a:tcPr marL="68580" marR="68580" marT="0" marB="0"/>
                </a:tc>
              </a:tr>
              <a:tr h="245202">
                <a:tc>
                  <a:txBody>
                    <a:bodyPr/>
                    <a:lstStyle/>
                    <a:p>
                      <a:pPr>
                        <a:lnSpc>
                          <a:spcPct val="115000"/>
                        </a:lnSpc>
                        <a:spcAft>
                          <a:spcPts val="0"/>
                        </a:spcAft>
                      </a:pPr>
                      <a:r>
                        <a:rPr lang="lt-LT" sz="1100" dirty="0">
                          <a:solidFill>
                            <a:srgbClr val="7030A0"/>
                          </a:solidFill>
                          <a:effectLst/>
                        </a:rPr>
                        <a:t>Kulių gimnazija</a:t>
                      </a:r>
                      <a:endParaRPr lang="lt-LT" sz="1100" dirty="0">
                        <a:solidFill>
                          <a:srgbClr val="7030A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8</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16</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23</a:t>
                      </a:r>
                      <a:endParaRPr lang="lt-LT" sz="110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a:effectLst/>
                        </a:rPr>
                        <a:t>17</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8</a:t>
                      </a:r>
                      <a:endParaRPr lang="lt-LT" sz="1100" dirty="0">
                        <a:effectLst/>
                        <a:latin typeface="Calibri"/>
                        <a:ea typeface="Times New Roman"/>
                      </a:endParaRPr>
                    </a:p>
                  </a:txBody>
                  <a:tcPr marL="68580" marR="68580" marT="0" marB="0"/>
                </a:tc>
              </a:tr>
              <a:tr h="452998">
                <a:tc>
                  <a:txBody>
                    <a:bodyPr/>
                    <a:lstStyle/>
                    <a:p>
                      <a:pPr>
                        <a:spcBef>
                          <a:spcPts val="360"/>
                        </a:spcBef>
                        <a:spcAft>
                          <a:spcPts val="0"/>
                        </a:spcAft>
                      </a:pPr>
                      <a:r>
                        <a:rPr lang="lt-LT" sz="1100" dirty="0" err="1">
                          <a:solidFill>
                            <a:srgbClr val="7030A0"/>
                          </a:solidFill>
                          <a:effectLst/>
                        </a:rPr>
                        <a:t>Žem</a:t>
                      </a:r>
                      <a:r>
                        <a:rPr lang="lt-LT" sz="1100" dirty="0">
                          <a:solidFill>
                            <a:srgbClr val="7030A0"/>
                          </a:solidFill>
                          <a:effectLst/>
                        </a:rPr>
                        <a:t>. Kalvarijos M.Valančiaus </a:t>
                      </a:r>
                      <a:r>
                        <a:rPr lang="lt-LT" sz="1100" dirty="0" err="1">
                          <a:solidFill>
                            <a:srgbClr val="7030A0"/>
                          </a:solidFill>
                          <a:effectLst/>
                        </a:rPr>
                        <a:t>gim</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9</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24</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30</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19</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7</a:t>
                      </a:r>
                      <a:endParaRPr lang="lt-LT" sz="1100" dirty="0">
                        <a:effectLst/>
                        <a:latin typeface="Calibri"/>
                        <a:ea typeface="Times New Roman"/>
                      </a:endParaRPr>
                    </a:p>
                  </a:txBody>
                  <a:tcPr marL="68580" marR="68580" marT="0" marB="0"/>
                </a:tc>
              </a:tr>
              <a:tr h="226499">
                <a:tc>
                  <a:txBody>
                    <a:bodyPr/>
                    <a:lstStyle/>
                    <a:p>
                      <a:pPr>
                        <a:spcBef>
                          <a:spcPts val="360"/>
                        </a:spcBef>
                        <a:spcAft>
                          <a:spcPts val="0"/>
                        </a:spcAft>
                      </a:pPr>
                      <a:r>
                        <a:rPr lang="lt-LT" sz="1100" dirty="0">
                          <a:solidFill>
                            <a:srgbClr val="7030A0"/>
                          </a:solidFill>
                          <a:effectLst/>
                        </a:rPr>
                        <a:t>Senamiesčio mokykla</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22</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30</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54</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70</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17</a:t>
                      </a:r>
                      <a:endParaRPr lang="lt-LT" sz="1100" dirty="0">
                        <a:effectLst/>
                        <a:latin typeface="Calibri"/>
                        <a:ea typeface="Times New Roman"/>
                      </a:endParaRPr>
                    </a:p>
                  </a:txBody>
                  <a:tcPr marL="68580" marR="68580" marT="0" marB="0"/>
                </a:tc>
              </a:tr>
              <a:tr h="401853">
                <a:tc>
                  <a:txBody>
                    <a:bodyPr/>
                    <a:lstStyle/>
                    <a:p>
                      <a:pPr>
                        <a:spcBef>
                          <a:spcPts val="360"/>
                        </a:spcBef>
                        <a:spcAft>
                          <a:spcPts val="0"/>
                        </a:spcAft>
                      </a:pPr>
                      <a:r>
                        <a:rPr lang="lt-LT" sz="1100" dirty="0">
                          <a:solidFill>
                            <a:srgbClr val="7030A0"/>
                          </a:solidFill>
                          <a:effectLst/>
                        </a:rPr>
                        <a:t>„Ryto“ pagrindinė mokykla</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28</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35</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53</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61</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10</a:t>
                      </a:r>
                      <a:endParaRPr lang="lt-LT" sz="1100" dirty="0">
                        <a:effectLst/>
                        <a:latin typeface="Calibri"/>
                        <a:ea typeface="Times New Roman"/>
                      </a:endParaRPr>
                    </a:p>
                  </a:txBody>
                  <a:tcPr marL="68580" marR="68580" marT="0" marB="0"/>
                </a:tc>
              </a:tr>
              <a:tr h="226499">
                <a:tc>
                  <a:txBody>
                    <a:bodyPr/>
                    <a:lstStyle/>
                    <a:p>
                      <a:pPr>
                        <a:spcBef>
                          <a:spcPts val="360"/>
                        </a:spcBef>
                        <a:spcAft>
                          <a:spcPts val="0"/>
                        </a:spcAft>
                      </a:pPr>
                      <a:r>
                        <a:rPr lang="lt-LT" sz="1100" dirty="0" err="1">
                          <a:solidFill>
                            <a:srgbClr val="7030A0"/>
                          </a:solidFill>
                          <a:effectLst/>
                        </a:rPr>
                        <a:t>Liepijų</a:t>
                      </a:r>
                      <a:r>
                        <a:rPr lang="lt-LT" sz="1100" dirty="0">
                          <a:solidFill>
                            <a:srgbClr val="7030A0"/>
                          </a:solidFill>
                          <a:effectLst/>
                        </a:rPr>
                        <a:t> mokykla</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11</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18</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19</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16</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5</a:t>
                      </a:r>
                      <a:endParaRPr lang="lt-LT" sz="1100" dirty="0">
                        <a:effectLst/>
                        <a:latin typeface="Calibri"/>
                        <a:ea typeface="Times New Roman"/>
                      </a:endParaRPr>
                    </a:p>
                  </a:txBody>
                  <a:tcPr marL="68580" marR="68580" marT="0" marB="0"/>
                </a:tc>
              </a:tr>
              <a:tr h="452998">
                <a:tc>
                  <a:txBody>
                    <a:bodyPr/>
                    <a:lstStyle/>
                    <a:p>
                      <a:pPr>
                        <a:spcBef>
                          <a:spcPts val="360"/>
                        </a:spcBef>
                        <a:spcAft>
                          <a:spcPts val="0"/>
                        </a:spcAft>
                      </a:pPr>
                      <a:r>
                        <a:rPr lang="lt-LT" sz="1100" dirty="0">
                          <a:solidFill>
                            <a:srgbClr val="7030A0"/>
                          </a:solidFill>
                          <a:effectLst/>
                        </a:rPr>
                        <a:t>Akad. A.Jucio progimnazija</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42</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64</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86</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87</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28</a:t>
                      </a:r>
                      <a:endParaRPr lang="lt-LT" sz="1100" dirty="0">
                        <a:effectLst/>
                        <a:latin typeface="Calibri"/>
                        <a:ea typeface="Times New Roman"/>
                      </a:endParaRPr>
                    </a:p>
                  </a:txBody>
                  <a:tcPr marL="68580" marR="68580" marT="0" marB="0"/>
                </a:tc>
              </a:tr>
              <a:tr h="226499">
                <a:tc>
                  <a:txBody>
                    <a:bodyPr/>
                    <a:lstStyle/>
                    <a:p>
                      <a:pPr>
                        <a:spcBef>
                          <a:spcPts val="360"/>
                        </a:spcBef>
                        <a:spcAft>
                          <a:spcPts val="0"/>
                        </a:spcAft>
                      </a:pPr>
                      <a:r>
                        <a:rPr lang="lt-LT" sz="1100" dirty="0">
                          <a:solidFill>
                            <a:srgbClr val="7030A0"/>
                          </a:solidFill>
                          <a:effectLst/>
                        </a:rPr>
                        <a:t>„</a:t>
                      </a:r>
                      <a:r>
                        <a:rPr lang="lt-LT" sz="1100" dirty="0" err="1">
                          <a:solidFill>
                            <a:srgbClr val="7030A0"/>
                          </a:solidFill>
                          <a:effectLst/>
                        </a:rPr>
                        <a:t>Babrungo“progimnazija</a:t>
                      </a: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12</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11</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20</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26</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3</a:t>
                      </a:r>
                      <a:endParaRPr lang="lt-LT" sz="1100" dirty="0">
                        <a:effectLst/>
                        <a:latin typeface="Calibri"/>
                        <a:ea typeface="Times New Roman"/>
                      </a:endParaRPr>
                    </a:p>
                  </a:txBody>
                  <a:tcPr marL="68580" marR="68580" marT="0" marB="0"/>
                </a:tc>
              </a:tr>
              <a:tr h="226499">
                <a:tc>
                  <a:txBody>
                    <a:bodyPr/>
                    <a:lstStyle/>
                    <a:p>
                      <a:pPr>
                        <a:spcBef>
                          <a:spcPts val="360"/>
                        </a:spcBef>
                        <a:spcAft>
                          <a:spcPts val="0"/>
                        </a:spcAft>
                      </a:pPr>
                      <a:r>
                        <a:rPr lang="lt-LT" sz="1100" dirty="0">
                          <a:solidFill>
                            <a:srgbClr val="7030A0"/>
                          </a:solidFill>
                          <a:effectLst/>
                        </a:rPr>
                        <a:t> </a:t>
                      </a:r>
                      <a:endParaRPr lang="lt-LT" sz="1100" dirty="0" smtClean="0">
                        <a:solidFill>
                          <a:srgbClr val="7030A0"/>
                        </a:solidFill>
                        <a:effectLst/>
                      </a:endParaRPr>
                    </a:p>
                    <a:p>
                      <a:pPr>
                        <a:spcBef>
                          <a:spcPts val="360"/>
                        </a:spcBef>
                        <a:spcAft>
                          <a:spcPts val="0"/>
                        </a:spcAft>
                      </a:pPr>
                      <a:r>
                        <a:rPr lang="lt-LT" sz="1100" dirty="0" smtClean="0">
                          <a:solidFill>
                            <a:srgbClr val="7030A0"/>
                          </a:solidFill>
                          <a:effectLst/>
                        </a:rPr>
                        <a:t>Iš </a:t>
                      </a:r>
                      <a:r>
                        <a:rPr lang="lt-LT" sz="1100" dirty="0">
                          <a:solidFill>
                            <a:srgbClr val="7030A0"/>
                          </a:solidFill>
                          <a:effectLst/>
                        </a:rPr>
                        <a:t>viso</a:t>
                      </a:r>
                      <a:r>
                        <a:rPr lang="lt-LT" sz="1100" dirty="0" smtClean="0">
                          <a:solidFill>
                            <a:srgbClr val="7030A0"/>
                          </a:solidFill>
                          <a:effectLst/>
                        </a:rPr>
                        <a:t>:</a:t>
                      </a:r>
                    </a:p>
                    <a:p>
                      <a:pPr>
                        <a:spcBef>
                          <a:spcPts val="360"/>
                        </a:spcBef>
                        <a:spcAft>
                          <a:spcPts val="0"/>
                        </a:spcAft>
                      </a:pPr>
                      <a:endParaRPr lang="lt-LT" sz="11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lt-LT" sz="1100" b="1" dirty="0" smtClean="0">
                        <a:solidFill>
                          <a:srgbClr val="7030A0"/>
                        </a:solidFill>
                        <a:effectLst/>
                      </a:endParaRPr>
                    </a:p>
                    <a:p>
                      <a:pPr algn="ctr">
                        <a:spcBef>
                          <a:spcPts val="360"/>
                        </a:spcBef>
                        <a:spcAft>
                          <a:spcPts val="0"/>
                        </a:spcAft>
                      </a:pPr>
                      <a:r>
                        <a:rPr lang="lt-LT" sz="1100" b="1" dirty="0" smtClean="0">
                          <a:solidFill>
                            <a:srgbClr val="7030A0"/>
                          </a:solidFill>
                          <a:effectLst/>
                        </a:rPr>
                        <a:t>225</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lt-LT" sz="1100" b="1" dirty="0" smtClean="0">
                        <a:solidFill>
                          <a:srgbClr val="7030A0"/>
                        </a:solidFill>
                        <a:effectLst/>
                      </a:endParaRPr>
                    </a:p>
                    <a:p>
                      <a:pPr algn="ctr">
                        <a:spcBef>
                          <a:spcPts val="360"/>
                        </a:spcBef>
                        <a:spcAft>
                          <a:spcPts val="0"/>
                        </a:spcAft>
                      </a:pPr>
                      <a:r>
                        <a:rPr lang="lt-LT" sz="1100" b="1" dirty="0" smtClean="0">
                          <a:solidFill>
                            <a:srgbClr val="7030A0"/>
                          </a:solidFill>
                          <a:effectLst/>
                        </a:rPr>
                        <a:t>327</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lt-LT" sz="1100" b="1" dirty="0" smtClean="0">
                        <a:solidFill>
                          <a:srgbClr val="7030A0"/>
                        </a:solidFill>
                        <a:effectLst/>
                      </a:endParaRPr>
                    </a:p>
                    <a:p>
                      <a:pPr algn="ctr">
                        <a:spcBef>
                          <a:spcPts val="360"/>
                        </a:spcBef>
                        <a:spcAft>
                          <a:spcPts val="0"/>
                        </a:spcAft>
                      </a:pPr>
                      <a:r>
                        <a:rPr lang="lt-LT" sz="1100" b="1" dirty="0" smtClean="0">
                          <a:solidFill>
                            <a:srgbClr val="7030A0"/>
                          </a:solidFill>
                          <a:effectLst/>
                        </a:rPr>
                        <a:t>306</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lt-LT" sz="1100" b="1" dirty="0" smtClean="0">
                        <a:solidFill>
                          <a:srgbClr val="7030A0"/>
                        </a:solidFill>
                        <a:effectLst/>
                      </a:endParaRPr>
                    </a:p>
                    <a:p>
                      <a:pPr algn="ctr">
                        <a:spcBef>
                          <a:spcPts val="360"/>
                        </a:spcBef>
                        <a:spcAft>
                          <a:spcPts val="0"/>
                        </a:spcAft>
                      </a:pPr>
                      <a:r>
                        <a:rPr lang="lt-LT" sz="1100" b="1" dirty="0" smtClean="0">
                          <a:solidFill>
                            <a:srgbClr val="7030A0"/>
                          </a:solidFill>
                          <a:effectLst/>
                        </a:rPr>
                        <a:t>409</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lt-LT" sz="1100" b="1" dirty="0" smtClean="0">
                        <a:solidFill>
                          <a:srgbClr val="7030A0"/>
                        </a:solidFill>
                        <a:effectLst/>
                      </a:endParaRPr>
                    </a:p>
                    <a:p>
                      <a:pPr algn="ctr">
                        <a:spcBef>
                          <a:spcPts val="360"/>
                        </a:spcBef>
                        <a:spcAft>
                          <a:spcPts val="0"/>
                        </a:spcAft>
                      </a:pPr>
                      <a:r>
                        <a:rPr lang="lt-LT" sz="1100" b="1" dirty="0" smtClean="0">
                          <a:solidFill>
                            <a:srgbClr val="7030A0"/>
                          </a:solidFill>
                          <a:effectLst/>
                        </a:rPr>
                        <a:t>83</a:t>
                      </a:r>
                      <a:endParaRPr lang="lt-LT" sz="1100" b="1" dirty="0">
                        <a:solidFill>
                          <a:srgbClr val="7030A0"/>
                        </a:solidFill>
                        <a:effectLst/>
                        <a:latin typeface="Calibri"/>
                        <a:ea typeface="Times New Roman"/>
                      </a:endParaRPr>
                    </a:p>
                  </a:txBody>
                  <a:tcPr marL="68580" marR="68580" marT="0" marB="0"/>
                </a:tc>
              </a:tr>
            </a:tbl>
          </a:graphicData>
        </a:graphic>
      </p:graphicFrame>
      <p:sp>
        <p:nvSpPr>
          <p:cNvPr id="5" name="Rectangle 1"/>
          <p:cNvSpPr>
            <a:spLocks noChangeArrowheads="1"/>
          </p:cNvSpPr>
          <p:nvPr/>
        </p:nvSpPr>
        <p:spPr bwMode="auto">
          <a:xfrm>
            <a:off x="1214438" y="22193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lt-LT" altLang="lt-LT"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74556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VAIKŲ , KURIEMS REIKALINGA</a:t>
            </a:r>
            <a:r>
              <a:rPr lang="en-US" sz="2400" dirty="0" smtClean="0"/>
              <a:t> </a:t>
            </a:r>
            <a:r>
              <a:rPr lang="lt-LT" sz="2400" dirty="0" smtClean="0"/>
              <a:t>Š</a:t>
            </a:r>
            <a:r>
              <a:rPr lang="en-US" sz="2400" dirty="0" smtClean="0"/>
              <a:t>VIETIMO PAGALBA</a:t>
            </a:r>
            <a:r>
              <a:rPr lang="lt-LT" sz="2400" dirty="0" smtClean="0"/>
              <a:t> , SKAIČIUS:</a:t>
            </a:r>
            <a:endParaRPr lang="lt-LT" sz="2400"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2084522719"/>
              </p:ext>
            </p:extLst>
          </p:nvPr>
        </p:nvGraphicFramePr>
        <p:xfrm>
          <a:off x="683568" y="1556794"/>
          <a:ext cx="7128791" cy="4439282"/>
        </p:xfrm>
        <a:graphic>
          <a:graphicData uri="http://schemas.openxmlformats.org/drawingml/2006/table">
            <a:tbl>
              <a:tblPr firstRow="1" firstCol="1" bandRow="1">
                <a:tableStyleId>{5C22544A-7EE6-4342-B048-85BDC9FD1C3A}</a:tableStyleId>
              </a:tblPr>
              <a:tblGrid>
                <a:gridCol w="1952952"/>
                <a:gridCol w="1076267"/>
                <a:gridCol w="873728"/>
                <a:gridCol w="921036"/>
                <a:gridCol w="1152404"/>
                <a:gridCol w="1152404"/>
              </a:tblGrid>
              <a:tr h="822043">
                <a:tc rowSpan="2">
                  <a:txBody>
                    <a:bodyPr/>
                    <a:lstStyle/>
                    <a:p>
                      <a:pPr>
                        <a:spcBef>
                          <a:spcPts val="360"/>
                        </a:spcBef>
                        <a:spcAft>
                          <a:spcPts val="0"/>
                        </a:spcAft>
                      </a:pPr>
                      <a:r>
                        <a:rPr lang="lt-LT" sz="1800" dirty="0">
                          <a:solidFill>
                            <a:srgbClr val="7030A0"/>
                          </a:solidFill>
                          <a:effectLst/>
                        </a:rPr>
                        <a:t>Ikimokyklinio ugdymo įstaigos </a:t>
                      </a:r>
                    </a:p>
                    <a:p>
                      <a:pPr>
                        <a:spcBef>
                          <a:spcPts val="360"/>
                        </a:spcBef>
                        <a:spcAft>
                          <a:spcPts val="0"/>
                        </a:spcAft>
                      </a:pPr>
                      <a:r>
                        <a:rPr lang="lt-LT" sz="1100" dirty="0">
                          <a:effectLst/>
                        </a:rPr>
                        <a:t> </a:t>
                      </a:r>
                      <a:endParaRPr lang="lt-LT" sz="1100" dirty="0">
                        <a:effectLst/>
                        <a:latin typeface="Calibri"/>
                        <a:ea typeface="Times New Roman"/>
                      </a:endParaRPr>
                    </a:p>
                  </a:txBody>
                  <a:tcPr marL="68580" marR="68580" marT="0" marB="0"/>
                </a:tc>
                <a:tc gridSpan="5">
                  <a:txBody>
                    <a:bodyPr/>
                    <a:lstStyle/>
                    <a:p>
                      <a:pPr>
                        <a:spcBef>
                          <a:spcPts val="360"/>
                        </a:spcBef>
                        <a:spcAft>
                          <a:spcPts val="0"/>
                        </a:spcAft>
                      </a:pPr>
                      <a:r>
                        <a:rPr lang="lt-LT" sz="1400" dirty="0">
                          <a:solidFill>
                            <a:srgbClr val="7030A0"/>
                          </a:solidFill>
                          <a:effectLst/>
                        </a:rPr>
                        <a:t> Mokinių/vaikų skaičius, kuriems reikalinga pagalba:</a:t>
                      </a:r>
                    </a:p>
                    <a:p>
                      <a:pPr>
                        <a:spcBef>
                          <a:spcPts val="360"/>
                        </a:spcBef>
                        <a:spcAft>
                          <a:spcPts val="0"/>
                        </a:spcAft>
                      </a:pPr>
                      <a:r>
                        <a:rPr lang="lt-LT" sz="1100" dirty="0">
                          <a:effectLst/>
                        </a:rPr>
                        <a:t> </a:t>
                      </a:r>
                      <a:endParaRPr lang="lt-LT" sz="1100" dirty="0">
                        <a:effectLst/>
                        <a:latin typeface="Calibri"/>
                        <a:ea typeface="Times New Roman"/>
                      </a:endParaRPr>
                    </a:p>
                  </a:txBody>
                  <a:tcPr marL="68580" marR="68580" marT="0" marB="0"/>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r>
              <a:tr h="796895">
                <a:tc vMerge="1">
                  <a:txBody>
                    <a:bodyPr/>
                    <a:lstStyle/>
                    <a:p>
                      <a:endParaRPr lang="lt-LT"/>
                    </a:p>
                  </a:txBody>
                  <a:tcPr/>
                </a:tc>
                <a:tc>
                  <a:txBody>
                    <a:bodyPr/>
                    <a:lstStyle/>
                    <a:p>
                      <a:pPr algn="ctr"/>
                      <a:r>
                        <a:rPr lang="lt-LT" sz="1100" dirty="0">
                          <a:effectLst/>
                        </a:rPr>
                        <a:t>Psichologinė  </a:t>
                      </a:r>
                      <a:endParaRPr lang="lt-LT" sz="1100" dirty="0">
                        <a:effectLst/>
                        <a:latin typeface="Calibri"/>
                        <a:ea typeface="Times New Roman"/>
                      </a:endParaRPr>
                    </a:p>
                  </a:txBody>
                  <a:tcPr marL="68580" marR="68580" marT="0" marB="0"/>
                </a:tc>
                <a:tc>
                  <a:txBody>
                    <a:bodyPr/>
                    <a:lstStyle/>
                    <a:p>
                      <a:pPr algn="ctr">
                        <a:lnSpc>
                          <a:spcPct val="115000"/>
                        </a:lnSpc>
                        <a:spcAft>
                          <a:spcPts val="0"/>
                        </a:spcAft>
                      </a:pPr>
                      <a:r>
                        <a:rPr lang="lt-LT" sz="1100" dirty="0">
                          <a:effectLst/>
                        </a:rPr>
                        <a:t>Soc.-pedagogo </a:t>
                      </a:r>
                      <a:endParaRPr lang="lt-LT" sz="1100" dirty="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dirty="0" err="1">
                          <a:effectLst/>
                        </a:rPr>
                        <a:t>Spec</a:t>
                      </a:r>
                      <a:r>
                        <a:rPr lang="lt-LT" sz="1100" dirty="0">
                          <a:effectLst/>
                        </a:rPr>
                        <a:t>. pedagogo</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Logopedo </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Mokytojo padėjėjo</a:t>
                      </a:r>
                      <a:endParaRPr lang="lt-LT" sz="1100">
                        <a:effectLst/>
                        <a:latin typeface="Calibri"/>
                        <a:ea typeface="Times New Roman"/>
                      </a:endParaRPr>
                    </a:p>
                  </a:txBody>
                  <a:tcPr marL="68580" marR="68580" marT="0" marB="0"/>
                </a:tc>
              </a:tr>
              <a:tr h="386414">
                <a:tc>
                  <a:txBody>
                    <a:bodyPr/>
                    <a:lstStyle/>
                    <a:p>
                      <a:pPr>
                        <a:spcBef>
                          <a:spcPts val="360"/>
                        </a:spcBef>
                        <a:spcAft>
                          <a:spcPts val="0"/>
                        </a:spcAft>
                      </a:pPr>
                      <a:r>
                        <a:rPr lang="lt-LT" sz="1200" dirty="0">
                          <a:solidFill>
                            <a:srgbClr val="7030A0"/>
                          </a:solidFill>
                          <a:effectLst/>
                        </a:rPr>
                        <a:t>L/d „Nykštukas“</a:t>
                      </a:r>
                      <a:endParaRPr lang="lt-LT" sz="1200" dirty="0">
                        <a:solidFill>
                          <a:srgbClr val="7030A0"/>
                        </a:solidFill>
                        <a:effectLst/>
                        <a:latin typeface="Calibri"/>
                        <a:ea typeface="Times New Roman"/>
                      </a:endParaRPr>
                    </a:p>
                  </a:txBody>
                  <a:tcPr marL="68580" marR="68580" marT="0" marB="0"/>
                </a:tc>
                <a:tc>
                  <a:txBody>
                    <a:bodyPr/>
                    <a:lstStyle/>
                    <a:p>
                      <a:pPr algn="ctr">
                        <a:lnSpc>
                          <a:spcPct val="115000"/>
                        </a:lnSpc>
                        <a:spcAft>
                          <a:spcPts val="0"/>
                        </a:spcAft>
                      </a:pPr>
                      <a:r>
                        <a:rPr lang="lt-LT" sz="1100">
                          <a:effectLst/>
                        </a:rPr>
                        <a:t>3</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2</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7</a:t>
                      </a:r>
                      <a:endParaRPr lang="lt-LT" sz="110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a:effectLst/>
                        </a:rPr>
                        <a:t>39</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2</a:t>
                      </a:r>
                      <a:endParaRPr lang="lt-LT" sz="1100" dirty="0">
                        <a:effectLst/>
                        <a:latin typeface="Calibri"/>
                        <a:ea typeface="Times New Roman"/>
                      </a:endParaRPr>
                    </a:p>
                  </a:txBody>
                  <a:tcPr marL="68580" marR="68580" marT="0" marB="0"/>
                </a:tc>
              </a:tr>
              <a:tr h="386414">
                <a:tc>
                  <a:txBody>
                    <a:bodyPr/>
                    <a:lstStyle/>
                    <a:p>
                      <a:pPr>
                        <a:spcBef>
                          <a:spcPts val="360"/>
                        </a:spcBef>
                        <a:spcAft>
                          <a:spcPts val="0"/>
                        </a:spcAft>
                      </a:pPr>
                      <a:r>
                        <a:rPr lang="lt-LT" sz="1200" dirty="0">
                          <a:solidFill>
                            <a:srgbClr val="7030A0"/>
                          </a:solidFill>
                          <a:effectLst/>
                        </a:rPr>
                        <a:t>L/d „Pasaka“</a:t>
                      </a:r>
                      <a:endParaRPr lang="lt-LT" sz="1200" dirty="0">
                        <a:solidFill>
                          <a:srgbClr val="7030A0"/>
                        </a:solidFill>
                        <a:effectLst/>
                        <a:latin typeface="Calibri"/>
                        <a:ea typeface="Times New Roman"/>
                      </a:endParaRPr>
                    </a:p>
                  </a:txBody>
                  <a:tcPr marL="68580" marR="68580" marT="0" marB="0"/>
                </a:tc>
                <a:tc>
                  <a:txBody>
                    <a:bodyPr/>
                    <a:lstStyle/>
                    <a:p>
                      <a:pPr algn="ctr">
                        <a:lnSpc>
                          <a:spcPct val="115000"/>
                        </a:lnSpc>
                        <a:spcAft>
                          <a:spcPts val="0"/>
                        </a:spcAft>
                      </a:pPr>
                      <a:r>
                        <a:rPr lang="lt-LT" sz="1100">
                          <a:effectLst/>
                        </a:rPr>
                        <a:t>6</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19</a:t>
                      </a:r>
                      <a:endParaRPr lang="lt-LT" sz="1100">
                        <a:effectLst/>
                        <a:latin typeface="Calibri"/>
                        <a:ea typeface="Calibri"/>
                        <a:cs typeface="Times New Roman"/>
                      </a:endParaRPr>
                    </a:p>
                  </a:txBody>
                  <a:tcPr marL="68580" marR="68580" marT="0" marB="0"/>
                </a:tc>
                <a:tc>
                  <a:txBody>
                    <a:bodyPr/>
                    <a:lstStyle/>
                    <a:p>
                      <a:pPr algn="ctr">
                        <a:lnSpc>
                          <a:spcPct val="115000"/>
                        </a:lnSpc>
                        <a:spcAft>
                          <a:spcPts val="0"/>
                        </a:spcAft>
                      </a:pPr>
                      <a:r>
                        <a:rPr lang="lt-LT" sz="1100">
                          <a:effectLst/>
                        </a:rPr>
                        <a:t>28</a:t>
                      </a:r>
                      <a:endParaRPr lang="lt-LT" sz="1100">
                        <a:effectLst/>
                        <a:latin typeface="Calibri"/>
                        <a:ea typeface="Calibri"/>
                        <a:cs typeface="Times New Roman"/>
                      </a:endParaRPr>
                    </a:p>
                  </a:txBody>
                  <a:tcPr marL="68580" marR="68580" marT="0" marB="0"/>
                </a:tc>
                <a:tc>
                  <a:txBody>
                    <a:bodyPr/>
                    <a:lstStyle/>
                    <a:p>
                      <a:pPr algn="ctr">
                        <a:spcBef>
                          <a:spcPts val="360"/>
                        </a:spcBef>
                        <a:spcAft>
                          <a:spcPts val="0"/>
                        </a:spcAft>
                      </a:pPr>
                      <a:r>
                        <a:rPr lang="lt-LT" sz="1100">
                          <a:effectLst/>
                        </a:rPr>
                        <a:t>30</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7</a:t>
                      </a:r>
                      <a:endParaRPr lang="lt-LT" sz="1100" dirty="0">
                        <a:effectLst/>
                        <a:latin typeface="Calibri"/>
                        <a:ea typeface="Times New Roman"/>
                      </a:endParaRPr>
                    </a:p>
                  </a:txBody>
                  <a:tcPr marL="68580" marR="68580" marT="0" marB="0"/>
                </a:tc>
              </a:tr>
              <a:tr h="356939">
                <a:tc>
                  <a:txBody>
                    <a:bodyPr/>
                    <a:lstStyle/>
                    <a:p>
                      <a:pPr>
                        <a:spcBef>
                          <a:spcPts val="360"/>
                        </a:spcBef>
                        <a:spcAft>
                          <a:spcPts val="0"/>
                        </a:spcAft>
                      </a:pPr>
                      <a:r>
                        <a:rPr lang="lt-LT" sz="1200" dirty="0">
                          <a:solidFill>
                            <a:srgbClr val="7030A0"/>
                          </a:solidFill>
                          <a:effectLst/>
                        </a:rPr>
                        <a:t>L/d „Raudonkepuraitė“</a:t>
                      </a:r>
                      <a:endParaRPr lang="lt-LT" sz="12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4</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6</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21</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57</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13</a:t>
                      </a:r>
                      <a:endParaRPr lang="lt-LT" sz="1100" dirty="0">
                        <a:effectLst/>
                        <a:latin typeface="Calibri"/>
                        <a:ea typeface="Times New Roman"/>
                      </a:endParaRPr>
                    </a:p>
                  </a:txBody>
                  <a:tcPr marL="68580" marR="68580" marT="0" marB="0"/>
                </a:tc>
              </a:tr>
              <a:tr h="356939">
                <a:tc>
                  <a:txBody>
                    <a:bodyPr/>
                    <a:lstStyle/>
                    <a:p>
                      <a:pPr>
                        <a:spcBef>
                          <a:spcPts val="360"/>
                        </a:spcBef>
                        <a:spcAft>
                          <a:spcPts val="0"/>
                        </a:spcAft>
                      </a:pPr>
                      <a:r>
                        <a:rPr lang="lt-LT" sz="1200" dirty="0">
                          <a:solidFill>
                            <a:srgbClr val="7030A0"/>
                          </a:solidFill>
                          <a:effectLst/>
                        </a:rPr>
                        <a:t>L/d „Rūtelė“</a:t>
                      </a:r>
                      <a:endParaRPr lang="lt-LT" sz="12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3</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2</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9</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36</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7</a:t>
                      </a:r>
                      <a:endParaRPr lang="lt-LT" sz="1100" dirty="0">
                        <a:effectLst/>
                        <a:latin typeface="Calibri"/>
                        <a:ea typeface="Times New Roman"/>
                      </a:endParaRPr>
                    </a:p>
                  </a:txBody>
                  <a:tcPr marL="68580" marR="68580" marT="0" marB="0"/>
                </a:tc>
              </a:tr>
              <a:tr h="356939">
                <a:tc>
                  <a:txBody>
                    <a:bodyPr/>
                    <a:lstStyle/>
                    <a:p>
                      <a:pPr>
                        <a:spcBef>
                          <a:spcPts val="360"/>
                        </a:spcBef>
                        <a:spcAft>
                          <a:spcPts val="0"/>
                        </a:spcAft>
                      </a:pPr>
                      <a:r>
                        <a:rPr lang="lt-LT" sz="1200" dirty="0">
                          <a:solidFill>
                            <a:srgbClr val="7030A0"/>
                          </a:solidFill>
                          <a:effectLst/>
                        </a:rPr>
                        <a:t>L/d „Saulutė“</a:t>
                      </a:r>
                      <a:endParaRPr lang="lt-LT" sz="12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5</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7</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18</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a:effectLst/>
                        </a:rPr>
                        <a:t>63</a:t>
                      </a:r>
                      <a:endParaRPr lang="lt-LT" sz="1100">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7</a:t>
                      </a:r>
                      <a:endParaRPr lang="lt-LT" sz="1100" dirty="0">
                        <a:effectLst/>
                        <a:latin typeface="Calibri"/>
                        <a:ea typeface="Times New Roman"/>
                      </a:endParaRPr>
                    </a:p>
                  </a:txBody>
                  <a:tcPr marL="68580" marR="68580" marT="0" marB="0"/>
                </a:tc>
              </a:tr>
              <a:tr h="356939">
                <a:tc>
                  <a:txBody>
                    <a:bodyPr/>
                    <a:lstStyle/>
                    <a:p>
                      <a:pPr>
                        <a:spcBef>
                          <a:spcPts val="360"/>
                        </a:spcBef>
                        <a:spcAft>
                          <a:spcPts val="0"/>
                        </a:spcAft>
                      </a:pPr>
                      <a:r>
                        <a:rPr lang="lt-LT" sz="1200" dirty="0">
                          <a:solidFill>
                            <a:srgbClr val="7030A0"/>
                          </a:solidFill>
                          <a:effectLst/>
                        </a:rPr>
                        <a:t>L/d „Vyturėlis“</a:t>
                      </a:r>
                      <a:endParaRPr lang="lt-LT" sz="1200"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dirty="0">
                          <a:effectLst/>
                        </a:rPr>
                        <a:t> </a:t>
                      </a:r>
                      <a:r>
                        <a:rPr lang="en-US" sz="1100" dirty="0" smtClean="0">
                          <a:effectLst/>
                        </a:rPr>
                        <a:t>2</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en-US" sz="1100" dirty="0" smtClean="0">
                          <a:effectLst/>
                        </a:rPr>
                        <a:t>7</a:t>
                      </a:r>
                      <a:r>
                        <a:rPr lang="lt-LT" sz="1100" dirty="0">
                          <a:effectLst/>
                        </a:rPr>
                        <a:t> </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en-US" sz="1100" dirty="0" smtClean="0">
                          <a:effectLst/>
                        </a:rPr>
                        <a:t>13</a:t>
                      </a:r>
                      <a:r>
                        <a:rPr lang="lt-LT" sz="1100" dirty="0">
                          <a:effectLst/>
                        </a:rPr>
                        <a:t> </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en-US" sz="1100" dirty="0" smtClean="0">
                          <a:effectLst/>
                        </a:rPr>
                        <a:t>113</a:t>
                      </a:r>
                      <a:r>
                        <a:rPr lang="lt-LT" sz="1100" dirty="0">
                          <a:effectLst/>
                        </a:rPr>
                        <a:t> </a:t>
                      </a:r>
                      <a:endParaRPr lang="lt-LT" sz="1100" dirty="0">
                        <a:effectLst/>
                        <a:latin typeface="Calibri"/>
                        <a:ea typeface="Times New Roman"/>
                      </a:endParaRPr>
                    </a:p>
                  </a:txBody>
                  <a:tcPr marL="68580" marR="68580" marT="0" marB="0"/>
                </a:tc>
                <a:tc>
                  <a:txBody>
                    <a:bodyPr/>
                    <a:lstStyle/>
                    <a:p>
                      <a:pPr algn="ctr">
                        <a:spcBef>
                          <a:spcPts val="360"/>
                        </a:spcBef>
                        <a:spcAft>
                          <a:spcPts val="0"/>
                        </a:spcAft>
                      </a:pPr>
                      <a:r>
                        <a:rPr lang="en-US" sz="1100" dirty="0" smtClean="0">
                          <a:effectLst/>
                        </a:rPr>
                        <a:t>8</a:t>
                      </a:r>
                      <a:r>
                        <a:rPr lang="lt-LT" sz="1100" dirty="0">
                          <a:effectLst/>
                        </a:rPr>
                        <a:t> </a:t>
                      </a:r>
                      <a:endParaRPr lang="lt-LT" sz="1100" dirty="0">
                        <a:effectLst/>
                        <a:latin typeface="Calibri"/>
                        <a:ea typeface="Times New Roman"/>
                      </a:endParaRPr>
                    </a:p>
                  </a:txBody>
                  <a:tcPr marL="68580" marR="68580" marT="0" marB="0"/>
                </a:tc>
              </a:tr>
              <a:tr h="356939">
                <a:tc>
                  <a:txBody>
                    <a:bodyPr/>
                    <a:lstStyle/>
                    <a:p>
                      <a:pPr>
                        <a:spcBef>
                          <a:spcPts val="360"/>
                        </a:spcBef>
                        <a:spcAft>
                          <a:spcPts val="0"/>
                        </a:spcAft>
                      </a:pPr>
                      <a:r>
                        <a:rPr lang="lt-LT" sz="1100" b="1" dirty="0">
                          <a:solidFill>
                            <a:srgbClr val="7030A0"/>
                          </a:solidFill>
                          <a:effectLst/>
                        </a:rPr>
                        <a:t> </a:t>
                      </a:r>
                      <a:endParaRPr lang="lt-LT" sz="1100" b="1" dirty="0" smtClean="0">
                        <a:solidFill>
                          <a:srgbClr val="7030A0"/>
                        </a:solidFill>
                        <a:effectLst/>
                      </a:endParaRPr>
                    </a:p>
                    <a:p>
                      <a:pPr>
                        <a:spcBef>
                          <a:spcPts val="360"/>
                        </a:spcBef>
                        <a:spcAft>
                          <a:spcPts val="0"/>
                        </a:spcAft>
                      </a:pPr>
                      <a:r>
                        <a:rPr lang="lt-LT" sz="1200" b="1" dirty="0" smtClean="0">
                          <a:solidFill>
                            <a:srgbClr val="7030A0"/>
                          </a:solidFill>
                          <a:effectLst/>
                          <a:latin typeface="Calibri"/>
                          <a:ea typeface="Times New Roman"/>
                        </a:rPr>
                        <a:t>Iš viso:</a:t>
                      </a:r>
                    </a:p>
                    <a:p>
                      <a:pPr>
                        <a:spcBef>
                          <a:spcPts val="360"/>
                        </a:spcBef>
                        <a:spcAft>
                          <a:spcPts val="0"/>
                        </a:spcAft>
                      </a:pP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b="1" dirty="0">
                          <a:solidFill>
                            <a:srgbClr val="7030A0"/>
                          </a:solidFill>
                          <a:effectLst/>
                        </a:rPr>
                        <a:t> </a:t>
                      </a:r>
                      <a:endParaRPr lang="en-US" sz="1100" b="1" dirty="0" smtClean="0">
                        <a:solidFill>
                          <a:srgbClr val="7030A0"/>
                        </a:solidFill>
                        <a:effectLst/>
                      </a:endParaRPr>
                    </a:p>
                    <a:p>
                      <a:pPr algn="ctr">
                        <a:spcBef>
                          <a:spcPts val="360"/>
                        </a:spcBef>
                        <a:spcAft>
                          <a:spcPts val="0"/>
                        </a:spcAft>
                      </a:pPr>
                      <a:r>
                        <a:rPr lang="en-US" sz="1100" b="1" dirty="0" smtClean="0">
                          <a:solidFill>
                            <a:srgbClr val="7030A0"/>
                          </a:solidFill>
                          <a:effectLst/>
                          <a:latin typeface="Calibri"/>
                          <a:ea typeface="Times New Roman"/>
                        </a:rPr>
                        <a:t>23</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endParaRPr lang="en-US" sz="1100" b="1" dirty="0" smtClean="0">
                        <a:solidFill>
                          <a:srgbClr val="7030A0"/>
                        </a:solidFill>
                        <a:effectLst/>
                      </a:endParaRPr>
                    </a:p>
                    <a:p>
                      <a:pPr algn="ctr">
                        <a:spcBef>
                          <a:spcPts val="360"/>
                        </a:spcBef>
                        <a:spcAft>
                          <a:spcPts val="0"/>
                        </a:spcAft>
                      </a:pPr>
                      <a:r>
                        <a:rPr lang="en-US" sz="1100" b="1" dirty="0" smtClean="0">
                          <a:solidFill>
                            <a:srgbClr val="7030A0"/>
                          </a:solidFill>
                          <a:effectLst/>
                        </a:rPr>
                        <a:t>43</a:t>
                      </a:r>
                      <a:r>
                        <a:rPr lang="lt-LT" sz="1100" b="1" dirty="0">
                          <a:solidFill>
                            <a:srgbClr val="7030A0"/>
                          </a:solidFill>
                          <a:effectLst/>
                        </a:rPr>
                        <a:t> </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b="1" dirty="0">
                          <a:solidFill>
                            <a:srgbClr val="7030A0"/>
                          </a:solidFill>
                          <a:effectLst/>
                        </a:rPr>
                        <a:t> </a:t>
                      </a:r>
                      <a:endParaRPr lang="en-US" sz="1100" b="1" dirty="0" smtClean="0">
                        <a:solidFill>
                          <a:srgbClr val="7030A0"/>
                        </a:solidFill>
                        <a:effectLst/>
                      </a:endParaRPr>
                    </a:p>
                    <a:p>
                      <a:pPr algn="ctr">
                        <a:spcBef>
                          <a:spcPts val="360"/>
                        </a:spcBef>
                        <a:spcAft>
                          <a:spcPts val="0"/>
                        </a:spcAft>
                      </a:pPr>
                      <a:r>
                        <a:rPr lang="en-US" sz="1100" b="1" dirty="0" smtClean="0">
                          <a:solidFill>
                            <a:srgbClr val="7030A0"/>
                          </a:solidFill>
                          <a:effectLst/>
                          <a:latin typeface="Calibri"/>
                          <a:ea typeface="Times New Roman"/>
                        </a:rPr>
                        <a:t>96</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b="1" dirty="0">
                          <a:solidFill>
                            <a:srgbClr val="7030A0"/>
                          </a:solidFill>
                          <a:effectLst/>
                        </a:rPr>
                        <a:t> </a:t>
                      </a:r>
                      <a:endParaRPr lang="en-US" sz="1100" b="1" dirty="0" smtClean="0">
                        <a:solidFill>
                          <a:srgbClr val="7030A0"/>
                        </a:solidFill>
                        <a:effectLst/>
                      </a:endParaRPr>
                    </a:p>
                    <a:p>
                      <a:pPr algn="ctr">
                        <a:spcBef>
                          <a:spcPts val="360"/>
                        </a:spcBef>
                        <a:spcAft>
                          <a:spcPts val="0"/>
                        </a:spcAft>
                      </a:pPr>
                      <a:r>
                        <a:rPr lang="en-US" sz="1100" b="1" dirty="0" smtClean="0">
                          <a:solidFill>
                            <a:srgbClr val="7030A0"/>
                          </a:solidFill>
                          <a:effectLst/>
                          <a:latin typeface="Calibri"/>
                          <a:ea typeface="Times New Roman"/>
                        </a:rPr>
                        <a:t>338</a:t>
                      </a:r>
                      <a:endParaRPr lang="lt-LT" sz="1100" b="1" dirty="0">
                        <a:solidFill>
                          <a:srgbClr val="7030A0"/>
                        </a:solidFill>
                        <a:effectLst/>
                        <a:latin typeface="Calibri"/>
                        <a:ea typeface="Times New Roman"/>
                      </a:endParaRPr>
                    </a:p>
                  </a:txBody>
                  <a:tcPr marL="68580" marR="68580" marT="0" marB="0"/>
                </a:tc>
                <a:tc>
                  <a:txBody>
                    <a:bodyPr/>
                    <a:lstStyle/>
                    <a:p>
                      <a:pPr algn="ctr">
                        <a:spcBef>
                          <a:spcPts val="360"/>
                        </a:spcBef>
                        <a:spcAft>
                          <a:spcPts val="0"/>
                        </a:spcAft>
                      </a:pPr>
                      <a:r>
                        <a:rPr lang="lt-LT" sz="1100" b="1" dirty="0">
                          <a:solidFill>
                            <a:srgbClr val="7030A0"/>
                          </a:solidFill>
                          <a:effectLst/>
                        </a:rPr>
                        <a:t> </a:t>
                      </a:r>
                      <a:endParaRPr lang="en-US" sz="1100" b="1" dirty="0" smtClean="0">
                        <a:solidFill>
                          <a:srgbClr val="7030A0"/>
                        </a:solidFill>
                        <a:effectLst/>
                      </a:endParaRPr>
                    </a:p>
                    <a:p>
                      <a:pPr algn="ctr">
                        <a:spcBef>
                          <a:spcPts val="360"/>
                        </a:spcBef>
                        <a:spcAft>
                          <a:spcPts val="0"/>
                        </a:spcAft>
                      </a:pPr>
                      <a:r>
                        <a:rPr lang="en-US" sz="1100" b="1" dirty="0" smtClean="0">
                          <a:solidFill>
                            <a:srgbClr val="7030A0"/>
                          </a:solidFill>
                          <a:effectLst/>
                          <a:latin typeface="Calibri"/>
                          <a:ea typeface="Times New Roman"/>
                        </a:rPr>
                        <a:t>44</a:t>
                      </a:r>
                      <a:endParaRPr lang="lt-LT" sz="1100" b="1" dirty="0">
                        <a:solidFill>
                          <a:srgbClr val="7030A0"/>
                        </a:solidFill>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768724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sz="2000" b="1" dirty="0" smtClean="0"/>
              <a:t>TRŪKSTAMŲ  </a:t>
            </a:r>
            <a:r>
              <a:rPr lang="en-US" sz="2000" b="1" dirty="0" smtClean="0"/>
              <a:t> </a:t>
            </a:r>
            <a:r>
              <a:rPr lang="lt-LT" sz="2000" b="1" dirty="0" smtClean="0"/>
              <a:t>ŠVIETIMO</a:t>
            </a:r>
            <a:r>
              <a:rPr lang="en-US" sz="2000" b="1" dirty="0" smtClean="0"/>
              <a:t> </a:t>
            </a:r>
            <a:r>
              <a:rPr lang="lt-LT" sz="2000" b="1" dirty="0" smtClean="0"/>
              <a:t> PAGALBOS </a:t>
            </a:r>
            <a:r>
              <a:rPr lang="en-US" sz="2000" b="1" dirty="0" smtClean="0"/>
              <a:t>  </a:t>
            </a:r>
            <a:r>
              <a:rPr lang="lt-LT" sz="2000" b="1" dirty="0" smtClean="0"/>
              <a:t>SPECIALISTŲ SKAIČIUS</a:t>
            </a:r>
            <a:r>
              <a:rPr lang="lt-LT" sz="2000" dirty="0" smtClean="0"/>
              <a:t/>
            </a:r>
            <a:br>
              <a:rPr lang="lt-LT" sz="2000" dirty="0" smtClean="0"/>
            </a:br>
            <a:endParaRPr lang="lt-LT" sz="2000" dirty="0"/>
          </a:p>
        </p:txBody>
      </p:sp>
      <p:graphicFrame>
        <p:nvGraphicFramePr>
          <p:cNvPr id="6" name="Turinio vietos rezervavimo ženklas 5"/>
          <p:cNvGraphicFramePr>
            <a:graphicFrameLocks noGrp="1"/>
          </p:cNvGraphicFramePr>
          <p:nvPr>
            <p:ph idx="1"/>
            <p:extLst>
              <p:ext uri="{D42A27DB-BD31-4B8C-83A1-F6EECF244321}">
                <p14:modId xmlns:p14="http://schemas.microsoft.com/office/powerpoint/2010/main" val="2417402631"/>
              </p:ext>
            </p:extLst>
          </p:nvPr>
        </p:nvGraphicFramePr>
        <p:xfrm>
          <a:off x="971599" y="2060848"/>
          <a:ext cx="5985461" cy="3074152"/>
        </p:xfrm>
        <a:graphic>
          <a:graphicData uri="http://schemas.openxmlformats.org/drawingml/2006/table">
            <a:tbl>
              <a:tblPr firstRow="1" firstCol="1" bandRow="1">
                <a:tableStyleId>{5C22544A-7EE6-4342-B048-85BDC9FD1C3A}</a:tableStyleId>
              </a:tblPr>
              <a:tblGrid>
                <a:gridCol w="1678642"/>
                <a:gridCol w="2203571"/>
                <a:gridCol w="2103248"/>
              </a:tblGrid>
              <a:tr h="1080120">
                <a:tc>
                  <a:txBody>
                    <a:bodyPr/>
                    <a:lstStyle/>
                    <a:p>
                      <a:pPr>
                        <a:lnSpc>
                          <a:spcPct val="115000"/>
                        </a:lnSpc>
                        <a:spcAft>
                          <a:spcPts val="0"/>
                        </a:spcAft>
                      </a:pPr>
                      <a:r>
                        <a:rPr lang="lt-LT" sz="1100">
                          <a:effectLst/>
                        </a:rPr>
                        <a:t> </a:t>
                      </a:r>
                      <a:endParaRPr lang="lt-LT" sz="1100">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solidFill>
                            <a:srgbClr val="7030A0"/>
                          </a:solidFill>
                          <a:effectLst/>
                        </a:rPr>
                        <a:t>Ieškoma specialistų etato dalis</a:t>
                      </a:r>
                    </a:p>
                    <a:p>
                      <a:pPr>
                        <a:spcBef>
                          <a:spcPts val="360"/>
                        </a:spcBef>
                        <a:spcAft>
                          <a:spcPts val="0"/>
                        </a:spcAft>
                      </a:pPr>
                      <a:r>
                        <a:rPr lang="lt-LT" sz="1400" dirty="0">
                          <a:solidFill>
                            <a:srgbClr val="7030A0"/>
                          </a:solidFill>
                          <a:effectLst/>
                        </a:rPr>
                        <a:t>(bendrojo ugdymo mokyklos) </a:t>
                      </a:r>
                    </a:p>
                    <a:p>
                      <a:pPr>
                        <a:lnSpc>
                          <a:spcPct val="115000"/>
                        </a:lnSpc>
                        <a:spcAft>
                          <a:spcPts val="0"/>
                        </a:spcAft>
                      </a:pPr>
                      <a:r>
                        <a:rPr lang="lt-LT" sz="1400" dirty="0">
                          <a:solidFill>
                            <a:srgbClr val="7030A0"/>
                          </a:solidFill>
                          <a:effectLst/>
                        </a:rPr>
                        <a:t> </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solidFill>
                            <a:srgbClr val="7030A0"/>
                          </a:solidFill>
                          <a:effectLst/>
                        </a:rPr>
                        <a:t>Ieškoma specialistų etato dalis</a:t>
                      </a:r>
                    </a:p>
                    <a:p>
                      <a:pPr>
                        <a:spcBef>
                          <a:spcPts val="360"/>
                        </a:spcBef>
                        <a:spcAft>
                          <a:spcPts val="0"/>
                        </a:spcAft>
                      </a:pPr>
                      <a:r>
                        <a:rPr lang="lt-LT" sz="1400" dirty="0">
                          <a:solidFill>
                            <a:srgbClr val="7030A0"/>
                          </a:solidFill>
                          <a:effectLst/>
                        </a:rPr>
                        <a:t>(ikimokyklinio ugdymo įstaigos) </a:t>
                      </a:r>
                      <a:endParaRPr lang="lt-LT" sz="1400" dirty="0">
                        <a:solidFill>
                          <a:srgbClr val="7030A0"/>
                        </a:solidFill>
                        <a:effectLst/>
                        <a:latin typeface="Calibri"/>
                        <a:ea typeface="Times New Roman"/>
                      </a:endParaRPr>
                    </a:p>
                  </a:txBody>
                  <a:tcPr marL="68580" marR="68580" marT="0" marB="0"/>
                </a:tc>
              </a:tr>
              <a:tr h="342453">
                <a:tc>
                  <a:txBody>
                    <a:bodyPr/>
                    <a:lstStyle/>
                    <a:p>
                      <a:pPr>
                        <a:lnSpc>
                          <a:spcPct val="115000"/>
                        </a:lnSpc>
                        <a:spcAft>
                          <a:spcPts val="0"/>
                        </a:spcAft>
                      </a:pPr>
                      <a:r>
                        <a:rPr lang="lt-LT" sz="1400" dirty="0">
                          <a:solidFill>
                            <a:srgbClr val="7030A0"/>
                          </a:solidFill>
                          <a:effectLst/>
                        </a:rPr>
                        <a:t>Psichologo</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1,25</a:t>
                      </a:r>
                      <a:endParaRPr lang="lt-LT" sz="1400" dirty="0">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0.1</a:t>
                      </a:r>
                      <a:endParaRPr lang="lt-LT" sz="1400" dirty="0">
                        <a:effectLst/>
                        <a:latin typeface="Calibri"/>
                        <a:ea typeface="Calibri"/>
                        <a:cs typeface="Times New Roman"/>
                      </a:endParaRPr>
                    </a:p>
                  </a:txBody>
                  <a:tcPr marL="68580" marR="68580" marT="0" marB="0"/>
                </a:tc>
              </a:tr>
              <a:tr h="342453">
                <a:tc>
                  <a:txBody>
                    <a:bodyPr/>
                    <a:lstStyle/>
                    <a:p>
                      <a:pPr>
                        <a:lnSpc>
                          <a:spcPct val="115000"/>
                        </a:lnSpc>
                        <a:spcAft>
                          <a:spcPts val="0"/>
                        </a:spcAft>
                      </a:pPr>
                      <a:r>
                        <a:rPr lang="lt-LT" sz="1400" dirty="0">
                          <a:solidFill>
                            <a:srgbClr val="7030A0"/>
                          </a:solidFill>
                          <a:effectLst/>
                        </a:rPr>
                        <a:t>Socialinio pedagogo</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1,5</a:t>
                      </a:r>
                      <a:endParaRPr lang="lt-LT" sz="1400" dirty="0">
                        <a:effectLst/>
                        <a:latin typeface="Calibri"/>
                        <a:ea typeface="Calibri"/>
                        <a:cs typeface="Times New Roman"/>
                      </a:endParaRPr>
                    </a:p>
                  </a:txBody>
                  <a:tcPr marL="68580" marR="68580" marT="0" marB="0"/>
                </a:tc>
                <a:tc>
                  <a:txBody>
                    <a:bodyPr/>
                    <a:lstStyle/>
                    <a:p>
                      <a:pPr>
                        <a:lnSpc>
                          <a:spcPct val="115000"/>
                        </a:lnSpc>
                        <a:spcAft>
                          <a:spcPts val="0"/>
                        </a:spcAft>
                      </a:pPr>
                      <a:r>
                        <a:rPr lang="lt-LT" sz="1400">
                          <a:effectLst/>
                        </a:rPr>
                        <a:t>0.25</a:t>
                      </a:r>
                      <a:endParaRPr lang="lt-LT" sz="1400">
                        <a:effectLst/>
                        <a:latin typeface="Calibri"/>
                        <a:ea typeface="Calibri"/>
                        <a:cs typeface="Times New Roman"/>
                      </a:endParaRPr>
                    </a:p>
                  </a:txBody>
                  <a:tcPr marL="68580" marR="68580" marT="0" marB="0"/>
                </a:tc>
              </a:tr>
              <a:tr h="342453">
                <a:tc>
                  <a:txBody>
                    <a:bodyPr/>
                    <a:lstStyle/>
                    <a:p>
                      <a:pPr>
                        <a:lnSpc>
                          <a:spcPct val="115000"/>
                        </a:lnSpc>
                        <a:spcAft>
                          <a:spcPts val="0"/>
                        </a:spcAft>
                      </a:pPr>
                      <a:r>
                        <a:rPr lang="lt-LT" sz="1400" dirty="0">
                          <a:solidFill>
                            <a:srgbClr val="7030A0"/>
                          </a:solidFill>
                          <a:effectLst/>
                        </a:rPr>
                        <a:t>Specialiojo pedagogo</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1,5</a:t>
                      </a:r>
                      <a:endParaRPr lang="lt-LT" sz="1400" dirty="0">
                        <a:effectLst/>
                        <a:latin typeface="Calibri"/>
                        <a:ea typeface="Calibri"/>
                        <a:cs typeface="Times New Roman"/>
                      </a:endParaRPr>
                    </a:p>
                  </a:txBody>
                  <a:tcPr marL="68580" marR="68580" marT="0" marB="0"/>
                </a:tc>
                <a:tc>
                  <a:txBody>
                    <a:bodyPr/>
                    <a:lstStyle/>
                    <a:p>
                      <a:pPr>
                        <a:lnSpc>
                          <a:spcPct val="115000"/>
                        </a:lnSpc>
                        <a:spcAft>
                          <a:spcPts val="0"/>
                        </a:spcAft>
                      </a:pPr>
                      <a:r>
                        <a:rPr lang="lt-LT" sz="1400">
                          <a:effectLst/>
                        </a:rPr>
                        <a:t>1.25</a:t>
                      </a:r>
                      <a:endParaRPr lang="lt-LT" sz="1400">
                        <a:effectLst/>
                        <a:latin typeface="Calibri"/>
                        <a:ea typeface="Calibri"/>
                        <a:cs typeface="Times New Roman"/>
                      </a:endParaRPr>
                    </a:p>
                  </a:txBody>
                  <a:tcPr marL="68580" marR="68580" marT="0" marB="0"/>
                </a:tc>
              </a:tr>
              <a:tr h="342453">
                <a:tc>
                  <a:txBody>
                    <a:bodyPr/>
                    <a:lstStyle/>
                    <a:p>
                      <a:pPr>
                        <a:lnSpc>
                          <a:spcPct val="115000"/>
                        </a:lnSpc>
                        <a:spcAft>
                          <a:spcPts val="0"/>
                        </a:spcAft>
                      </a:pPr>
                      <a:r>
                        <a:rPr lang="lt-LT" sz="1400" dirty="0">
                          <a:solidFill>
                            <a:srgbClr val="7030A0"/>
                          </a:solidFill>
                          <a:effectLst/>
                        </a:rPr>
                        <a:t>Logopedo</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a:effectLst/>
                        </a:rPr>
                        <a:t>2,25</a:t>
                      </a:r>
                      <a:endParaRPr lang="lt-LT" sz="1400">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3.52</a:t>
                      </a:r>
                      <a:endParaRPr lang="lt-LT" sz="1400" dirty="0">
                        <a:effectLst/>
                        <a:latin typeface="Calibri"/>
                        <a:ea typeface="Calibri"/>
                        <a:cs typeface="Times New Roman"/>
                      </a:endParaRPr>
                    </a:p>
                  </a:txBody>
                  <a:tcPr marL="68580" marR="68580" marT="0" marB="0"/>
                </a:tc>
              </a:tr>
              <a:tr h="342453">
                <a:tc>
                  <a:txBody>
                    <a:bodyPr/>
                    <a:lstStyle/>
                    <a:p>
                      <a:pPr>
                        <a:lnSpc>
                          <a:spcPct val="115000"/>
                        </a:lnSpc>
                        <a:spcAft>
                          <a:spcPts val="0"/>
                        </a:spcAft>
                      </a:pPr>
                      <a:r>
                        <a:rPr lang="lt-LT" sz="1400" dirty="0">
                          <a:solidFill>
                            <a:srgbClr val="7030A0"/>
                          </a:solidFill>
                          <a:effectLst/>
                        </a:rPr>
                        <a:t>Mokytojo padėjėjo</a:t>
                      </a:r>
                      <a:endParaRPr lang="lt-LT" sz="14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400">
                          <a:effectLst/>
                        </a:rPr>
                        <a:t>3,9</a:t>
                      </a:r>
                      <a:endParaRPr lang="lt-LT" sz="1400">
                        <a:effectLst/>
                        <a:latin typeface="Calibri"/>
                        <a:ea typeface="Calibri"/>
                        <a:cs typeface="Times New Roman"/>
                      </a:endParaRPr>
                    </a:p>
                  </a:txBody>
                  <a:tcPr marL="68580" marR="68580" marT="0" marB="0"/>
                </a:tc>
                <a:tc>
                  <a:txBody>
                    <a:bodyPr/>
                    <a:lstStyle/>
                    <a:p>
                      <a:pPr>
                        <a:lnSpc>
                          <a:spcPct val="115000"/>
                        </a:lnSpc>
                        <a:spcAft>
                          <a:spcPts val="0"/>
                        </a:spcAft>
                      </a:pPr>
                      <a:r>
                        <a:rPr lang="lt-LT" sz="1400" dirty="0">
                          <a:effectLst/>
                        </a:rPr>
                        <a:t> 5</a:t>
                      </a:r>
                      <a:endParaRPr lang="lt-LT"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896947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FIZINIŲ/EDUKACINIŲ  </a:t>
            </a:r>
            <a:r>
              <a:rPr lang="en-US" sz="2400" dirty="0" smtClean="0"/>
              <a:t> </a:t>
            </a:r>
            <a:r>
              <a:rPr lang="lt-LT" sz="2400" dirty="0" smtClean="0"/>
              <a:t>APLINKŲ </a:t>
            </a:r>
            <a:r>
              <a:rPr lang="en-US" sz="2400" dirty="0" smtClean="0"/>
              <a:t> </a:t>
            </a:r>
            <a:r>
              <a:rPr lang="lt-LT" sz="2400" dirty="0" smtClean="0"/>
              <a:t>PRITAIKYMAS </a:t>
            </a:r>
            <a:r>
              <a:rPr lang="en-US" sz="2400" dirty="0" smtClean="0"/>
              <a:t> </a:t>
            </a:r>
            <a:r>
              <a:rPr lang="lt-LT" sz="2400" dirty="0" smtClean="0"/>
              <a:t>SPECIALIŲJŲ </a:t>
            </a:r>
            <a:r>
              <a:rPr lang="en-US" sz="2400" dirty="0" smtClean="0"/>
              <a:t> </a:t>
            </a:r>
            <a:r>
              <a:rPr lang="lt-LT" sz="2400" dirty="0" smtClean="0"/>
              <a:t>UGDYMO(SI) </a:t>
            </a:r>
            <a:r>
              <a:rPr lang="en-US" sz="2400" dirty="0" smtClean="0"/>
              <a:t> </a:t>
            </a:r>
            <a:r>
              <a:rPr lang="lt-LT" sz="2400" dirty="0" smtClean="0"/>
              <a:t>POREIKIŲ </a:t>
            </a:r>
            <a:r>
              <a:rPr lang="en-US" sz="2400" dirty="0" smtClean="0"/>
              <a:t> </a:t>
            </a:r>
            <a:r>
              <a:rPr lang="lt-LT" sz="2400" dirty="0" smtClean="0"/>
              <a:t>(ELGESIO/ EMOCIJŲ) TURINTIEMS </a:t>
            </a:r>
            <a:r>
              <a:rPr lang="en-US" sz="2400" dirty="0" smtClean="0"/>
              <a:t> </a:t>
            </a:r>
            <a:r>
              <a:rPr lang="lt-LT" sz="2400" dirty="0" smtClean="0"/>
              <a:t>MOKINIAMS </a:t>
            </a:r>
            <a:endParaRPr lang="lt-LT" sz="2400" dirty="0"/>
          </a:p>
        </p:txBody>
      </p:sp>
      <p:sp>
        <p:nvSpPr>
          <p:cNvPr id="3" name="Turinio vietos rezervavimo ženklas 2"/>
          <p:cNvSpPr>
            <a:spLocks noGrp="1"/>
          </p:cNvSpPr>
          <p:nvPr>
            <p:ph idx="1"/>
          </p:nvPr>
        </p:nvSpPr>
        <p:spPr/>
        <p:txBody>
          <a:bodyPr/>
          <a:lstStyle/>
          <a:p>
            <a:pPr marL="114300" indent="0">
              <a:buNone/>
            </a:pPr>
            <a:endParaRPr lang="lt-LT" dirty="0" smtClean="0"/>
          </a:p>
          <a:p>
            <a:pPr marL="114300" indent="0">
              <a:buNone/>
            </a:pPr>
            <a:r>
              <a:rPr lang="lt-LT" dirty="0" smtClean="0"/>
              <a:t>  </a:t>
            </a:r>
            <a:endParaRPr lang="lt-LT" dirty="0"/>
          </a:p>
          <a:p>
            <a:pPr marL="114300" indent="0">
              <a:buNone/>
            </a:pPr>
            <a:endParaRPr lang="lt-LT" dirty="0" smtClean="0"/>
          </a:p>
          <a:p>
            <a:pPr marL="114300" indent="0">
              <a:buNone/>
            </a:pPr>
            <a:endParaRPr lang="lt-LT" dirty="0"/>
          </a:p>
          <a:p>
            <a:pPr marL="114300" indent="0">
              <a:buNone/>
            </a:pPr>
            <a:endParaRPr lang="lt-LT" dirty="0" smtClean="0"/>
          </a:p>
          <a:p>
            <a:pPr marL="114300" indent="0">
              <a:buNone/>
            </a:pPr>
            <a:endParaRPr lang="lt-LT" dirty="0"/>
          </a:p>
          <a:p>
            <a:pPr marL="114300" indent="0">
              <a:buNone/>
            </a:pPr>
            <a:endParaRPr lang="lt-LT" dirty="0"/>
          </a:p>
        </p:txBody>
      </p:sp>
      <p:graphicFrame>
        <p:nvGraphicFramePr>
          <p:cNvPr id="7" name="Lentelė 6"/>
          <p:cNvGraphicFramePr>
            <a:graphicFrameLocks noGrp="1"/>
          </p:cNvGraphicFramePr>
          <p:nvPr>
            <p:extLst>
              <p:ext uri="{D42A27DB-BD31-4B8C-83A1-F6EECF244321}">
                <p14:modId xmlns:p14="http://schemas.microsoft.com/office/powerpoint/2010/main" val="4152703432"/>
              </p:ext>
            </p:extLst>
          </p:nvPr>
        </p:nvGraphicFramePr>
        <p:xfrm>
          <a:off x="251520" y="1700807"/>
          <a:ext cx="7920879" cy="4522548"/>
        </p:xfrm>
        <a:graphic>
          <a:graphicData uri="http://schemas.openxmlformats.org/drawingml/2006/table">
            <a:tbl>
              <a:tblPr firstRow="1" firstCol="1" bandRow="1">
                <a:tableStyleId>{5C22544A-7EE6-4342-B048-85BDC9FD1C3A}</a:tableStyleId>
              </a:tblPr>
              <a:tblGrid>
                <a:gridCol w="2010082"/>
                <a:gridCol w="5910797"/>
              </a:tblGrid>
              <a:tr h="747687">
                <a:tc gridSpan="2">
                  <a:txBody>
                    <a:bodyPr/>
                    <a:lstStyle/>
                    <a:p>
                      <a:pPr>
                        <a:lnSpc>
                          <a:spcPct val="115000"/>
                        </a:lnSpc>
                        <a:spcAft>
                          <a:spcPts val="0"/>
                        </a:spcAft>
                      </a:pPr>
                      <a:r>
                        <a:rPr lang="lt-LT" sz="1600" dirty="0">
                          <a:effectLst/>
                        </a:rPr>
                        <a:t> </a:t>
                      </a:r>
                      <a:endParaRPr lang="lt-LT" sz="1100" dirty="0">
                        <a:effectLst/>
                      </a:endParaRPr>
                    </a:p>
                    <a:p>
                      <a:pPr algn="ctr">
                        <a:lnSpc>
                          <a:spcPct val="115000"/>
                        </a:lnSpc>
                        <a:spcAft>
                          <a:spcPts val="0"/>
                        </a:spcAft>
                      </a:pPr>
                      <a:r>
                        <a:rPr lang="lt-LT" sz="1600" dirty="0">
                          <a:solidFill>
                            <a:srgbClr val="7030A0"/>
                          </a:solidFill>
                          <a:effectLst/>
                        </a:rPr>
                        <a:t>Bendrojo ugdymo mokyklose</a:t>
                      </a:r>
                      <a:endParaRPr lang="lt-LT" sz="1100" dirty="0">
                        <a:solidFill>
                          <a:srgbClr val="7030A0"/>
                        </a:solidFill>
                        <a:effectLst/>
                      </a:endParaRPr>
                    </a:p>
                    <a:p>
                      <a:pPr>
                        <a:spcBef>
                          <a:spcPts val="360"/>
                        </a:spcBef>
                        <a:spcAft>
                          <a:spcPts val="0"/>
                        </a:spcAft>
                      </a:pPr>
                      <a:r>
                        <a:rPr lang="lt-LT" sz="1100" dirty="0">
                          <a:effectLst/>
                        </a:rPr>
                        <a:t> </a:t>
                      </a:r>
                      <a:endParaRPr lang="lt-LT" sz="1100" dirty="0">
                        <a:effectLst/>
                        <a:latin typeface="Calibri"/>
                        <a:ea typeface="Times New Roman"/>
                      </a:endParaRPr>
                    </a:p>
                  </a:txBody>
                  <a:tcPr marL="66916" marR="66916" marT="0" marB="0"/>
                </a:tc>
                <a:tc hMerge="1">
                  <a:txBody>
                    <a:bodyPr/>
                    <a:lstStyle/>
                    <a:p>
                      <a:endParaRPr lang="lt-LT"/>
                    </a:p>
                  </a:txBody>
                  <a:tcPr/>
                </a:tc>
              </a:tr>
              <a:tr h="189968">
                <a:tc>
                  <a:txBody>
                    <a:bodyPr/>
                    <a:lstStyle/>
                    <a:p>
                      <a:pPr>
                        <a:lnSpc>
                          <a:spcPct val="115000"/>
                        </a:lnSpc>
                        <a:spcAft>
                          <a:spcPts val="0"/>
                        </a:spcAft>
                      </a:pPr>
                      <a:r>
                        <a:rPr lang="lt-LT" sz="1200" dirty="0">
                          <a:solidFill>
                            <a:srgbClr val="7030A0"/>
                          </a:solidFill>
                          <a:effectLst/>
                        </a:rPr>
                        <a:t>„Saulės“ gimnazija</a:t>
                      </a:r>
                      <a:endParaRPr lang="lt-LT" sz="1200" dirty="0">
                        <a:solidFill>
                          <a:srgbClr val="7030A0"/>
                        </a:solidFill>
                        <a:effectLst/>
                        <a:latin typeface="Calibri"/>
                        <a:ea typeface="Calibri"/>
                        <a:cs typeface="Times New Roman"/>
                      </a:endParaRPr>
                    </a:p>
                  </a:txBody>
                  <a:tcPr marL="66916" marR="66916" marT="0" marB="0"/>
                </a:tc>
                <a:tc>
                  <a:txBody>
                    <a:bodyPr/>
                    <a:lstStyle/>
                    <a:p>
                      <a:pPr>
                        <a:lnSpc>
                          <a:spcPct val="115000"/>
                        </a:lnSpc>
                        <a:spcAft>
                          <a:spcPts val="0"/>
                        </a:spcAft>
                      </a:pPr>
                      <a:r>
                        <a:rPr lang="lt-LT" sz="1100">
                          <a:effectLst/>
                        </a:rPr>
                        <a:t>nėra </a:t>
                      </a:r>
                      <a:endParaRPr lang="lt-LT" sz="1100">
                        <a:effectLst/>
                        <a:latin typeface="Calibri"/>
                        <a:ea typeface="Calibri"/>
                        <a:cs typeface="Times New Roman"/>
                      </a:endParaRPr>
                    </a:p>
                  </a:txBody>
                  <a:tcPr marL="66916" marR="66916" marT="0" marB="0"/>
                </a:tc>
              </a:tr>
              <a:tr h="361945">
                <a:tc>
                  <a:txBody>
                    <a:bodyPr/>
                    <a:lstStyle/>
                    <a:p>
                      <a:pPr>
                        <a:lnSpc>
                          <a:spcPct val="115000"/>
                        </a:lnSpc>
                        <a:spcAft>
                          <a:spcPts val="0"/>
                        </a:spcAft>
                      </a:pPr>
                      <a:r>
                        <a:rPr lang="lt-LT" sz="1200" dirty="0">
                          <a:solidFill>
                            <a:srgbClr val="7030A0"/>
                          </a:solidFill>
                          <a:effectLst/>
                        </a:rPr>
                        <a:t>Alsėdžių </a:t>
                      </a:r>
                      <a:r>
                        <a:rPr lang="lt-LT" sz="1200" dirty="0" err="1">
                          <a:solidFill>
                            <a:srgbClr val="7030A0"/>
                          </a:solidFill>
                          <a:effectLst/>
                        </a:rPr>
                        <a:t>S.Narut</a:t>
                      </a:r>
                      <a:r>
                        <a:rPr lang="lt-LT" sz="1200" dirty="0">
                          <a:solidFill>
                            <a:srgbClr val="7030A0"/>
                          </a:solidFill>
                          <a:effectLst/>
                        </a:rPr>
                        <a:t>. gimnazija</a:t>
                      </a:r>
                      <a:endParaRPr lang="lt-LT" sz="1200" dirty="0">
                        <a:solidFill>
                          <a:srgbClr val="7030A0"/>
                        </a:solidFill>
                        <a:effectLst/>
                        <a:latin typeface="Calibri"/>
                        <a:ea typeface="Calibri"/>
                        <a:cs typeface="Times New Roman"/>
                      </a:endParaRPr>
                    </a:p>
                  </a:txBody>
                  <a:tcPr marL="66916" marR="66916" marT="0" marB="0"/>
                </a:tc>
                <a:tc>
                  <a:txBody>
                    <a:bodyPr/>
                    <a:lstStyle/>
                    <a:p>
                      <a:pPr>
                        <a:lnSpc>
                          <a:spcPct val="115000"/>
                        </a:lnSpc>
                        <a:spcAft>
                          <a:spcPts val="0"/>
                        </a:spcAft>
                      </a:pPr>
                      <a:r>
                        <a:rPr lang="lt-LT" sz="1100">
                          <a:effectLst/>
                        </a:rPr>
                        <a:t>Išmaniosios grindys, šviesos stalas, žaidimai. Šios  priemonės naudojamos visiems vaikams, bet esant reikalui galėtų būti pritaikytos tik spec. poreikių vaikams.</a:t>
                      </a:r>
                      <a:endParaRPr lang="lt-LT" sz="1100">
                        <a:effectLst/>
                        <a:latin typeface="Calibri"/>
                        <a:ea typeface="Calibri"/>
                        <a:cs typeface="Times New Roman"/>
                      </a:endParaRPr>
                    </a:p>
                  </a:txBody>
                  <a:tcPr marL="66916" marR="66916" marT="0" marB="0"/>
                </a:tc>
              </a:tr>
              <a:tr h="189968">
                <a:tc>
                  <a:txBody>
                    <a:bodyPr/>
                    <a:lstStyle/>
                    <a:p>
                      <a:pPr>
                        <a:lnSpc>
                          <a:spcPct val="115000"/>
                        </a:lnSpc>
                        <a:spcAft>
                          <a:spcPts val="0"/>
                        </a:spcAft>
                      </a:pPr>
                      <a:r>
                        <a:rPr lang="lt-LT" sz="1200" dirty="0">
                          <a:solidFill>
                            <a:srgbClr val="7030A0"/>
                          </a:solidFill>
                          <a:effectLst/>
                        </a:rPr>
                        <a:t>Kulių gimnazija</a:t>
                      </a:r>
                      <a:endParaRPr lang="lt-LT" sz="1200" dirty="0">
                        <a:solidFill>
                          <a:srgbClr val="7030A0"/>
                        </a:solidFill>
                        <a:effectLst/>
                        <a:latin typeface="Calibri"/>
                        <a:ea typeface="Calibri"/>
                        <a:cs typeface="Times New Roman"/>
                      </a:endParaRPr>
                    </a:p>
                  </a:txBody>
                  <a:tcPr marL="66916" marR="66916" marT="0" marB="0"/>
                </a:tc>
                <a:tc>
                  <a:txBody>
                    <a:bodyPr/>
                    <a:lstStyle/>
                    <a:p>
                      <a:pPr>
                        <a:spcBef>
                          <a:spcPts val="360"/>
                        </a:spcBef>
                        <a:spcAft>
                          <a:spcPts val="0"/>
                        </a:spcAft>
                      </a:pPr>
                      <a:r>
                        <a:rPr lang="lt-LT" sz="1100">
                          <a:effectLst/>
                        </a:rPr>
                        <a:t>nėra</a:t>
                      </a:r>
                      <a:endParaRPr lang="lt-LT" sz="1100">
                        <a:effectLst/>
                        <a:latin typeface="Calibri"/>
                        <a:ea typeface="Times New Roman"/>
                      </a:endParaRPr>
                    </a:p>
                  </a:txBody>
                  <a:tcPr marL="66916" marR="66916" marT="0" marB="0"/>
                </a:tc>
              </a:tr>
              <a:tr h="350935">
                <a:tc>
                  <a:txBody>
                    <a:bodyPr/>
                    <a:lstStyle/>
                    <a:p>
                      <a:pPr>
                        <a:spcBef>
                          <a:spcPts val="360"/>
                        </a:spcBef>
                        <a:spcAft>
                          <a:spcPts val="0"/>
                        </a:spcAft>
                      </a:pPr>
                      <a:r>
                        <a:rPr lang="lt-LT" sz="1200" dirty="0" err="1">
                          <a:solidFill>
                            <a:srgbClr val="7030A0"/>
                          </a:solidFill>
                          <a:effectLst/>
                        </a:rPr>
                        <a:t>Žem</a:t>
                      </a:r>
                      <a:r>
                        <a:rPr lang="lt-LT" sz="1200" dirty="0">
                          <a:solidFill>
                            <a:srgbClr val="7030A0"/>
                          </a:solidFill>
                          <a:effectLst/>
                        </a:rPr>
                        <a:t>. Kalvarijos M.Valančiaus </a:t>
                      </a:r>
                      <a:r>
                        <a:rPr lang="lt-LT" sz="1200" dirty="0" err="1">
                          <a:solidFill>
                            <a:srgbClr val="7030A0"/>
                          </a:solidFill>
                          <a:effectLst/>
                        </a:rPr>
                        <a:t>gim</a:t>
                      </a:r>
                      <a:endParaRPr lang="lt-LT" sz="1200" dirty="0">
                        <a:solidFill>
                          <a:srgbClr val="7030A0"/>
                        </a:solidFill>
                        <a:effectLst/>
                        <a:latin typeface="Calibri"/>
                        <a:ea typeface="Times New Roman"/>
                      </a:endParaRPr>
                    </a:p>
                  </a:txBody>
                  <a:tcPr marL="66916" marR="66916" marT="0" marB="0"/>
                </a:tc>
                <a:tc>
                  <a:txBody>
                    <a:bodyPr/>
                    <a:lstStyle/>
                    <a:p>
                      <a:pPr>
                        <a:spcBef>
                          <a:spcPts val="360"/>
                        </a:spcBef>
                        <a:spcAft>
                          <a:spcPts val="0"/>
                        </a:spcAft>
                      </a:pPr>
                      <a:r>
                        <a:rPr lang="lt-LT" sz="1100">
                          <a:effectLst/>
                        </a:rPr>
                        <a:t>nėra</a:t>
                      </a:r>
                      <a:endParaRPr lang="lt-LT" sz="1100">
                        <a:effectLst/>
                        <a:latin typeface="Calibri"/>
                        <a:ea typeface="Times New Roman"/>
                      </a:endParaRPr>
                    </a:p>
                  </a:txBody>
                  <a:tcPr marL="66916" marR="66916" marT="0" marB="0"/>
                </a:tc>
              </a:tr>
              <a:tr h="180972">
                <a:tc>
                  <a:txBody>
                    <a:bodyPr/>
                    <a:lstStyle/>
                    <a:p>
                      <a:pPr>
                        <a:spcBef>
                          <a:spcPts val="360"/>
                        </a:spcBef>
                        <a:spcAft>
                          <a:spcPts val="0"/>
                        </a:spcAft>
                      </a:pPr>
                      <a:r>
                        <a:rPr lang="lt-LT" sz="1200" dirty="0">
                          <a:solidFill>
                            <a:srgbClr val="7030A0"/>
                          </a:solidFill>
                          <a:effectLst/>
                        </a:rPr>
                        <a:t>Senamiesčio mokykla</a:t>
                      </a:r>
                      <a:endParaRPr lang="lt-LT" sz="1200" dirty="0">
                        <a:solidFill>
                          <a:srgbClr val="7030A0"/>
                        </a:solidFill>
                        <a:effectLst/>
                        <a:latin typeface="Calibri"/>
                        <a:ea typeface="Times New Roman"/>
                      </a:endParaRPr>
                    </a:p>
                  </a:txBody>
                  <a:tcPr marL="66916" marR="66916" marT="0" marB="0"/>
                </a:tc>
                <a:tc>
                  <a:txBody>
                    <a:bodyPr/>
                    <a:lstStyle/>
                    <a:p>
                      <a:pPr>
                        <a:lnSpc>
                          <a:spcPct val="115000"/>
                        </a:lnSpc>
                        <a:spcAft>
                          <a:spcPts val="0"/>
                        </a:spcAft>
                      </a:pPr>
                      <a:r>
                        <a:rPr lang="lt-LT" sz="1100">
                          <a:effectLst/>
                        </a:rPr>
                        <a:t>Psichologo, socialinio pedagogo, specialiojo pedagogo kabinetai.</a:t>
                      </a:r>
                      <a:endParaRPr lang="lt-LT" sz="1100">
                        <a:effectLst/>
                        <a:latin typeface="Calibri"/>
                        <a:ea typeface="Calibri"/>
                        <a:cs typeface="Times New Roman"/>
                      </a:endParaRPr>
                    </a:p>
                  </a:txBody>
                  <a:tcPr marL="66916" marR="66916" marT="0" marB="0"/>
                </a:tc>
              </a:tr>
              <a:tr h="175468">
                <a:tc>
                  <a:txBody>
                    <a:bodyPr/>
                    <a:lstStyle/>
                    <a:p>
                      <a:pPr>
                        <a:spcBef>
                          <a:spcPts val="360"/>
                        </a:spcBef>
                        <a:spcAft>
                          <a:spcPts val="0"/>
                        </a:spcAft>
                      </a:pPr>
                      <a:r>
                        <a:rPr lang="lt-LT" sz="1200" dirty="0">
                          <a:solidFill>
                            <a:srgbClr val="7030A0"/>
                          </a:solidFill>
                          <a:effectLst/>
                        </a:rPr>
                        <a:t>„Ryto“ pagrindinė mokykla</a:t>
                      </a:r>
                      <a:endParaRPr lang="lt-LT" sz="1200" dirty="0">
                        <a:solidFill>
                          <a:srgbClr val="7030A0"/>
                        </a:solidFill>
                        <a:effectLst/>
                        <a:latin typeface="Calibri"/>
                        <a:ea typeface="Times New Roman"/>
                      </a:endParaRPr>
                    </a:p>
                  </a:txBody>
                  <a:tcPr marL="66916" marR="66916" marT="0" marB="0"/>
                </a:tc>
                <a:tc>
                  <a:txBody>
                    <a:bodyPr/>
                    <a:lstStyle/>
                    <a:p>
                      <a:pPr>
                        <a:spcBef>
                          <a:spcPts val="360"/>
                        </a:spcBef>
                        <a:spcAft>
                          <a:spcPts val="0"/>
                        </a:spcAft>
                      </a:pPr>
                      <a:r>
                        <a:rPr lang="lt-LT" sz="1100">
                          <a:effectLst/>
                        </a:rPr>
                        <a:t>nėra</a:t>
                      </a:r>
                      <a:endParaRPr lang="lt-LT" sz="1100">
                        <a:effectLst/>
                        <a:latin typeface="Calibri"/>
                        <a:ea typeface="Times New Roman"/>
                      </a:endParaRPr>
                    </a:p>
                  </a:txBody>
                  <a:tcPr marL="66916" marR="66916" marT="0" marB="0"/>
                </a:tc>
              </a:tr>
              <a:tr h="175468">
                <a:tc>
                  <a:txBody>
                    <a:bodyPr/>
                    <a:lstStyle/>
                    <a:p>
                      <a:pPr>
                        <a:spcBef>
                          <a:spcPts val="360"/>
                        </a:spcBef>
                        <a:spcAft>
                          <a:spcPts val="0"/>
                        </a:spcAft>
                      </a:pPr>
                      <a:r>
                        <a:rPr lang="lt-LT" sz="1200" dirty="0" err="1">
                          <a:solidFill>
                            <a:srgbClr val="7030A0"/>
                          </a:solidFill>
                          <a:effectLst/>
                        </a:rPr>
                        <a:t>Liepijų</a:t>
                      </a:r>
                      <a:r>
                        <a:rPr lang="lt-LT" sz="1200" dirty="0">
                          <a:solidFill>
                            <a:srgbClr val="7030A0"/>
                          </a:solidFill>
                          <a:effectLst/>
                        </a:rPr>
                        <a:t> mokykla</a:t>
                      </a:r>
                      <a:endParaRPr lang="lt-LT" sz="1200" dirty="0">
                        <a:solidFill>
                          <a:srgbClr val="7030A0"/>
                        </a:solidFill>
                        <a:effectLst/>
                        <a:latin typeface="Calibri"/>
                        <a:ea typeface="Times New Roman"/>
                      </a:endParaRPr>
                    </a:p>
                  </a:txBody>
                  <a:tcPr marL="66916" marR="66916" marT="0" marB="0"/>
                </a:tc>
                <a:tc>
                  <a:txBody>
                    <a:bodyPr/>
                    <a:lstStyle/>
                    <a:p>
                      <a:pPr>
                        <a:spcBef>
                          <a:spcPts val="360"/>
                        </a:spcBef>
                        <a:spcAft>
                          <a:spcPts val="0"/>
                        </a:spcAft>
                      </a:pPr>
                      <a:r>
                        <a:rPr lang="lt-LT" sz="1100">
                          <a:effectLst/>
                        </a:rPr>
                        <a:t>Šateikių skyriuje – relaksacinis kambarys (erdvė nusiraminti, pagulėti</a:t>
                      </a:r>
                      <a:endParaRPr lang="lt-LT" sz="1100">
                        <a:effectLst/>
                        <a:latin typeface="Calibri"/>
                        <a:ea typeface="Times New Roman"/>
                      </a:endParaRPr>
                    </a:p>
                  </a:txBody>
                  <a:tcPr marL="66916" marR="66916" marT="0" marB="0"/>
                </a:tc>
              </a:tr>
              <a:tr h="600126">
                <a:tc>
                  <a:txBody>
                    <a:bodyPr/>
                    <a:lstStyle/>
                    <a:p>
                      <a:pPr>
                        <a:spcBef>
                          <a:spcPts val="360"/>
                        </a:spcBef>
                        <a:spcAft>
                          <a:spcPts val="0"/>
                        </a:spcAft>
                      </a:pPr>
                      <a:r>
                        <a:rPr lang="lt-LT" sz="1200" dirty="0">
                          <a:solidFill>
                            <a:srgbClr val="7030A0"/>
                          </a:solidFill>
                          <a:effectLst/>
                        </a:rPr>
                        <a:t>Akad. A.Jucio progimnazija</a:t>
                      </a:r>
                      <a:endParaRPr lang="lt-LT" sz="1200" dirty="0">
                        <a:solidFill>
                          <a:srgbClr val="7030A0"/>
                        </a:solidFill>
                        <a:effectLst/>
                        <a:latin typeface="Calibri"/>
                        <a:ea typeface="Times New Roman"/>
                      </a:endParaRPr>
                    </a:p>
                  </a:txBody>
                  <a:tcPr marL="66916" marR="66916" marT="0" marB="0"/>
                </a:tc>
                <a:tc>
                  <a:txBody>
                    <a:bodyPr/>
                    <a:lstStyle/>
                    <a:p>
                      <a:pPr marL="457200" algn="just">
                        <a:lnSpc>
                          <a:spcPct val="115000"/>
                        </a:lnSpc>
                        <a:spcAft>
                          <a:spcPts val="0"/>
                        </a:spcAft>
                      </a:pPr>
                      <a:r>
                        <a:rPr lang="lt-LT" sz="1100" dirty="0">
                          <a:effectLst/>
                        </a:rPr>
                        <a:t>Iki 2023 rugsėjo 1d. buvo nusiraminimo kambarys. Patalpa pertvarkyta į švietimo pagalbos specialistų kabinetą (dėl mokinių skaičiaus augimo trūksta patalpų)</a:t>
                      </a:r>
                    </a:p>
                    <a:p>
                      <a:pPr marL="457200" algn="just">
                        <a:lnSpc>
                          <a:spcPct val="115000"/>
                        </a:lnSpc>
                        <a:spcAft>
                          <a:spcPts val="0"/>
                        </a:spcAft>
                      </a:pPr>
                      <a:r>
                        <a:rPr lang="lt-LT" sz="1100" dirty="0">
                          <a:effectLst/>
                        </a:rPr>
                        <a:t>Progimnazija dalyvauja TŪM programoje – plane numatyta sensorinio kambario įrengimas.</a:t>
                      </a:r>
                      <a:endParaRPr lang="lt-LT" sz="1100" dirty="0">
                        <a:effectLst/>
                        <a:latin typeface="Calibri"/>
                        <a:ea typeface="Calibri"/>
                        <a:cs typeface="Times New Roman"/>
                      </a:endParaRPr>
                    </a:p>
                  </a:txBody>
                  <a:tcPr marL="66916" marR="66916" marT="0" marB="0"/>
                </a:tc>
              </a:tr>
              <a:tr h="1412648">
                <a:tc>
                  <a:txBody>
                    <a:bodyPr/>
                    <a:lstStyle/>
                    <a:p>
                      <a:pPr>
                        <a:spcBef>
                          <a:spcPts val="360"/>
                        </a:spcBef>
                        <a:spcAft>
                          <a:spcPts val="0"/>
                        </a:spcAft>
                      </a:pPr>
                      <a:r>
                        <a:rPr lang="lt-LT" sz="1200" dirty="0">
                          <a:solidFill>
                            <a:srgbClr val="7030A0"/>
                          </a:solidFill>
                          <a:effectLst/>
                        </a:rPr>
                        <a:t>„</a:t>
                      </a:r>
                      <a:r>
                        <a:rPr lang="lt-LT" sz="1200" dirty="0" err="1">
                          <a:solidFill>
                            <a:srgbClr val="7030A0"/>
                          </a:solidFill>
                          <a:effectLst/>
                        </a:rPr>
                        <a:t>Babrungo“progimnazija</a:t>
                      </a:r>
                      <a:endParaRPr lang="lt-LT" sz="1200" dirty="0">
                        <a:solidFill>
                          <a:srgbClr val="7030A0"/>
                        </a:solidFill>
                        <a:effectLst/>
                        <a:latin typeface="Calibri"/>
                        <a:ea typeface="Times New Roman"/>
                      </a:endParaRPr>
                    </a:p>
                  </a:txBody>
                  <a:tcPr marL="66916" marR="66916" marT="0" marB="0"/>
                </a:tc>
                <a:tc>
                  <a:txBody>
                    <a:bodyPr/>
                    <a:lstStyle/>
                    <a:p>
                      <a:pPr>
                        <a:lnSpc>
                          <a:spcPct val="115000"/>
                        </a:lnSpc>
                        <a:spcAft>
                          <a:spcPts val="0"/>
                        </a:spcAft>
                      </a:pPr>
                      <a:r>
                        <a:rPr lang="lt-LT" sz="1100" dirty="0">
                          <a:effectLst/>
                        </a:rPr>
                        <a:t>Progimnazijoje įsteigta pagalbos mokiniui klasė: suremontuotos patalpos, nupirkti suolai, kėdutės, įrengtos dvi kompiuterizuotos vietos, naudojimui pritaikyta išmanioji lenta. Įrengtas </a:t>
                      </a:r>
                      <a:r>
                        <a:rPr lang="lt-LT" sz="1100" dirty="0" err="1">
                          <a:effectLst/>
                        </a:rPr>
                        <a:t>spec</a:t>
                      </a:r>
                      <a:r>
                        <a:rPr lang="lt-LT" sz="1100" dirty="0">
                          <a:effectLst/>
                        </a:rPr>
                        <a:t>. pedagogo – logopedo kabinetas, jame eksponuojami mokinių kūrybiniai darbai, stendas, baltoji-magnetinė lenta. Kabinete sukurta </a:t>
                      </a:r>
                      <a:r>
                        <a:rPr lang="lt-LT" sz="1100" dirty="0" err="1">
                          <a:effectLst/>
                        </a:rPr>
                        <a:t>emociškai</a:t>
                      </a:r>
                      <a:r>
                        <a:rPr lang="lt-LT" sz="1100" dirty="0">
                          <a:effectLst/>
                        </a:rPr>
                        <a:t> įtrauki aplinka, nemažai metodinės, papildomos medžiagos matematikos mokymui, kalbos lavinimui, edukacinių žaidimų. Pradinių klasių kabinetuose įkurti nedideli žaidimų – poilsio kampeliai, I ir II aukšto koridoriuose – poilsio zonos (skirtos visiems mokiniams).</a:t>
                      </a:r>
                      <a:endParaRPr lang="lt-LT" sz="1100" dirty="0">
                        <a:effectLst/>
                        <a:latin typeface="Calibri"/>
                        <a:ea typeface="Calibri"/>
                        <a:cs typeface="Times New Roman"/>
                      </a:endParaRPr>
                    </a:p>
                  </a:txBody>
                  <a:tcPr marL="66916" marR="66916" marT="0" marB="0"/>
                </a:tc>
              </a:tr>
            </a:tbl>
          </a:graphicData>
        </a:graphic>
      </p:graphicFrame>
    </p:spTree>
    <p:extLst>
      <p:ext uri="{BB962C8B-B14F-4D97-AF65-F5344CB8AC3E}">
        <p14:creationId xmlns:p14="http://schemas.microsoft.com/office/powerpoint/2010/main" val="10490901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a:t>FIZINIŲ/EDUKACINIŲ  </a:t>
            </a:r>
            <a:r>
              <a:rPr lang="en-US" sz="2400" dirty="0"/>
              <a:t> </a:t>
            </a:r>
            <a:r>
              <a:rPr lang="lt-LT" sz="2400" dirty="0"/>
              <a:t>APLINKŲ </a:t>
            </a:r>
            <a:r>
              <a:rPr lang="en-US" sz="2400" dirty="0"/>
              <a:t> </a:t>
            </a:r>
            <a:r>
              <a:rPr lang="lt-LT" sz="2400" dirty="0"/>
              <a:t>PRITAIKYMAS </a:t>
            </a:r>
            <a:r>
              <a:rPr lang="en-US" sz="2400" dirty="0"/>
              <a:t> </a:t>
            </a:r>
            <a:r>
              <a:rPr lang="lt-LT" sz="2400" dirty="0"/>
              <a:t>SPECIALIŲJŲ </a:t>
            </a:r>
            <a:r>
              <a:rPr lang="en-US" sz="2400" dirty="0"/>
              <a:t> </a:t>
            </a:r>
            <a:r>
              <a:rPr lang="lt-LT" sz="2400" dirty="0"/>
              <a:t>UGDYMO(SI) </a:t>
            </a:r>
            <a:r>
              <a:rPr lang="en-US" sz="2400" dirty="0"/>
              <a:t> </a:t>
            </a:r>
            <a:r>
              <a:rPr lang="lt-LT" sz="2400" dirty="0"/>
              <a:t>POREIKIŲ </a:t>
            </a:r>
            <a:r>
              <a:rPr lang="en-US" sz="2400" dirty="0"/>
              <a:t> </a:t>
            </a:r>
            <a:r>
              <a:rPr lang="lt-LT" sz="2400" dirty="0"/>
              <a:t>(ELGESIO/ EMOCIJŲ) TURINTIEMS </a:t>
            </a:r>
            <a:r>
              <a:rPr lang="en-US" sz="2400" dirty="0"/>
              <a:t> </a:t>
            </a:r>
            <a:r>
              <a:rPr lang="lt-LT" sz="2400" dirty="0" smtClean="0"/>
              <a:t>VAIKAMS</a:t>
            </a:r>
            <a:br>
              <a:rPr lang="lt-LT" sz="2400" dirty="0" smtClean="0"/>
            </a:br>
            <a:endParaRPr lang="lt-LT" sz="2400"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1124743734"/>
              </p:ext>
            </p:extLst>
          </p:nvPr>
        </p:nvGraphicFramePr>
        <p:xfrm>
          <a:off x="611560" y="1340768"/>
          <a:ext cx="7416823" cy="4888083"/>
        </p:xfrm>
        <a:graphic>
          <a:graphicData uri="http://schemas.openxmlformats.org/drawingml/2006/table">
            <a:tbl>
              <a:tblPr firstRow="1" firstCol="1" bandRow="1">
                <a:tableStyleId>{5C22544A-7EE6-4342-B048-85BDC9FD1C3A}</a:tableStyleId>
              </a:tblPr>
              <a:tblGrid>
                <a:gridCol w="2123152"/>
                <a:gridCol w="5293671"/>
              </a:tblGrid>
              <a:tr h="526258">
                <a:tc gridSpan="2">
                  <a:txBody>
                    <a:bodyPr/>
                    <a:lstStyle/>
                    <a:p>
                      <a:pPr algn="ctr">
                        <a:lnSpc>
                          <a:spcPct val="115000"/>
                        </a:lnSpc>
                        <a:spcAft>
                          <a:spcPts val="0"/>
                        </a:spcAft>
                      </a:pPr>
                      <a:r>
                        <a:rPr lang="lt-LT" sz="1200" dirty="0">
                          <a:solidFill>
                            <a:srgbClr val="7030A0"/>
                          </a:solidFill>
                          <a:effectLst/>
                        </a:rPr>
                        <a:t>Ikimokyklinio ugdymo įstaigose</a:t>
                      </a:r>
                    </a:p>
                    <a:p>
                      <a:pPr>
                        <a:lnSpc>
                          <a:spcPct val="115000"/>
                        </a:lnSpc>
                        <a:spcAft>
                          <a:spcPts val="0"/>
                        </a:spcAft>
                      </a:pPr>
                      <a:r>
                        <a:rPr lang="lt-LT" sz="1200" dirty="0">
                          <a:effectLst/>
                        </a:rPr>
                        <a:t> </a:t>
                      </a:r>
                      <a:endParaRPr lang="lt-LT" sz="1200" dirty="0">
                        <a:effectLst/>
                        <a:latin typeface="Calibri"/>
                        <a:ea typeface="Calibri"/>
                        <a:cs typeface="Times New Roman"/>
                      </a:endParaRPr>
                    </a:p>
                  </a:txBody>
                  <a:tcPr marL="68580" marR="68580" marT="0" marB="0"/>
                </a:tc>
                <a:tc hMerge="1">
                  <a:txBody>
                    <a:bodyPr/>
                    <a:lstStyle/>
                    <a:p>
                      <a:endParaRPr lang="lt-LT"/>
                    </a:p>
                  </a:txBody>
                  <a:tcPr/>
                </a:tc>
              </a:tr>
              <a:tr h="816173">
                <a:tc>
                  <a:txBody>
                    <a:bodyPr/>
                    <a:lstStyle/>
                    <a:p>
                      <a:pPr>
                        <a:spcBef>
                          <a:spcPts val="360"/>
                        </a:spcBef>
                        <a:spcAft>
                          <a:spcPts val="0"/>
                        </a:spcAft>
                      </a:pPr>
                      <a:r>
                        <a:rPr lang="lt-LT" sz="1400" dirty="0">
                          <a:solidFill>
                            <a:srgbClr val="7030A0"/>
                          </a:solidFill>
                          <a:effectLst/>
                        </a:rPr>
                        <a:t>L/d „Nykštukas“</a:t>
                      </a:r>
                      <a:endParaRPr lang="lt-LT" sz="1400" dirty="0">
                        <a:solidFill>
                          <a:srgbClr val="7030A0"/>
                        </a:solidFill>
                        <a:effectLst/>
                        <a:latin typeface="Calibri"/>
                        <a:ea typeface="Times New Roman"/>
                      </a:endParaRPr>
                    </a:p>
                  </a:txBody>
                  <a:tcPr marL="68580" marR="68580" marT="0" marB="0"/>
                </a:tc>
                <a:tc>
                  <a:txBody>
                    <a:bodyPr/>
                    <a:lstStyle/>
                    <a:p>
                      <a:pPr>
                        <a:lnSpc>
                          <a:spcPct val="115000"/>
                        </a:lnSpc>
                        <a:spcAft>
                          <a:spcPts val="0"/>
                        </a:spcAft>
                      </a:pPr>
                      <a:r>
                        <a:rPr lang="lt-LT" sz="1200" dirty="0">
                          <a:effectLst/>
                        </a:rPr>
                        <a:t>Kalbiniam ir vaizdiniam lavinimui –erdvė  „Metų laikai", </a:t>
                      </a:r>
                      <a:r>
                        <a:rPr lang="lt-LT" sz="1200" dirty="0" err="1">
                          <a:effectLst/>
                        </a:rPr>
                        <a:t>Judumo</a:t>
                      </a:r>
                      <a:r>
                        <a:rPr lang="lt-LT" sz="1200" dirty="0">
                          <a:effectLst/>
                        </a:rPr>
                        <a:t> aikštelė lauke ,STEAM kambarys, įvairios konstrukcijos kūrybiškumui ir praktiniams įgūdžiams,  ramybės ir poilsio kampelis, menų terapijai  molbertai lauke,  interaktyvios išmaniosios grindys, Bendravimo kortelės, </a:t>
                      </a:r>
                      <a:r>
                        <a:rPr lang="lt-LT" sz="1200" dirty="0" err="1">
                          <a:effectLst/>
                        </a:rPr>
                        <a:t>Kneipo</a:t>
                      </a:r>
                      <a:r>
                        <a:rPr lang="lt-LT" sz="1200" dirty="0">
                          <a:effectLst/>
                        </a:rPr>
                        <a:t> takas.</a:t>
                      </a:r>
                      <a:endParaRPr lang="lt-LT" sz="1200" dirty="0">
                        <a:effectLst/>
                        <a:latin typeface="Calibri"/>
                        <a:ea typeface="Calibri"/>
                        <a:cs typeface="Times New Roman"/>
                      </a:endParaRPr>
                    </a:p>
                  </a:txBody>
                  <a:tcPr marL="68580" marR="68580" marT="0" marB="0"/>
                </a:tc>
              </a:tr>
              <a:tr h="540213">
                <a:tc>
                  <a:txBody>
                    <a:bodyPr/>
                    <a:lstStyle/>
                    <a:p>
                      <a:pPr>
                        <a:spcBef>
                          <a:spcPts val="360"/>
                        </a:spcBef>
                        <a:spcAft>
                          <a:spcPts val="0"/>
                        </a:spcAft>
                      </a:pPr>
                      <a:r>
                        <a:rPr lang="lt-LT" sz="1400" dirty="0">
                          <a:solidFill>
                            <a:srgbClr val="7030A0"/>
                          </a:solidFill>
                          <a:effectLst/>
                        </a:rPr>
                        <a:t>L/d „Pasaka“</a:t>
                      </a:r>
                      <a:endParaRPr lang="lt-LT" sz="14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200" dirty="0" err="1">
                          <a:effectLst/>
                        </a:rPr>
                        <a:t>Multisensorinis</a:t>
                      </a:r>
                      <a:r>
                        <a:rPr lang="lt-LT" sz="1200" dirty="0">
                          <a:effectLst/>
                        </a:rPr>
                        <a:t> kambarys, sporto salė su smulkiosios ir stambiosios motorikos lavinimui skirtos priemonėmis, Įrengti trys kabinetai, kuriuose dirbas specialieji pedagogai logopedai.</a:t>
                      </a:r>
                      <a:endParaRPr lang="lt-LT" sz="1200" dirty="0">
                        <a:effectLst/>
                        <a:latin typeface="Calibri"/>
                        <a:ea typeface="Times New Roman"/>
                      </a:endParaRPr>
                    </a:p>
                  </a:txBody>
                  <a:tcPr marL="68580" marR="68580" marT="0" marB="0"/>
                </a:tc>
              </a:tr>
              <a:tr h="447177">
                <a:tc>
                  <a:txBody>
                    <a:bodyPr/>
                    <a:lstStyle/>
                    <a:p>
                      <a:pPr>
                        <a:spcBef>
                          <a:spcPts val="360"/>
                        </a:spcBef>
                        <a:spcAft>
                          <a:spcPts val="0"/>
                        </a:spcAft>
                      </a:pPr>
                      <a:r>
                        <a:rPr lang="lt-LT" sz="1400" dirty="0">
                          <a:solidFill>
                            <a:srgbClr val="7030A0"/>
                          </a:solidFill>
                          <a:effectLst/>
                        </a:rPr>
                        <a:t>L/d „Raudonkepuraitė“</a:t>
                      </a:r>
                      <a:endParaRPr lang="lt-LT" sz="1400" dirty="0">
                        <a:solidFill>
                          <a:srgbClr val="7030A0"/>
                        </a:solidFill>
                        <a:effectLst/>
                        <a:latin typeface="Calibri"/>
                        <a:ea typeface="Times New Roman"/>
                      </a:endParaRPr>
                    </a:p>
                  </a:txBody>
                  <a:tcPr marL="68580" marR="68580" marT="0" marB="0"/>
                </a:tc>
                <a:tc>
                  <a:txBody>
                    <a:bodyPr/>
                    <a:lstStyle/>
                    <a:p>
                      <a:pPr>
                        <a:lnSpc>
                          <a:spcPct val="115000"/>
                        </a:lnSpc>
                        <a:spcAft>
                          <a:spcPts val="0"/>
                        </a:spcAft>
                      </a:pPr>
                      <a:r>
                        <a:rPr lang="lt-LT" sz="1200" dirty="0">
                          <a:effectLst/>
                        </a:rPr>
                        <a:t>Įrengtas edukacinis </a:t>
                      </a:r>
                      <a:r>
                        <a:rPr lang="lt-LT" sz="1200" dirty="0" err="1">
                          <a:effectLst/>
                        </a:rPr>
                        <a:t>manipuliacinių</a:t>
                      </a:r>
                      <a:r>
                        <a:rPr lang="lt-LT" sz="1200" dirty="0">
                          <a:effectLst/>
                        </a:rPr>
                        <a:t> lentų, veidrodžių koridorius.</a:t>
                      </a:r>
                    </a:p>
                    <a:p>
                      <a:pPr>
                        <a:spcBef>
                          <a:spcPts val="360"/>
                        </a:spcBef>
                        <a:spcAft>
                          <a:spcPts val="0"/>
                        </a:spcAft>
                      </a:pPr>
                      <a:r>
                        <a:rPr lang="lt-LT" sz="1200" dirty="0">
                          <a:effectLst/>
                        </a:rPr>
                        <a:t> </a:t>
                      </a:r>
                      <a:endParaRPr lang="lt-LT" sz="1200" dirty="0">
                        <a:effectLst/>
                        <a:latin typeface="Calibri"/>
                        <a:ea typeface="Times New Roman"/>
                      </a:endParaRPr>
                    </a:p>
                  </a:txBody>
                  <a:tcPr marL="68580" marR="68580" marT="0" marB="0"/>
                </a:tc>
              </a:tr>
              <a:tr h="1342587">
                <a:tc>
                  <a:txBody>
                    <a:bodyPr/>
                    <a:lstStyle/>
                    <a:p>
                      <a:pPr>
                        <a:spcBef>
                          <a:spcPts val="360"/>
                        </a:spcBef>
                        <a:spcAft>
                          <a:spcPts val="0"/>
                        </a:spcAft>
                      </a:pPr>
                      <a:r>
                        <a:rPr lang="lt-LT" sz="1400" dirty="0">
                          <a:solidFill>
                            <a:srgbClr val="7030A0"/>
                          </a:solidFill>
                          <a:effectLst/>
                        </a:rPr>
                        <a:t>L/d „Rūtelė“</a:t>
                      </a:r>
                      <a:endParaRPr lang="lt-LT" sz="1400" dirty="0">
                        <a:solidFill>
                          <a:srgbClr val="7030A0"/>
                        </a:solidFill>
                        <a:effectLst/>
                        <a:latin typeface="Calibri"/>
                        <a:ea typeface="Times New Roman"/>
                      </a:endParaRPr>
                    </a:p>
                  </a:txBody>
                  <a:tcPr marL="68580" marR="68580" marT="0" marB="0"/>
                </a:tc>
                <a:tc>
                  <a:txBody>
                    <a:bodyPr/>
                    <a:lstStyle/>
                    <a:p>
                      <a:pPr marL="457200" algn="l">
                        <a:lnSpc>
                          <a:spcPct val="100000"/>
                        </a:lnSpc>
                        <a:spcAft>
                          <a:spcPts val="0"/>
                        </a:spcAft>
                        <a:tabLst>
                          <a:tab pos="270510" algn="l"/>
                        </a:tabLst>
                      </a:pPr>
                      <a:r>
                        <a:rPr lang="lt-LT" sz="1200" dirty="0">
                          <a:effectLst/>
                        </a:rPr>
                        <a:t>Bendrose erdvėse :edukacinės sienelės, emociniai veidrodžiai, judesio salelės, didelių </a:t>
                      </a:r>
                      <a:r>
                        <a:rPr lang="lt-LT" sz="1200" dirty="0" err="1">
                          <a:effectLst/>
                        </a:rPr>
                        <a:t>paraloninių</a:t>
                      </a:r>
                      <a:r>
                        <a:rPr lang="lt-LT" sz="1200" dirty="0">
                          <a:effectLst/>
                        </a:rPr>
                        <a:t> detalių rinkinys bei čiužinys, „</a:t>
                      </a:r>
                      <a:r>
                        <a:rPr lang="lt-LT" sz="1200" dirty="0" err="1">
                          <a:effectLst/>
                        </a:rPr>
                        <a:t>Alpinistinė</a:t>
                      </a:r>
                      <a:r>
                        <a:rPr lang="lt-LT" sz="1200" dirty="0">
                          <a:effectLst/>
                        </a:rPr>
                        <a:t> sienelė“, bibliotekėlė, </a:t>
                      </a:r>
                      <a:r>
                        <a:rPr lang="lt-LT" sz="1200" dirty="0" err="1">
                          <a:effectLst/>
                        </a:rPr>
                        <a:t>sėdmaišiai</a:t>
                      </a:r>
                      <a:r>
                        <a:rPr lang="lt-LT" sz="1200" dirty="0">
                          <a:effectLst/>
                        </a:rPr>
                        <a:t>, edukacinis Lietuvos žemėlapis.</a:t>
                      </a:r>
                    </a:p>
                    <a:p>
                      <a:pPr marL="457200" algn="l">
                        <a:lnSpc>
                          <a:spcPct val="100000"/>
                        </a:lnSpc>
                        <a:spcAft>
                          <a:spcPts val="0"/>
                        </a:spcAft>
                        <a:tabLst>
                          <a:tab pos="270510" algn="l"/>
                          <a:tab pos="6661150" algn="l"/>
                          <a:tab pos="6751320" algn="l"/>
                        </a:tabLst>
                      </a:pPr>
                      <a:r>
                        <a:rPr lang="lt-LT" sz="1200" dirty="0">
                          <a:effectLst/>
                        </a:rPr>
                        <a:t>Grupėse: vaikiški hamakai (12 grupių), sensorinių priemonių rinkiniai (12 grupių),  individuali darbo vieta vaikui (miegamajame-3 grupėse), „atsitraukimo kiaušiniai“ (5 gr.)</a:t>
                      </a:r>
                    </a:p>
                    <a:p>
                      <a:pPr marL="457200" algn="l">
                        <a:lnSpc>
                          <a:spcPct val="100000"/>
                        </a:lnSpc>
                        <a:spcAft>
                          <a:spcPts val="0"/>
                        </a:spcAft>
                        <a:tabLst>
                          <a:tab pos="270510" algn="l"/>
                          <a:tab pos="6661150" algn="l"/>
                          <a:tab pos="6751320" algn="l"/>
                        </a:tabLst>
                      </a:pPr>
                      <a:r>
                        <a:rPr lang="lt-LT" sz="1200" dirty="0">
                          <a:effectLst/>
                        </a:rPr>
                        <a:t>Kieme: „</a:t>
                      </a:r>
                      <a:r>
                        <a:rPr lang="lt-LT" sz="1200" dirty="0" err="1">
                          <a:effectLst/>
                        </a:rPr>
                        <a:t>Tarzanų</a:t>
                      </a:r>
                      <a:r>
                        <a:rPr lang="lt-LT" sz="1200" dirty="0">
                          <a:effectLst/>
                        </a:rPr>
                        <a:t> takai“ (2 vnt.), hamakai-kėdutės (2 vnt.), veiklos su vandeniu zona, vandens sienelė (šiltuoju metų laiku)</a:t>
                      </a:r>
                      <a:endParaRPr lang="lt-LT" sz="1200" dirty="0">
                        <a:effectLst/>
                        <a:latin typeface="Calibri"/>
                        <a:ea typeface="Calibri"/>
                        <a:cs typeface="Times New Roman"/>
                      </a:endParaRPr>
                    </a:p>
                  </a:txBody>
                  <a:tcPr marL="68580" marR="68580" marT="0" marB="0"/>
                </a:tc>
              </a:tr>
              <a:tr h="198078">
                <a:tc>
                  <a:txBody>
                    <a:bodyPr/>
                    <a:lstStyle/>
                    <a:p>
                      <a:pPr>
                        <a:spcBef>
                          <a:spcPts val="360"/>
                        </a:spcBef>
                        <a:spcAft>
                          <a:spcPts val="0"/>
                        </a:spcAft>
                      </a:pPr>
                      <a:r>
                        <a:rPr lang="lt-LT" sz="1400" dirty="0">
                          <a:solidFill>
                            <a:srgbClr val="7030A0"/>
                          </a:solidFill>
                          <a:effectLst/>
                        </a:rPr>
                        <a:t>L/d „Saulutė</a:t>
                      </a:r>
                      <a:r>
                        <a:rPr lang="lt-LT" sz="1400" dirty="0" smtClean="0">
                          <a:solidFill>
                            <a:srgbClr val="7030A0"/>
                          </a:solidFill>
                          <a:effectLst/>
                        </a:rPr>
                        <a:t>“</a:t>
                      </a:r>
                    </a:p>
                    <a:p>
                      <a:pPr>
                        <a:spcBef>
                          <a:spcPts val="360"/>
                        </a:spcBef>
                        <a:spcAft>
                          <a:spcPts val="0"/>
                        </a:spcAft>
                      </a:pPr>
                      <a:endParaRPr lang="lt-LT" sz="1400" dirty="0">
                        <a:solidFill>
                          <a:srgbClr val="7030A0"/>
                        </a:solidFill>
                        <a:effectLst/>
                        <a:latin typeface="Calibri"/>
                        <a:ea typeface="Times New Roman"/>
                      </a:endParaRPr>
                    </a:p>
                  </a:txBody>
                  <a:tcPr marL="68580" marR="68580" marT="0" marB="0"/>
                </a:tc>
                <a:tc>
                  <a:txBody>
                    <a:bodyPr/>
                    <a:lstStyle/>
                    <a:p>
                      <a:pPr>
                        <a:lnSpc>
                          <a:spcPct val="115000"/>
                        </a:lnSpc>
                        <a:spcAft>
                          <a:spcPts val="0"/>
                        </a:spcAft>
                      </a:pPr>
                      <a:r>
                        <a:rPr lang="lt-LT" sz="1200" dirty="0">
                          <a:effectLst/>
                        </a:rPr>
                        <a:t>Šviesos stalai su smėliu, interaktyvios grindys, interaktyvi lenta, planšetės</a:t>
                      </a:r>
                      <a:endParaRPr lang="lt-LT" sz="1200" dirty="0">
                        <a:effectLst/>
                        <a:latin typeface="Calibri"/>
                        <a:ea typeface="Calibri"/>
                        <a:cs typeface="Times New Roman"/>
                      </a:endParaRPr>
                    </a:p>
                  </a:txBody>
                  <a:tcPr marL="68580" marR="68580" marT="0" marB="0"/>
                </a:tc>
              </a:tr>
              <a:tr h="198078">
                <a:tc>
                  <a:txBody>
                    <a:bodyPr/>
                    <a:lstStyle/>
                    <a:p>
                      <a:pPr>
                        <a:spcBef>
                          <a:spcPts val="360"/>
                        </a:spcBef>
                        <a:spcAft>
                          <a:spcPts val="0"/>
                        </a:spcAft>
                      </a:pPr>
                      <a:r>
                        <a:rPr lang="lt-LT" sz="1400" dirty="0">
                          <a:solidFill>
                            <a:srgbClr val="7030A0"/>
                          </a:solidFill>
                          <a:effectLst/>
                        </a:rPr>
                        <a:t>L/d „Vyturėlis“</a:t>
                      </a:r>
                      <a:endParaRPr lang="lt-LT" sz="14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200" kern="1200" dirty="0" smtClean="0">
                          <a:solidFill>
                            <a:schemeClr val="dk1"/>
                          </a:solidFill>
                          <a:effectLst/>
                          <a:latin typeface="+mn-lt"/>
                          <a:ea typeface="+mn-ea"/>
                          <a:cs typeface="+mn-cs"/>
                        </a:rPr>
                        <a:t>Kiekvienoje darželio grupėje yra sensoriniai kampeliai. Baigiamas įrengti Sensorinis kambarys.</a:t>
                      </a:r>
                      <a:endParaRPr lang="lt-LT" sz="1200" dirty="0" smtClean="0">
                        <a:effectLst/>
                      </a:endParaRPr>
                    </a:p>
                    <a:p>
                      <a:pPr>
                        <a:spcBef>
                          <a:spcPts val="360"/>
                        </a:spcBef>
                        <a:spcAft>
                          <a:spcPts val="0"/>
                        </a:spcAft>
                      </a:pPr>
                      <a:endParaRPr lang="lt-LT" sz="1100" dirty="0">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2146188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SPECIALIOSIOS </a:t>
            </a:r>
            <a:r>
              <a:rPr lang="en-US" sz="2400" dirty="0" smtClean="0"/>
              <a:t> </a:t>
            </a:r>
            <a:r>
              <a:rPr lang="lt-LT" sz="2400" dirty="0" smtClean="0"/>
              <a:t>MOKYMO </a:t>
            </a:r>
            <a:r>
              <a:rPr lang="en-US" sz="2400" dirty="0" smtClean="0"/>
              <a:t> </a:t>
            </a:r>
            <a:r>
              <a:rPr lang="lt-LT" sz="2400" dirty="0" smtClean="0"/>
              <a:t>PRIEMONĖS </a:t>
            </a:r>
            <a:r>
              <a:rPr lang="en-US" sz="2400" dirty="0" smtClean="0"/>
              <a:t> </a:t>
            </a:r>
            <a:r>
              <a:rPr lang="lt-LT" sz="2400" dirty="0" smtClean="0"/>
              <a:t>(2022-2023 M.M.)</a:t>
            </a:r>
            <a:endParaRPr lang="lt-LT" sz="2400" dirty="0"/>
          </a:p>
        </p:txBody>
      </p:sp>
      <p:sp>
        <p:nvSpPr>
          <p:cNvPr id="3" name="Turinio vietos rezervavimo ženklas 2"/>
          <p:cNvSpPr>
            <a:spLocks noGrp="1"/>
          </p:cNvSpPr>
          <p:nvPr>
            <p:ph idx="1"/>
          </p:nvPr>
        </p:nvSpPr>
        <p:spPr/>
        <p:txBody>
          <a:bodyPr>
            <a:normAutofit fontScale="62500" lnSpcReduction="20000"/>
          </a:bodyPr>
          <a:lstStyle/>
          <a:p>
            <a:pPr marL="114300" indent="0">
              <a:buNone/>
            </a:pPr>
            <a:r>
              <a:rPr lang="lt-LT" dirty="0" smtClean="0"/>
              <a:t>BENDROJO UGDYMO MOKYKLOSE:</a:t>
            </a:r>
          </a:p>
          <a:p>
            <a:r>
              <a:rPr lang="lt-LT" dirty="0" smtClean="0"/>
              <a:t>Kulių,</a:t>
            </a:r>
            <a:r>
              <a:rPr lang="lt-LT" dirty="0"/>
              <a:t> </a:t>
            </a:r>
            <a:r>
              <a:rPr lang="lt-LT" dirty="0" smtClean="0"/>
              <a:t>Žemaičių  </a:t>
            </a:r>
            <a:r>
              <a:rPr lang="lt-LT" dirty="0"/>
              <a:t>Kalvarijos </a:t>
            </a:r>
            <a:r>
              <a:rPr lang="lt-LT" dirty="0" smtClean="0"/>
              <a:t>M.Valančiaus gimnazijos, Ryto pagrindinė, akademiko A.Jucio, Babrungo</a:t>
            </a:r>
            <a:r>
              <a:rPr lang="lt-LT" dirty="0"/>
              <a:t> </a:t>
            </a:r>
            <a:r>
              <a:rPr lang="lt-LT" dirty="0" smtClean="0"/>
              <a:t>progimnazijos įsigijo nemažai įvairių priemonių: interaktyvių lentų, planšečių, mokomųjų kortelių, šviečiančią panelę, kitas lavinamąsias priemones.</a:t>
            </a:r>
          </a:p>
          <a:p>
            <a:r>
              <a:rPr lang="lt-LT" dirty="0" smtClean="0"/>
              <a:t>Senamiesčio mokykla 2021-2022m.m. </a:t>
            </a:r>
            <a:r>
              <a:rPr lang="lt-LT" dirty="0"/>
              <a:t>įgyvendindama KK+ projektą įsigijo </a:t>
            </a:r>
            <a:r>
              <a:rPr lang="lt-LT" dirty="0" err="1"/>
              <a:t>inovatyvių</a:t>
            </a:r>
            <a:r>
              <a:rPr lang="lt-LT" dirty="0"/>
              <a:t> priemonių, skirtų tobulinti </a:t>
            </a:r>
            <a:r>
              <a:rPr lang="lt-LT" dirty="0" err="1"/>
              <a:t>ugdymo(si</a:t>
            </a:r>
            <a:r>
              <a:rPr lang="lt-LT" dirty="0"/>
              <a:t>) proceso organizavimą siekiant asmeninės kiekvieno mokinio pažangos. </a:t>
            </a:r>
            <a:endParaRPr lang="en-US" dirty="0" smtClean="0"/>
          </a:p>
          <a:p>
            <a:pPr marL="114300" indent="0">
              <a:buNone/>
            </a:pPr>
            <a:endParaRPr lang="lt-LT" dirty="0" smtClean="0"/>
          </a:p>
          <a:p>
            <a:pPr marL="114300" indent="0">
              <a:buNone/>
            </a:pPr>
            <a:r>
              <a:rPr lang="lt-LT" dirty="0" smtClean="0"/>
              <a:t>IKIMOKYKLINIO UGDYMO ĮSTAIGOSE:</a:t>
            </a:r>
          </a:p>
          <a:p>
            <a:r>
              <a:rPr lang="lt-LT" dirty="0" smtClean="0"/>
              <a:t>L/D „Nykštukas“:</a:t>
            </a:r>
            <a:r>
              <a:rPr lang="lt-LT" dirty="0"/>
              <a:t> </a:t>
            </a:r>
            <a:endParaRPr lang="en-US" dirty="0" smtClean="0"/>
          </a:p>
          <a:p>
            <a:pPr marL="114300" indent="0">
              <a:buNone/>
            </a:pPr>
            <a:r>
              <a:rPr lang="lt-LT" dirty="0" smtClean="0"/>
              <a:t>erdvės</a:t>
            </a:r>
            <a:r>
              <a:rPr lang="lt-LT" dirty="0"/>
              <a:t>: kalbiniam ir vaizdiniam </a:t>
            </a:r>
            <a:r>
              <a:rPr lang="lt-LT" dirty="0" smtClean="0"/>
              <a:t> lavinimui, </a:t>
            </a:r>
            <a:r>
              <a:rPr lang="lt-LT" dirty="0" err="1" smtClean="0"/>
              <a:t>judumo</a:t>
            </a:r>
            <a:r>
              <a:rPr lang="lt-LT" dirty="0" smtClean="0"/>
              <a:t> </a:t>
            </a:r>
            <a:r>
              <a:rPr lang="lt-LT" dirty="0"/>
              <a:t>aikštelė </a:t>
            </a:r>
            <a:r>
              <a:rPr lang="lt-LT" dirty="0" smtClean="0"/>
              <a:t>lauke, STEAM kambarys,</a:t>
            </a:r>
            <a:r>
              <a:rPr lang="lt-LT" dirty="0"/>
              <a:t> ramybės ir poilsio </a:t>
            </a:r>
            <a:r>
              <a:rPr lang="lt-LT" dirty="0" smtClean="0"/>
              <a:t>kampelis,</a:t>
            </a:r>
            <a:r>
              <a:rPr lang="lt-LT" dirty="0"/>
              <a:t> </a:t>
            </a:r>
            <a:r>
              <a:rPr lang="lt-LT" dirty="0" smtClean="0"/>
              <a:t>interaktyvios </a:t>
            </a:r>
            <a:r>
              <a:rPr lang="lt-LT" dirty="0"/>
              <a:t>išmaniosios grindys, </a:t>
            </a:r>
            <a:r>
              <a:rPr lang="lt-LT" dirty="0" smtClean="0"/>
              <a:t>bendravimo </a:t>
            </a:r>
            <a:r>
              <a:rPr lang="lt-LT" dirty="0"/>
              <a:t>kortelės, </a:t>
            </a:r>
            <a:r>
              <a:rPr lang="lt-LT" dirty="0" err="1"/>
              <a:t>Kneipo</a:t>
            </a:r>
            <a:r>
              <a:rPr lang="lt-LT" dirty="0"/>
              <a:t> </a:t>
            </a:r>
            <a:r>
              <a:rPr lang="lt-LT" dirty="0" smtClean="0"/>
              <a:t>takas ir kt.</a:t>
            </a:r>
          </a:p>
          <a:p>
            <a:r>
              <a:rPr lang="lt-LT" dirty="0" smtClean="0"/>
              <a:t>L/D „Pasaka“: </a:t>
            </a:r>
            <a:endParaRPr lang="en-US" dirty="0" smtClean="0"/>
          </a:p>
          <a:p>
            <a:pPr marL="114300" indent="0">
              <a:buNone/>
            </a:pPr>
            <a:r>
              <a:rPr lang="lt-LT" dirty="0" smtClean="0"/>
              <a:t>Pagal </a:t>
            </a:r>
            <a:r>
              <a:rPr lang="lt-LT" dirty="0"/>
              <a:t>galimybes kasmet papildome grupes edukacinėmis priemonėmis skirtomis ugdyti </a:t>
            </a:r>
            <a:r>
              <a:rPr lang="lt-LT" dirty="0" err="1"/>
              <a:t>spec.poreikių</a:t>
            </a:r>
            <a:r>
              <a:rPr lang="lt-LT" dirty="0"/>
              <a:t> turinčius vaikus. Buvo nupirktos smulkiajai motorikai lavinti priemonės, kortelės skirtos </a:t>
            </a:r>
            <a:r>
              <a:rPr lang="lt-LT" dirty="0" err="1"/>
              <a:t>autizmo</a:t>
            </a:r>
            <a:r>
              <a:rPr lang="lt-LT" dirty="0"/>
              <a:t> spektro sutrikimą turinčių vaikų lavinimui, smulkiosios motorikos lavinimui dėlionės, emocijų pažinimo priemonės.</a:t>
            </a:r>
          </a:p>
          <a:p>
            <a:pPr marL="114300" indent="0">
              <a:buNone/>
            </a:pPr>
            <a:r>
              <a:rPr lang="lt-LT" dirty="0"/>
              <a:t>Specialistai įsigyja </a:t>
            </a:r>
            <a:r>
              <a:rPr lang="lt-LT" dirty="0" err="1"/>
              <a:t>logopediniam</a:t>
            </a:r>
            <a:r>
              <a:rPr lang="lt-LT" dirty="0"/>
              <a:t> darbui skirtų priemonių, knygų. 2023 m. birželio 7 d. Plungės lopšelį darželį „Pasaka“ pasiekė </a:t>
            </a:r>
            <a:r>
              <a:rPr lang="lt-LT" dirty="0" err="1"/>
              <a:t>multisensorinė</a:t>
            </a:r>
            <a:r>
              <a:rPr lang="lt-LT" dirty="0"/>
              <a:t> įranga. Mūsų įstaiga buvo atrinkta </a:t>
            </a:r>
            <a:r>
              <a:rPr lang="en-US" dirty="0" smtClean="0"/>
              <a:t> </a:t>
            </a:r>
            <a:r>
              <a:rPr lang="lt-LT" dirty="0" smtClean="0"/>
              <a:t>NŠA sprendimu</a:t>
            </a:r>
            <a:r>
              <a:rPr lang="lt-LT" dirty="0"/>
              <a:t>. Sumontuota sensorinė mobili įranga, ir </a:t>
            </a:r>
            <a:r>
              <a:rPr lang="lt-LT" dirty="0" err="1"/>
              <a:t>sensorikos</a:t>
            </a:r>
            <a:r>
              <a:rPr lang="lt-LT" dirty="0"/>
              <a:t> priemonės darželio logopedės kabinete. </a:t>
            </a:r>
            <a:endParaRPr lang="en-US" dirty="0" smtClean="0"/>
          </a:p>
          <a:p>
            <a:r>
              <a:rPr lang="lt-LT" dirty="0"/>
              <a:t> L/D „Rūtelė“:</a:t>
            </a:r>
          </a:p>
          <a:p>
            <a:pPr marL="114300" indent="0">
              <a:buNone/>
            </a:pPr>
            <a:r>
              <a:rPr lang="en-US" dirty="0" smtClean="0"/>
              <a:t>P</a:t>
            </a:r>
            <a:r>
              <a:rPr lang="lt-LT" dirty="0" err="1" smtClean="0"/>
              <a:t>riemonės</a:t>
            </a:r>
            <a:r>
              <a:rPr lang="lt-LT" dirty="0" smtClean="0"/>
              <a:t> </a:t>
            </a:r>
            <a:r>
              <a:rPr lang="lt-LT" dirty="0"/>
              <a:t>atsipalaidavimui, meditacijai, nusiraminimo zonų kūrimui-relaksacinės kėdės, akvariumas,  jogos kilimėliai, priemonės  smulkiosios motorikos, dėmesio  lavinimui. Specialiųjų  mokymo priemonių rinkiniai logopedui bei specialiajam pedagogui kalbos, suvokimo, atminties lavinimui, smulkiosios motorikos lavinimui, metodinė </a:t>
            </a:r>
            <a:r>
              <a:rPr lang="lt-LT" dirty="0" smtClean="0"/>
              <a:t>literatūra</a:t>
            </a:r>
            <a:r>
              <a:rPr lang="en-US" dirty="0" smtClean="0"/>
              <a:t>.</a:t>
            </a:r>
          </a:p>
          <a:p>
            <a:pPr marL="114300" indent="0">
              <a:buNone/>
            </a:pPr>
            <a:endParaRPr lang="lt-LT" dirty="0"/>
          </a:p>
          <a:p>
            <a:pPr marL="114300" indent="0">
              <a:buNone/>
            </a:pPr>
            <a:endParaRPr lang="lt-LT" dirty="0"/>
          </a:p>
          <a:p>
            <a:pPr marL="114300" indent="0">
              <a:buNone/>
            </a:pPr>
            <a:endParaRPr lang="lt-LT" dirty="0"/>
          </a:p>
        </p:txBody>
      </p:sp>
    </p:spTree>
    <p:extLst>
      <p:ext uri="{BB962C8B-B14F-4D97-AF65-F5344CB8AC3E}">
        <p14:creationId xmlns:p14="http://schemas.microsoft.com/office/powerpoint/2010/main" val="1066854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a:t>SPECIALIOSIOS </a:t>
            </a:r>
            <a:r>
              <a:rPr lang="en-US" sz="2400" dirty="0"/>
              <a:t> </a:t>
            </a:r>
            <a:r>
              <a:rPr lang="lt-LT" sz="2400" dirty="0"/>
              <a:t>MOKYMO </a:t>
            </a:r>
            <a:r>
              <a:rPr lang="en-US" sz="2400" dirty="0"/>
              <a:t> </a:t>
            </a:r>
            <a:r>
              <a:rPr lang="lt-LT" sz="2400" dirty="0"/>
              <a:t>PRIEMONĖS </a:t>
            </a:r>
            <a:r>
              <a:rPr lang="en-US" sz="2400" dirty="0"/>
              <a:t> </a:t>
            </a:r>
            <a:r>
              <a:rPr lang="lt-LT" sz="2400" dirty="0"/>
              <a:t>(2022-2023 M.M.)</a:t>
            </a:r>
          </a:p>
        </p:txBody>
      </p:sp>
      <p:sp>
        <p:nvSpPr>
          <p:cNvPr id="3" name="Turinio vietos rezervavimo ženklas 2"/>
          <p:cNvSpPr>
            <a:spLocks noGrp="1"/>
          </p:cNvSpPr>
          <p:nvPr>
            <p:ph idx="1"/>
          </p:nvPr>
        </p:nvSpPr>
        <p:spPr/>
        <p:txBody>
          <a:bodyPr>
            <a:normAutofit fontScale="70000" lnSpcReduction="20000"/>
          </a:bodyPr>
          <a:lstStyle/>
          <a:p>
            <a:r>
              <a:rPr lang="lt-LT" dirty="0" smtClean="0"/>
              <a:t>L/D </a:t>
            </a:r>
            <a:r>
              <a:rPr lang="lt-LT" dirty="0"/>
              <a:t>„Raudonkepuraitė</a:t>
            </a:r>
            <a:r>
              <a:rPr lang="lt-LT" dirty="0" smtClean="0"/>
              <a:t>“:</a:t>
            </a:r>
          </a:p>
          <a:p>
            <a:pPr marL="114300" indent="0">
              <a:buNone/>
            </a:pPr>
            <a:r>
              <a:rPr lang="lt-LT" dirty="0" smtClean="0"/>
              <a:t>Interaktyvus </a:t>
            </a:r>
            <a:r>
              <a:rPr lang="lt-LT" dirty="0"/>
              <a:t>robotukas, emocijų pažinimo veidrodis, sukamas ratas, garsų malūnas, garsų kubai, edukacinių kotelių rinkinys „Gudruolis lapinas“, garsų medis, </a:t>
            </a:r>
            <a:r>
              <a:rPr lang="lt-LT" dirty="0" err="1"/>
              <a:t>fonologinė-akustinė</a:t>
            </a:r>
            <a:r>
              <a:rPr lang="lt-LT" dirty="0"/>
              <a:t> lavinimo priemonė, elektroninis lokomotyvas, atgalinio skaičiavimo laikrodis, </a:t>
            </a:r>
            <a:r>
              <a:rPr lang="lt-LT" dirty="0" err="1"/>
              <a:t>Beleduc</a:t>
            </a:r>
            <a:r>
              <a:rPr lang="lt-LT" dirty="0"/>
              <a:t> lavinimo priemonė – magnetinė lentelė, terapinės žirklės su dviem rankenomis</a:t>
            </a:r>
            <a:r>
              <a:rPr lang="lt-LT" dirty="0" smtClean="0"/>
              <a:t>.</a:t>
            </a:r>
            <a:endParaRPr lang="lt-LT" dirty="0"/>
          </a:p>
          <a:p>
            <a:r>
              <a:rPr lang="lt-LT" dirty="0"/>
              <a:t>L/D „Saulutė</a:t>
            </a:r>
            <a:r>
              <a:rPr lang="lt-LT" dirty="0" smtClean="0"/>
              <a:t>“:</a:t>
            </a:r>
          </a:p>
          <a:p>
            <a:pPr marL="114300" indent="0">
              <a:buNone/>
            </a:pPr>
            <a:r>
              <a:rPr lang="lt-LT" dirty="0" smtClean="0"/>
              <a:t>Vibracinis </a:t>
            </a:r>
            <a:r>
              <a:rPr lang="lt-LT" dirty="0"/>
              <a:t>burnos motorikos komplektas su papildomais antgaliais, įrašantis mygtukas su LED funkcija, stalo žaidimai garsų tarimui ir kiti, lazdelė su skambaliukais, knygos su </a:t>
            </a:r>
            <a:r>
              <a:rPr lang="lt-LT" dirty="0" err="1"/>
              <a:t>magnetukais</a:t>
            </a:r>
            <a:r>
              <a:rPr lang="lt-LT" dirty="0"/>
              <a:t>, dėlionėmis, garsais bei įprastos. </a:t>
            </a:r>
          </a:p>
          <a:p>
            <a:pPr marL="114300" indent="0">
              <a:buNone/>
            </a:pPr>
            <a:endParaRPr lang="lt-LT" dirty="0"/>
          </a:p>
          <a:p>
            <a:r>
              <a:rPr lang="lt-LT" dirty="0"/>
              <a:t>L/D „Vyturėlis</a:t>
            </a:r>
            <a:r>
              <a:rPr lang="lt-LT" dirty="0" smtClean="0"/>
              <a:t>“</a:t>
            </a:r>
            <a:r>
              <a:rPr lang="en-US" dirty="0" smtClean="0"/>
              <a:t>:</a:t>
            </a:r>
          </a:p>
          <a:p>
            <a:pPr marL="114300" indent="0">
              <a:buNone/>
            </a:pPr>
            <a:r>
              <a:rPr lang="lt-LT" dirty="0"/>
              <a:t>Burbulų vamzdis 1 vnt., Paminkštinta pakyla 1 vnt., Šviečiantys pluoštai 1 vnt., Šviečiantis molbertas 1vnt., </a:t>
            </a:r>
            <a:r>
              <a:rPr lang="lt-LT" dirty="0" err="1"/>
              <a:t>Fruorescensinių</a:t>
            </a:r>
            <a:r>
              <a:rPr lang="lt-LT" dirty="0"/>
              <a:t> markerių rinkinys 2 vnt., </a:t>
            </a:r>
            <a:r>
              <a:rPr lang="lt-LT" dirty="0" err="1"/>
              <a:t>Sūpuoklų</a:t>
            </a:r>
            <a:r>
              <a:rPr lang="lt-LT" dirty="0"/>
              <a:t> rinkinys „Mamos apkabinimas“ 1 vnt., Tatami danga  25 </a:t>
            </a:r>
            <a:r>
              <a:rPr lang="lt-LT" dirty="0" err="1"/>
              <a:t>vnt.(Sensorinio</a:t>
            </a:r>
            <a:r>
              <a:rPr lang="lt-LT" dirty="0"/>
              <a:t> kambario grindų įrengimui), Šviečiančios lazdelės – apyrankės 100 vnt. pakuotė, Šviečiantis UV, </a:t>
            </a:r>
            <a:r>
              <a:rPr lang="lt-LT" dirty="0" err="1"/>
              <a:t>fluorescensinių</a:t>
            </a:r>
            <a:r>
              <a:rPr lang="lt-LT" dirty="0"/>
              <a:t> dažų pieštukai veidui ir kūnui, Įvairiaspalvės šviečiančios lazdelės-pakabukai 25 </a:t>
            </a:r>
            <a:r>
              <a:rPr lang="lt-LT" dirty="0" err="1"/>
              <a:t>vnt</a:t>
            </a:r>
            <a:r>
              <a:rPr lang="lt-LT" dirty="0"/>
              <a:t> pakuotė, Šviečianti lazdelė 35 cm., Šviečiantys tamsoje dažai veidui, kūnui – 8 spalvų rinkinys. </a:t>
            </a:r>
            <a:r>
              <a:rPr lang="lt-LT" dirty="0" err="1"/>
              <a:t>Šviestukas-rankų</a:t>
            </a:r>
            <a:r>
              <a:rPr lang="lt-LT" dirty="0"/>
              <a:t> pakabukas, lipni skaidri plėvelė kūrybiniams darbeliams, MAXI burbulų rinkinys, Šviesos pluoštų užuolaida 1 vnt., Balta burbulų sienelė 1 vnt., Vandenyno projektorius 1 vnt., „</a:t>
            </a:r>
            <a:r>
              <a:rPr lang="lt-LT" dirty="0" err="1"/>
              <a:t>Mathmos</a:t>
            </a:r>
            <a:r>
              <a:rPr lang="lt-LT" dirty="0"/>
              <a:t>“ kosmoso projektorius (raudona ir mėlyna), Tamsios aplinkos priedų rinkinys, Didieji smėlio laikrodžiai įvairių dydžių 4 vnt., Akvariumas su medūzomis, Didysis akvariumas su medūzomis, Terapinė juoda palapinė.</a:t>
            </a:r>
          </a:p>
          <a:p>
            <a:endParaRPr lang="en-US" dirty="0" smtClean="0"/>
          </a:p>
          <a:p>
            <a:pPr marL="114300" indent="0">
              <a:buNone/>
            </a:pPr>
            <a:endParaRPr lang="lt-LT" dirty="0"/>
          </a:p>
          <a:p>
            <a:endParaRPr lang="lt-LT" dirty="0"/>
          </a:p>
        </p:txBody>
      </p:sp>
    </p:spTree>
    <p:extLst>
      <p:ext uri="{BB962C8B-B14F-4D97-AF65-F5344CB8AC3E}">
        <p14:creationId xmlns:p14="http://schemas.microsoft.com/office/powerpoint/2010/main" val="1135802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000" dirty="0" smtClean="0"/>
              <a:t>BENDRADARBIAVIMAS </a:t>
            </a:r>
            <a:r>
              <a:rPr lang="en-US" sz="2000" dirty="0" smtClean="0"/>
              <a:t> </a:t>
            </a:r>
            <a:r>
              <a:rPr lang="lt-LT" sz="2000" dirty="0" smtClean="0"/>
              <a:t>SU </a:t>
            </a:r>
            <a:r>
              <a:rPr lang="en-US" sz="2000" dirty="0" smtClean="0"/>
              <a:t> </a:t>
            </a:r>
            <a:r>
              <a:rPr lang="lt-LT" sz="2000" dirty="0" smtClean="0"/>
              <a:t>SPECIALIOJO </a:t>
            </a:r>
            <a:r>
              <a:rPr lang="en-US" sz="2000" dirty="0" smtClean="0"/>
              <a:t> </a:t>
            </a:r>
            <a:r>
              <a:rPr lang="lt-LT" sz="2000" dirty="0" smtClean="0"/>
              <a:t>UGDYMO </a:t>
            </a:r>
            <a:r>
              <a:rPr lang="en-US" sz="2000" dirty="0" smtClean="0"/>
              <a:t> </a:t>
            </a:r>
            <a:r>
              <a:rPr lang="lt-LT" sz="2000" dirty="0" smtClean="0"/>
              <a:t>CENTRU</a:t>
            </a:r>
            <a:endParaRPr lang="lt-LT" sz="2000" dirty="0"/>
          </a:p>
        </p:txBody>
      </p:sp>
      <p:sp>
        <p:nvSpPr>
          <p:cNvPr id="3" name="Turinio vietos rezervavimo ženklas 2"/>
          <p:cNvSpPr>
            <a:spLocks noGrp="1"/>
          </p:cNvSpPr>
          <p:nvPr>
            <p:ph idx="1"/>
          </p:nvPr>
        </p:nvSpPr>
        <p:spPr/>
        <p:txBody>
          <a:bodyPr>
            <a:normAutofit fontScale="85000" lnSpcReduction="20000"/>
          </a:bodyPr>
          <a:lstStyle/>
          <a:p>
            <a:pPr marL="114300" indent="0">
              <a:buNone/>
            </a:pPr>
            <a:r>
              <a:rPr lang="lt-LT" sz="2100" dirty="0" smtClean="0"/>
              <a:t>Bendrojo ugdymo mokyklose</a:t>
            </a:r>
            <a:r>
              <a:rPr lang="lt-LT" dirty="0" smtClean="0"/>
              <a:t>:</a:t>
            </a:r>
          </a:p>
          <a:p>
            <a:r>
              <a:rPr lang="lt-LT" sz="1600" dirty="0" smtClean="0"/>
              <a:t>seminarai </a:t>
            </a:r>
          </a:p>
          <a:p>
            <a:r>
              <a:rPr lang="lt-LT" sz="1600" dirty="0" smtClean="0"/>
              <a:t>konsultacijos</a:t>
            </a:r>
          </a:p>
          <a:p>
            <a:r>
              <a:rPr lang="lt-LT" sz="1600" dirty="0" smtClean="0"/>
              <a:t>bendri renginiai</a:t>
            </a:r>
          </a:p>
          <a:p>
            <a:r>
              <a:rPr lang="lt-LT" sz="1600" dirty="0" smtClean="0"/>
              <a:t>konferencijos</a:t>
            </a:r>
          </a:p>
          <a:p>
            <a:r>
              <a:rPr lang="lt-LT" sz="1600" dirty="0" smtClean="0"/>
              <a:t>skolinamos trūkstamos priemonės</a:t>
            </a:r>
          </a:p>
          <a:p>
            <a:r>
              <a:rPr lang="lt-LT" sz="1600" dirty="0"/>
              <a:t>m</a:t>
            </a:r>
            <a:r>
              <a:rPr lang="lt-LT" sz="1600" dirty="0" smtClean="0"/>
              <a:t>etodinė diena</a:t>
            </a:r>
          </a:p>
          <a:p>
            <a:r>
              <a:rPr lang="lt-LT" sz="1600" dirty="0"/>
              <a:t>k</a:t>
            </a:r>
            <a:r>
              <a:rPr lang="lt-LT" sz="1600" dirty="0" smtClean="0"/>
              <a:t>omandinės </a:t>
            </a:r>
            <a:r>
              <a:rPr lang="lt-LT" sz="1600" dirty="0" err="1" smtClean="0"/>
              <a:t>supervizijos</a:t>
            </a:r>
            <a:endParaRPr lang="lt-LT" sz="1600" dirty="0" smtClean="0"/>
          </a:p>
          <a:p>
            <a:r>
              <a:rPr lang="lt-LT" sz="1600" dirty="0"/>
              <a:t>g</a:t>
            </a:r>
            <a:r>
              <a:rPr lang="lt-LT" sz="1600" dirty="0" smtClean="0"/>
              <a:t>imnazistai vedamos edukacijos SUC</a:t>
            </a:r>
          </a:p>
          <a:p>
            <a:r>
              <a:rPr lang="lt-LT" sz="1600" dirty="0"/>
              <a:t>i</a:t>
            </a:r>
            <a:r>
              <a:rPr lang="lt-LT" sz="1600" dirty="0" smtClean="0"/>
              <a:t>ntegruotos pamokos</a:t>
            </a:r>
          </a:p>
          <a:p>
            <a:r>
              <a:rPr lang="lt-LT" sz="1600" dirty="0"/>
              <a:t>p</a:t>
            </a:r>
            <a:r>
              <a:rPr lang="lt-LT" sz="1600" dirty="0" smtClean="0"/>
              <a:t>asirašyta bendradarbiavimo sutartis su „Ryto“ </a:t>
            </a:r>
            <a:r>
              <a:rPr lang="lt-LT" sz="1600" dirty="0" err="1" smtClean="0"/>
              <a:t>pagr</a:t>
            </a:r>
            <a:r>
              <a:rPr lang="lt-LT" sz="1600" dirty="0" smtClean="0"/>
              <a:t>. </a:t>
            </a:r>
            <a:r>
              <a:rPr lang="lt-LT" sz="1600" dirty="0"/>
              <a:t> </a:t>
            </a:r>
            <a:r>
              <a:rPr lang="lt-LT" sz="1600" dirty="0" smtClean="0"/>
              <a:t>Mokykla</a:t>
            </a:r>
          </a:p>
          <a:p>
            <a:r>
              <a:rPr lang="lt-LT" sz="1600" dirty="0" smtClean="0"/>
              <a:t>Bendri projektai, ilgalaikės programos</a:t>
            </a:r>
          </a:p>
          <a:p>
            <a:pPr marL="114300" indent="0">
              <a:buNone/>
            </a:pPr>
            <a:r>
              <a:rPr lang="lt-LT" sz="2000" dirty="0"/>
              <a:t>I</a:t>
            </a:r>
            <a:r>
              <a:rPr lang="lt-LT" sz="2000" dirty="0" smtClean="0"/>
              <a:t>kimokyklinio ugdymo įstaigose:</a:t>
            </a:r>
          </a:p>
          <a:p>
            <a:r>
              <a:rPr lang="lt-LT" sz="1600" dirty="0" smtClean="0"/>
              <a:t>seminarai</a:t>
            </a:r>
          </a:p>
          <a:p>
            <a:r>
              <a:rPr lang="lt-LT" sz="1600" dirty="0" smtClean="0"/>
              <a:t>konferencijos</a:t>
            </a:r>
          </a:p>
          <a:p>
            <a:r>
              <a:rPr lang="lt-LT" sz="1600" dirty="0" smtClean="0"/>
              <a:t>konsultacijos</a:t>
            </a:r>
          </a:p>
          <a:p>
            <a:r>
              <a:rPr lang="lt-LT" sz="1600" dirty="0" smtClean="0"/>
              <a:t>bendros šventės, renginiai</a:t>
            </a:r>
          </a:p>
          <a:p>
            <a:r>
              <a:rPr lang="lt-LT" sz="1600" dirty="0" smtClean="0"/>
              <a:t>ilgalaikės programos</a:t>
            </a:r>
          </a:p>
          <a:p>
            <a:r>
              <a:rPr lang="lt-LT" sz="1600" dirty="0" smtClean="0"/>
              <a:t>ilgalaikiai projektai</a:t>
            </a:r>
          </a:p>
          <a:p>
            <a:r>
              <a:rPr lang="lt-LT" sz="1600" dirty="0" smtClean="0"/>
              <a:t>l/d “Nykštukas“ su SUC specialistais, tėvais vykdė specialiųjų poreikių vaikų ugdymo (-si) poreikių individualių atvejų analizę</a:t>
            </a:r>
          </a:p>
          <a:p>
            <a:endParaRPr lang="lt-LT" sz="2000" dirty="0" smtClean="0"/>
          </a:p>
          <a:p>
            <a:endParaRPr lang="lt-LT" sz="2000" dirty="0"/>
          </a:p>
        </p:txBody>
      </p:sp>
    </p:spTree>
    <p:extLst>
      <p:ext uri="{BB962C8B-B14F-4D97-AF65-F5344CB8AC3E}">
        <p14:creationId xmlns:p14="http://schemas.microsoft.com/office/powerpoint/2010/main" val="3498266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000" dirty="0" smtClean="0"/>
              <a:t>BENDRADARBIAVIMAS SU PLUNGĖS PEDAGOGINE PSICHOLOGINE TARNYBA</a:t>
            </a:r>
            <a:endParaRPr lang="lt-LT" sz="2000" dirty="0"/>
          </a:p>
        </p:txBody>
      </p:sp>
      <p:sp>
        <p:nvSpPr>
          <p:cNvPr id="3" name="Turinio vietos rezervavimo ženklas 2"/>
          <p:cNvSpPr>
            <a:spLocks noGrp="1"/>
          </p:cNvSpPr>
          <p:nvPr>
            <p:ph idx="1"/>
          </p:nvPr>
        </p:nvSpPr>
        <p:spPr/>
        <p:txBody>
          <a:bodyPr/>
          <a:lstStyle/>
          <a:p>
            <a:r>
              <a:rPr lang="lt-LT" dirty="0" smtClean="0"/>
              <a:t>Konsultacijos</a:t>
            </a:r>
          </a:p>
          <a:p>
            <a:r>
              <a:rPr lang="lt-LT" dirty="0" smtClean="0"/>
              <a:t>Pranešimai tėvų susirinkimuose</a:t>
            </a:r>
          </a:p>
          <a:p>
            <a:r>
              <a:rPr lang="lt-LT" dirty="0" smtClean="0"/>
              <a:t>Konferencija „</a:t>
            </a:r>
            <a:r>
              <a:rPr lang="lt-LT" dirty="0" err="1" smtClean="0"/>
              <a:t>Įtraukusis</a:t>
            </a:r>
            <a:r>
              <a:rPr lang="lt-LT" dirty="0" smtClean="0"/>
              <a:t> ugdymas. Žinojimas, veikimas, tikėjimas- vartai į vaiko sėkmę</a:t>
            </a:r>
            <a:r>
              <a:rPr lang="en-US" dirty="0" smtClean="0"/>
              <a:t>”</a:t>
            </a:r>
            <a:endParaRPr lang="lt-LT" dirty="0" smtClean="0"/>
          </a:p>
          <a:p>
            <a:r>
              <a:rPr lang="lt-LT" dirty="0" smtClean="0"/>
              <a:t>Konferencija „</a:t>
            </a:r>
            <a:r>
              <a:rPr lang="lt-LT" dirty="0" err="1" smtClean="0"/>
              <a:t>Įtraukusis</a:t>
            </a:r>
            <a:r>
              <a:rPr lang="lt-LT" dirty="0" smtClean="0"/>
              <a:t> darželis 2022“</a:t>
            </a:r>
          </a:p>
          <a:p>
            <a:r>
              <a:rPr lang="lt-LT" dirty="0" smtClean="0"/>
              <a:t>Mokymai mokytojų padėjėjams (8 val.)</a:t>
            </a:r>
          </a:p>
          <a:p>
            <a:r>
              <a:rPr lang="lt-LT" dirty="0" smtClean="0"/>
              <a:t>Bendros metodinės veiklos, renginiai</a:t>
            </a:r>
          </a:p>
          <a:p>
            <a:r>
              <a:rPr lang="lt-LT" dirty="0" smtClean="0"/>
              <a:t>Paskaitos</a:t>
            </a:r>
          </a:p>
          <a:p>
            <a:r>
              <a:rPr lang="en-US" dirty="0"/>
              <a:t>K</a:t>
            </a:r>
            <a:r>
              <a:rPr lang="lt-LT" dirty="0" err="1" smtClean="0"/>
              <a:t>lasių</a:t>
            </a:r>
            <a:r>
              <a:rPr lang="lt-LT" dirty="0" smtClean="0"/>
              <a:t> valandėles su </a:t>
            </a:r>
            <a:r>
              <a:rPr lang="lt-LT" dirty="0"/>
              <a:t>PPT </a:t>
            </a:r>
            <a:r>
              <a:rPr lang="lt-LT" dirty="0" smtClean="0"/>
              <a:t>specialistais</a:t>
            </a:r>
          </a:p>
          <a:p>
            <a:r>
              <a:rPr lang="lt-LT" dirty="0" smtClean="0"/>
              <a:t>Seminarai  pedagogams ir tėvams</a:t>
            </a:r>
          </a:p>
          <a:p>
            <a:r>
              <a:rPr lang="lt-LT" dirty="0" smtClean="0"/>
              <a:t>Diskusijos, susitikimai ir kt.</a:t>
            </a:r>
          </a:p>
          <a:p>
            <a:pPr marL="114300" indent="0">
              <a:buNone/>
            </a:pPr>
            <a:endParaRPr lang="lt-LT" dirty="0"/>
          </a:p>
        </p:txBody>
      </p:sp>
    </p:spTree>
    <p:extLst>
      <p:ext uri="{BB962C8B-B14F-4D97-AF65-F5344CB8AC3E}">
        <p14:creationId xmlns:p14="http://schemas.microsoft.com/office/powerpoint/2010/main" val="1581881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a:t>UGDYMO ĮSTAIGŲ PASIŪLYMAI, KAIP PAGERINTI PASIRENGIMO ĮTRAUKČIAI SITUACIJĄ MOKYKLOJE/DARŽELYJE</a:t>
            </a:r>
          </a:p>
        </p:txBody>
      </p:sp>
      <p:sp>
        <p:nvSpPr>
          <p:cNvPr id="3" name="Turinio vietos rezervavimo ženklas 2"/>
          <p:cNvSpPr>
            <a:spLocks noGrp="1"/>
          </p:cNvSpPr>
          <p:nvPr>
            <p:ph idx="1"/>
          </p:nvPr>
        </p:nvSpPr>
        <p:spPr/>
        <p:txBody>
          <a:bodyPr>
            <a:normAutofit fontScale="62500" lnSpcReduction="20000"/>
          </a:bodyPr>
          <a:lstStyle/>
          <a:p>
            <a:r>
              <a:rPr lang="lt-LT" dirty="0"/>
              <a:t>Šiuo metu didžiausias prioritetas turėtų būti edukacinių aplinkų (priemonės, įranga, aplinkos) pritaikomumui, sudarančių galimybę tinkamai atliepti kiekvieno mokinio poreikius – sudaryti sąlygas personalizuotam ugdymui, pažangai siekti. Kartu būtina organizuoti įvairiomis formomis ir būdais mokytojų kvalifikacijai plėtojimą įtraukiojo ugdymo planavimo, organizavimo bei pažangos (pasiekimų) stebėjimo, fiksavimo srityse.</a:t>
            </a:r>
          </a:p>
          <a:p>
            <a:r>
              <a:rPr lang="lt-LT" dirty="0"/>
              <a:t>Mokymai, konsultacijos, seminarai mokinių tėvams siekiant tolerancijos SUP vaikų atžvilgiu.</a:t>
            </a:r>
          </a:p>
          <a:p>
            <a:r>
              <a:rPr lang="lt-LT" dirty="0"/>
              <a:t>Tobulinti mokytojų ir kitų švietimo specialistų žinias, kompetencijas bei  nuostatas, didinti specialistų skaičių, gerinti ugdymo (si) aplinkas, sukuriant papildomas erdves (pvz. sensorinis kambarys).</a:t>
            </a:r>
          </a:p>
          <a:p>
            <a:r>
              <a:rPr lang="lt-LT" dirty="0"/>
              <a:t>Mokykloje organizuoti veiklas, kuriose aktyviau dalyvautų </a:t>
            </a:r>
            <a:r>
              <a:rPr lang="lt-LT" dirty="0" err="1"/>
              <a:t>spec</a:t>
            </a:r>
            <a:r>
              <a:rPr lang="lt-LT" dirty="0"/>
              <a:t>. poreikių turintys mokiniai. </a:t>
            </a:r>
          </a:p>
          <a:p>
            <a:r>
              <a:rPr lang="lt-LT" dirty="0"/>
              <a:t>Labiau įtraukti mokinių tėvelius per jų švietimą ir informacijos pasidalijimą (organizuojant paskaitas </a:t>
            </a:r>
            <a:r>
              <a:rPr lang="lt-LT" dirty="0" err="1"/>
              <a:t>spec</a:t>
            </a:r>
            <a:r>
              <a:rPr lang="lt-LT" dirty="0"/>
              <a:t>. poreikių mokinių tėveliams).</a:t>
            </a:r>
          </a:p>
          <a:p>
            <a:r>
              <a:rPr lang="lt-LT" dirty="0"/>
              <a:t>Daugiau lėšų edukacinių erdvių (lauko ir vidaus erdvėse) kūrimui, individualiųjų priemonių įsigijimui.</a:t>
            </a:r>
          </a:p>
          <a:p>
            <a:r>
              <a:rPr lang="lt-LT" dirty="0"/>
              <a:t>Daugiau specialistų įstaigoje (psichologas, socialinis pedagogas, logopedas, </a:t>
            </a:r>
            <a:r>
              <a:rPr lang="lt-LT" dirty="0" err="1"/>
              <a:t>spec</a:t>
            </a:r>
            <a:r>
              <a:rPr lang="lt-LT" dirty="0"/>
              <a:t>. pedagogas, mokytojo padėjėjas, </a:t>
            </a:r>
            <a:r>
              <a:rPr lang="lt-LT" dirty="0" err="1"/>
              <a:t>kineziterapeutas</a:t>
            </a:r>
            <a:r>
              <a:rPr lang="lt-LT" dirty="0"/>
              <a:t>)</a:t>
            </a:r>
          </a:p>
          <a:p>
            <a:r>
              <a:rPr lang="lt-LT" dirty="0"/>
              <a:t>Bendradarbiauti su PPT, SUC dėl psichologo konsultacijų, socialinio pedagogo  pagalbos vaikams, tėvams,  mokytojams.</a:t>
            </a:r>
          </a:p>
          <a:p>
            <a:r>
              <a:rPr lang="lt-LT" dirty="0"/>
              <a:t>Vaikų skaičiaus mažinimas grupėse.</a:t>
            </a:r>
          </a:p>
          <a:p>
            <a:r>
              <a:rPr lang="lt-LT" dirty="0"/>
              <a:t>Didinti mokytojo padėjėjų koeficientus. </a:t>
            </a:r>
          </a:p>
          <a:p>
            <a:r>
              <a:rPr lang="lt-LT" dirty="0"/>
              <a:t>Manome, kad mūsų įstaiga  ( l/d „Nykštukas“ ) turi patirtį ir yra pasiruošusi </a:t>
            </a:r>
            <a:r>
              <a:rPr lang="lt-LT" dirty="0" err="1"/>
              <a:t>įtraukčiai</a:t>
            </a:r>
            <a:r>
              <a:rPr lang="lt-LT" dirty="0"/>
              <a:t>. </a:t>
            </a:r>
            <a:r>
              <a:rPr lang="lt-LT" dirty="0" err="1"/>
              <a:t>Įtraukusis</a:t>
            </a:r>
            <a:r>
              <a:rPr lang="lt-LT" dirty="0"/>
              <a:t> ugdymas vykdomas įstaigoje ne vieni metai. Specialistai, mokytojai tobulina ir nuolat atnaujina žinias kaip dirbti su įvairius sutrikimus turinčiais vaikais. </a:t>
            </a:r>
          </a:p>
          <a:p>
            <a:r>
              <a:rPr lang="lt-LT" dirty="0"/>
              <a:t>Pagal galimybes stengsimės įsigyti daugiau edukacinių, </a:t>
            </a:r>
            <a:r>
              <a:rPr lang="lt-LT" dirty="0" err="1"/>
              <a:t>multisensorinių</a:t>
            </a:r>
            <a:r>
              <a:rPr lang="lt-LT" dirty="0"/>
              <a:t> priemonių.</a:t>
            </a:r>
          </a:p>
          <a:p>
            <a:endParaRPr lang="lt-LT" dirty="0"/>
          </a:p>
          <a:p>
            <a:endParaRPr lang="lt-LT" dirty="0"/>
          </a:p>
        </p:txBody>
      </p:sp>
    </p:spTree>
    <p:extLst>
      <p:ext uri="{BB962C8B-B14F-4D97-AF65-F5344CB8AC3E}">
        <p14:creationId xmlns:p14="http://schemas.microsoft.com/office/powerpoint/2010/main" val="2606843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683568" y="332656"/>
            <a:ext cx="7620000" cy="1143000"/>
          </a:xfrm>
        </p:spPr>
        <p:txBody>
          <a:bodyPr/>
          <a:lstStyle/>
          <a:p>
            <a:r>
              <a:rPr lang="lt-LT" sz="2000" dirty="0" smtClean="0"/>
              <a:t>IŠ  LIETUVOS  RESPUBLIKOS  ŠVIETIMO  ĮSTATYMO:</a:t>
            </a:r>
            <a:endParaRPr lang="lt-LT" sz="2000" dirty="0"/>
          </a:p>
        </p:txBody>
      </p:sp>
      <p:sp>
        <p:nvSpPr>
          <p:cNvPr id="3" name="Turinio vietos rezervavimo ženklas 2"/>
          <p:cNvSpPr>
            <a:spLocks noGrp="1"/>
          </p:cNvSpPr>
          <p:nvPr>
            <p:ph idx="1"/>
          </p:nvPr>
        </p:nvSpPr>
        <p:spPr/>
        <p:txBody>
          <a:bodyPr>
            <a:normAutofit fontScale="92500" lnSpcReduction="20000"/>
          </a:bodyPr>
          <a:lstStyle/>
          <a:p>
            <a:r>
              <a:rPr lang="lt-LT" b="1" dirty="0" err="1"/>
              <a:t>Į</a:t>
            </a:r>
            <a:r>
              <a:rPr lang="lt-LT" b="1" dirty="0" err="1" smtClean="0"/>
              <a:t>trauktis</a:t>
            </a:r>
            <a:r>
              <a:rPr lang="lt-LT" b="1" dirty="0" smtClean="0"/>
              <a:t> </a:t>
            </a:r>
            <a:r>
              <a:rPr lang="lt-LT" b="1" dirty="0"/>
              <a:t>– švietimo sistema sudaro sąlygas kiekvienam asmeniui ugdytis, plėtoti savo galias ir gebėjimus, gauti reikiamą pagalbą, patirti sėkmę mokantis, socialinėje, kultūrinėje ir (ar) kitose veiklose ir būti nediskriminuojamam dėl ugdymosi poreikių įvairovės ir (ar) švietimo pagalbos reikmės</a:t>
            </a:r>
            <a:r>
              <a:rPr lang="lt-LT" b="1" dirty="0" smtClean="0"/>
              <a:t>.</a:t>
            </a:r>
          </a:p>
          <a:p>
            <a:pPr marL="114300" indent="0">
              <a:buNone/>
            </a:pPr>
            <a:endParaRPr lang="lt-LT" b="1" dirty="0" smtClean="0"/>
          </a:p>
          <a:p>
            <a:pPr marL="114300" indent="0">
              <a:buNone/>
            </a:pPr>
            <a:r>
              <a:rPr lang="lt-LT" dirty="0"/>
              <a:t>Lietuvos R</a:t>
            </a:r>
            <a:r>
              <a:rPr lang="lt-LT" dirty="0" smtClean="0"/>
              <a:t>espublikos </a:t>
            </a:r>
            <a:r>
              <a:rPr lang="lt-LT" dirty="0"/>
              <a:t>Švietimo, mokslo ir sporto  ministerija parengė pagrindines įtraukiojo ugdymo plėtros kryptis ir suplanavo pagrindinius darbus bei  finansavimą iki 2029 m. </a:t>
            </a:r>
          </a:p>
          <a:p>
            <a:pPr marL="114300" indent="0">
              <a:buNone/>
            </a:pPr>
            <a:r>
              <a:rPr lang="lt-LT" dirty="0"/>
              <a:t>Įtraukiojo ugdymo plėtros kryptys:</a:t>
            </a:r>
          </a:p>
          <a:p>
            <a:pPr lvl="0"/>
            <a:r>
              <a:rPr lang="lt-LT" dirty="0"/>
              <a:t>aplinkos pritaikymas ir struktūravimas;</a:t>
            </a:r>
          </a:p>
          <a:p>
            <a:pPr lvl="0"/>
            <a:r>
              <a:rPr lang="lt-LT" dirty="0"/>
              <a:t>aprūpinimas </a:t>
            </a:r>
            <a:r>
              <a:rPr lang="lt-LT" dirty="0" smtClean="0"/>
              <a:t>specialiosiomis </a:t>
            </a:r>
            <a:r>
              <a:rPr lang="lt-LT" dirty="0"/>
              <a:t>mokymosi ir techninės pagalbos priemonėmis</a:t>
            </a:r>
          </a:p>
          <a:p>
            <a:pPr lvl="0"/>
            <a:r>
              <a:rPr lang="lt-LT" dirty="0"/>
              <a:t>mokytojų ir švietimo pagalbos specialistų kompetencijų, pasirengimo bendradarbiauti, komandinio darbo įgūdžių tobulinimas</a:t>
            </a:r>
          </a:p>
          <a:p>
            <a:pPr lvl="0"/>
            <a:r>
              <a:rPr lang="lt-LT" dirty="0"/>
              <a:t>ugdymo planų pritaikymas, atsižvelgiant į ugdomų mokinių sutrikimus ir poreikius</a:t>
            </a:r>
          </a:p>
          <a:p>
            <a:endParaRPr lang="lt-LT" dirty="0"/>
          </a:p>
          <a:p>
            <a:endParaRPr lang="lt-LT" dirty="0"/>
          </a:p>
        </p:txBody>
      </p:sp>
    </p:spTree>
    <p:extLst>
      <p:ext uri="{BB962C8B-B14F-4D97-AF65-F5344CB8AC3E}">
        <p14:creationId xmlns:p14="http://schemas.microsoft.com/office/powerpoint/2010/main" val="32042752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a:t>APIBENDRINIMAS</a:t>
            </a:r>
          </a:p>
        </p:txBody>
      </p:sp>
      <p:sp>
        <p:nvSpPr>
          <p:cNvPr id="3" name="Turinio vietos rezervavimo ženklas 2"/>
          <p:cNvSpPr>
            <a:spLocks noGrp="1"/>
          </p:cNvSpPr>
          <p:nvPr>
            <p:ph idx="1"/>
          </p:nvPr>
        </p:nvSpPr>
        <p:spPr>
          <a:xfrm>
            <a:off x="457200" y="1124744"/>
            <a:ext cx="7620000" cy="5276056"/>
          </a:xfrm>
        </p:spPr>
        <p:txBody>
          <a:bodyPr>
            <a:normAutofit fontScale="55000" lnSpcReduction="20000"/>
          </a:bodyPr>
          <a:lstStyle/>
          <a:p>
            <a:pPr marL="114300" indent="0">
              <a:buNone/>
            </a:pPr>
            <a:r>
              <a:rPr lang="lt-LT" dirty="0"/>
              <a:t>1. Plungės rajono savivaldybės bendrojo ugdymo mokyklose ugdoma daugiau kaip 10 procentų specialiųjų ugdymosi poreikių turinčių vaikų (10,8</a:t>
            </a:r>
            <a:r>
              <a:rPr lang="en-US" dirty="0"/>
              <a:t>%). </a:t>
            </a:r>
            <a:r>
              <a:rPr lang="en-US" dirty="0" err="1"/>
              <a:t>Ikimokyklinio</a:t>
            </a:r>
            <a:r>
              <a:rPr lang="en-US" dirty="0"/>
              <a:t> </a:t>
            </a:r>
            <a:r>
              <a:rPr lang="en-US" dirty="0" err="1"/>
              <a:t>ugdymo</a:t>
            </a:r>
            <a:r>
              <a:rPr lang="en-US" dirty="0"/>
              <a:t> </a:t>
            </a:r>
            <a:r>
              <a:rPr lang="lt-LT" dirty="0"/>
              <a:t>į</a:t>
            </a:r>
            <a:r>
              <a:rPr lang="en-US" dirty="0" err="1"/>
              <a:t>staigos</a:t>
            </a:r>
            <a:r>
              <a:rPr lang="lt-LT" dirty="0"/>
              <a:t>e-</a:t>
            </a:r>
            <a:r>
              <a:rPr lang="en-US" dirty="0"/>
              <a:t>14,2%.</a:t>
            </a:r>
            <a:endParaRPr lang="lt-LT" dirty="0"/>
          </a:p>
          <a:p>
            <a:pPr marL="114300" indent="0">
              <a:buNone/>
            </a:pPr>
            <a:r>
              <a:rPr lang="lt-LT" dirty="0"/>
              <a:t>2. Psichologinė pagalba reikalinga 6</a:t>
            </a:r>
            <a:r>
              <a:rPr lang="en-US" dirty="0"/>
              <a:t>%</a:t>
            </a:r>
            <a:r>
              <a:rPr lang="lt-LT" dirty="0"/>
              <a:t> bendrojo ugdymo mokyklų mokinių, socialinio pedagogo-8.8</a:t>
            </a:r>
            <a:r>
              <a:rPr lang="en-US" dirty="0"/>
              <a:t>%</a:t>
            </a:r>
            <a:r>
              <a:rPr lang="lt-LT" dirty="0"/>
              <a:t>, specialiojo pedagogo-8,2</a:t>
            </a:r>
            <a:r>
              <a:rPr lang="en-US" dirty="0"/>
              <a:t>%</a:t>
            </a:r>
            <a:r>
              <a:rPr lang="lt-LT" dirty="0"/>
              <a:t>, logopedo-11</a:t>
            </a:r>
            <a:r>
              <a:rPr lang="en-US" dirty="0"/>
              <a:t>%</a:t>
            </a:r>
            <a:r>
              <a:rPr lang="lt-LT" dirty="0"/>
              <a:t>, mokytojo padėjėjo -2,2</a:t>
            </a:r>
            <a:r>
              <a:rPr lang="en-US" dirty="0"/>
              <a:t>%</a:t>
            </a:r>
            <a:r>
              <a:rPr lang="lt-LT" dirty="0"/>
              <a:t>.</a:t>
            </a:r>
          </a:p>
          <a:p>
            <a:pPr marL="114300" indent="0">
              <a:buNone/>
            </a:pPr>
            <a:r>
              <a:rPr lang="lt-LT" dirty="0"/>
              <a:t>       </a:t>
            </a:r>
            <a:r>
              <a:rPr lang="en-US" dirty="0" err="1"/>
              <a:t>Ikimokyklinio</a:t>
            </a:r>
            <a:r>
              <a:rPr lang="en-US" dirty="0"/>
              <a:t> </a:t>
            </a:r>
            <a:r>
              <a:rPr lang="en-US" dirty="0" err="1"/>
              <a:t>ugdymo</a:t>
            </a:r>
            <a:r>
              <a:rPr lang="en-US" dirty="0"/>
              <a:t> </a:t>
            </a:r>
            <a:r>
              <a:rPr lang="lt-LT" dirty="0"/>
              <a:t>į</a:t>
            </a:r>
            <a:r>
              <a:rPr lang="en-US" dirty="0" err="1"/>
              <a:t>staigos</a:t>
            </a:r>
            <a:r>
              <a:rPr lang="lt-LT" dirty="0"/>
              <a:t>e-</a:t>
            </a:r>
            <a:r>
              <a:rPr lang="en-US" dirty="0"/>
              <a:t> </a:t>
            </a:r>
            <a:r>
              <a:rPr lang="en-US" dirty="0" err="1"/>
              <a:t>psichologin</a:t>
            </a:r>
            <a:r>
              <a:rPr lang="lt-LT" dirty="0"/>
              <a:t>ė</a:t>
            </a:r>
            <a:r>
              <a:rPr lang="en-US" dirty="0"/>
              <a:t> </a:t>
            </a:r>
            <a:r>
              <a:rPr lang="en-US" dirty="0" err="1"/>
              <a:t>pagalba</a:t>
            </a:r>
            <a:r>
              <a:rPr lang="lt-LT" dirty="0"/>
              <a:t>- 1,7</a:t>
            </a:r>
            <a:r>
              <a:rPr lang="en-US" dirty="0"/>
              <a:t>%</a:t>
            </a:r>
            <a:r>
              <a:rPr lang="lt-LT" dirty="0"/>
              <a:t>, socialinio pedagogo- 3,2</a:t>
            </a:r>
            <a:r>
              <a:rPr lang="en-US" dirty="0"/>
              <a:t>%</a:t>
            </a:r>
            <a:r>
              <a:rPr lang="lt-LT" dirty="0"/>
              <a:t>, specialiojo pedagogo-7,2</a:t>
            </a:r>
            <a:r>
              <a:rPr lang="en-US" dirty="0"/>
              <a:t>%</a:t>
            </a:r>
            <a:r>
              <a:rPr lang="lt-LT" dirty="0"/>
              <a:t>, logopedo- 25,2</a:t>
            </a:r>
            <a:r>
              <a:rPr lang="en-US" dirty="0"/>
              <a:t>%</a:t>
            </a:r>
            <a:r>
              <a:rPr lang="lt-LT" dirty="0"/>
              <a:t>, mokytojo padėjėjo -3,3</a:t>
            </a:r>
            <a:r>
              <a:rPr lang="en-US" dirty="0"/>
              <a:t>%</a:t>
            </a:r>
            <a:r>
              <a:rPr lang="lt-LT" dirty="0"/>
              <a:t>.</a:t>
            </a:r>
          </a:p>
          <a:p>
            <a:pPr marL="114300" indent="0">
              <a:buNone/>
            </a:pPr>
            <a:r>
              <a:rPr lang="lt-LT" dirty="0"/>
              <a:t>3.  Rugsėjo pradžioje ugdymo įstaigose trūko šių specialistų:</a:t>
            </a:r>
          </a:p>
          <a:p>
            <a:pPr>
              <a:buFontTx/>
              <a:buChar char="-"/>
            </a:pPr>
            <a:r>
              <a:rPr lang="lt-LT" dirty="0"/>
              <a:t>beveik 6 etatų logopedo,</a:t>
            </a:r>
          </a:p>
          <a:p>
            <a:pPr>
              <a:buFontTx/>
              <a:buChar char="-"/>
            </a:pPr>
            <a:r>
              <a:rPr lang="lt-LT" dirty="0"/>
              <a:t>8,9 etato mokytojų padėjėjų,</a:t>
            </a:r>
          </a:p>
          <a:p>
            <a:pPr>
              <a:buFontTx/>
              <a:buChar char="-"/>
            </a:pPr>
            <a:r>
              <a:rPr lang="lt-LT" dirty="0"/>
              <a:t>2,7 etato </a:t>
            </a:r>
            <a:r>
              <a:rPr lang="lt-LT" dirty="0" err="1"/>
              <a:t>spec</a:t>
            </a:r>
            <a:r>
              <a:rPr lang="lt-LT" dirty="0"/>
              <a:t>. pedagogo,</a:t>
            </a:r>
          </a:p>
          <a:p>
            <a:pPr>
              <a:buFontTx/>
              <a:buChar char="-"/>
            </a:pPr>
            <a:r>
              <a:rPr lang="lt-LT" dirty="0"/>
              <a:t>1,75 etato soc. pedagogo,</a:t>
            </a:r>
          </a:p>
          <a:p>
            <a:pPr>
              <a:buFontTx/>
              <a:buChar char="-"/>
            </a:pPr>
            <a:r>
              <a:rPr lang="lt-LT" dirty="0"/>
              <a:t>1,35 etato psichologo.</a:t>
            </a:r>
          </a:p>
          <a:p>
            <a:pPr marL="114300" indent="0">
              <a:buNone/>
            </a:pPr>
            <a:r>
              <a:rPr lang="lt-LT" dirty="0"/>
              <a:t>4.Fizinės aplinkos specialiųjų ugdymosi poreikių turintiems vaikams labiau pritaikytos ikimokyklinio ugdymo įstaigose. Žemaičių Kalvarijos M.Valančiaus, „Saulės“, Kulių gimnazijose, „Ryto“ pagrindinėje mokykloje nėra pritaikytų fizinių/edukacinių aplinkų elgesio, emocijų sutrikimų turintiems vaikams.</a:t>
            </a:r>
          </a:p>
          <a:p>
            <a:pPr marL="114300" indent="0">
              <a:buNone/>
            </a:pPr>
            <a:r>
              <a:rPr lang="lt-LT" dirty="0"/>
              <a:t>5. Per 2022-2023 mokslo metus ugdymo įstaigos įsigijo įvairių specialiųjų mokymo priemonių, išskyrus </a:t>
            </a:r>
            <a:r>
              <a:rPr lang="lt-LT" dirty="0" err="1"/>
              <a:t>Liepijų</a:t>
            </a:r>
            <a:r>
              <a:rPr lang="lt-LT" dirty="0"/>
              <a:t> mokyklą ir „Saulės“ gimnaziją. Senamiesčio mokykla įgyvendindama K+K projektą </a:t>
            </a:r>
            <a:r>
              <a:rPr lang="lt-LT" dirty="0" err="1"/>
              <a:t>inovatyvių</a:t>
            </a:r>
            <a:r>
              <a:rPr lang="lt-LT" dirty="0"/>
              <a:t> priemonių, skirtų tobulinti </a:t>
            </a:r>
            <a:r>
              <a:rPr lang="lt-LT" dirty="0" err="1"/>
              <a:t>ugdymo(si</a:t>
            </a:r>
            <a:r>
              <a:rPr lang="lt-LT" dirty="0"/>
              <a:t>) proceso organizavimą siekiant asmeninės kiekvieno mokinio pažangos 2022 metų pirmame pusmetyje.</a:t>
            </a:r>
          </a:p>
          <a:p>
            <a:pPr marL="114300" indent="0">
              <a:buNone/>
            </a:pPr>
            <a:r>
              <a:rPr lang="lt-LT" dirty="0"/>
              <a:t>6. Visos ugdymo įstaigos bendradarbiauja su Plungės </a:t>
            </a:r>
            <a:r>
              <a:rPr lang="lt-LT" b="1" dirty="0"/>
              <a:t>SUC</a:t>
            </a:r>
            <a:r>
              <a:rPr lang="lt-LT" dirty="0"/>
              <a:t> specialistais, vykdo bendrus projektus,  konsultuojasi,  veda integruotus užsiėmimus, pamokas ir t.t.</a:t>
            </a:r>
          </a:p>
          <a:p>
            <a:pPr marL="114300" indent="0">
              <a:buNone/>
            </a:pPr>
            <a:r>
              <a:rPr lang="lt-LT" dirty="0"/>
              <a:t>7. Plungės </a:t>
            </a:r>
            <a:r>
              <a:rPr lang="lt-LT" b="1" dirty="0"/>
              <a:t>PPT </a:t>
            </a:r>
            <a:r>
              <a:rPr lang="lt-LT" dirty="0"/>
              <a:t> specialistai nuolat konsultuoja  mokytojus ir ugdymo įstaigų švietimo pagalbos specialistus programų individualizavimo, pritaikymo grupių, pogrupių komplektavimo klausimais,  kaip elgtis esant  vienokiems ar kitokiems sutrikimams; teikia pedagoginę, psichologinę pagalbą  mokiniams ir tėvams </a:t>
            </a:r>
            <a:r>
              <a:rPr lang="lt-LT" dirty="0" smtClean="0"/>
              <a:t>, dalyvauja </a:t>
            </a:r>
            <a:r>
              <a:rPr lang="lt-LT" dirty="0"/>
              <a:t>mokinių tėvų susirinkimuose, klasių  valandėlėse; vedė mokymus mokytojų padėjėjams; organizavo konferencijas įtraukiojo ugdymo </a:t>
            </a:r>
            <a:r>
              <a:rPr lang="lt-LT" dirty="0" smtClean="0"/>
              <a:t>klausimais.</a:t>
            </a:r>
          </a:p>
          <a:p>
            <a:pPr marL="114300" indent="0">
              <a:buNone/>
            </a:pPr>
            <a:r>
              <a:rPr lang="lt-LT" dirty="0" smtClean="0"/>
              <a:t>2022 </a:t>
            </a:r>
            <a:r>
              <a:rPr lang="lt-LT" dirty="0"/>
              <a:t>metais  tarnyba atliko 630 įvertinimų, 114 vaikų  suteikė 707 pedagoginės pagalbos konsultacijas, 115 vaikų – 896 psichologinės pagalbos konsultacijas.</a:t>
            </a:r>
            <a:endParaRPr lang="lt-LT" dirty="0" smtClean="0"/>
          </a:p>
          <a:p>
            <a:pPr marL="114300" indent="0">
              <a:buNone/>
            </a:pPr>
            <a:r>
              <a:rPr lang="lt-LT" dirty="0" smtClean="0"/>
              <a:t>8. </a:t>
            </a:r>
            <a:r>
              <a:rPr lang="lt-LT" dirty="0"/>
              <a:t>Plungės </a:t>
            </a:r>
            <a:r>
              <a:rPr lang="lt-LT" b="1" dirty="0"/>
              <a:t>PŠPC</a:t>
            </a:r>
            <a:r>
              <a:rPr lang="lt-LT" dirty="0"/>
              <a:t> vienas iš pagrindinių uždavinių –padėti pedagogams ugdymo įstaigose optimizuoti specialiųjų ugdymosi poreikių turinčių mokinių </a:t>
            </a:r>
            <a:r>
              <a:rPr lang="lt-LT" dirty="0" err="1"/>
              <a:t>ugdymo(si</a:t>
            </a:r>
            <a:r>
              <a:rPr lang="lt-LT" dirty="0"/>
              <a:t>) sąlygas įtrauktiems aplinkose: organizuoti  patirties sklaidos renginiai, diskusijos, mokymai mokytojų </a:t>
            </a:r>
            <a:r>
              <a:rPr lang="lt-LT" dirty="0" smtClean="0"/>
              <a:t>padėjėjams. Įtraukiojo </a:t>
            </a:r>
            <a:r>
              <a:rPr lang="lt-LT" dirty="0"/>
              <a:t>ugdymo </a:t>
            </a:r>
            <a:r>
              <a:rPr lang="lt-LT" dirty="0" smtClean="0"/>
              <a:t>temomis suorganizuoti 22 seminarus, praktiniai mokymai , kuriuos vedė SUC  specialistės, 12 seminarų, kuriuos vedė kviestiniai lektoriai.</a:t>
            </a:r>
            <a:endParaRPr lang="lt-LT" dirty="0"/>
          </a:p>
        </p:txBody>
      </p:sp>
    </p:spTree>
    <p:extLst>
      <p:ext uri="{BB962C8B-B14F-4D97-AF65-F5344CB8AC3E}">
        <p14:creationId xmlns:p14="http://schemas.microsoft.com/office/powerpoint/2010/main" val="2168038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000" dirty="0" smtClean="0"/>
              <a:t>IŠVADOS</a:t>
            </a:r>
            <a:endParaRPr lang="lt-LT" sz="2000" dirty="0"/>
          </a:p>
        </p:txBody>
      </p:sp>
      <p:sp>
        <p:nvSpPr>
          <p:cNvPr id="3" name="Turinio vietos rezervavimo ženklas 2"/>
          <p:cNvSpPr>
            <a:spLocks noGrp="1"/>
          </p:cNvSpPr>
          <p:nvPr>
            <p:ph idx="1"/>
          </p:nvPr>
        </p:nvSpPr>
        <p:spPr>
          <a:xfrm>
            <a:off x="457200" y="1124744"/>
            <a:ext cx="7620000" cy="5276056"/>
          </a:xfrm>
        </p:spPr>
        <p:txBody>
          <a:bodyPr>
            <a:normAutofit/>
          </a:bodyPr>
          <a:lstStyle/>
          <a:p>
            <a:pPr>
              <a:buFont typeface="Wingdings" panose="05000000000000000000" pitchFamily="2" charset="2"/>
              <a:buChar char="q"/>
            </a:pPr>
            <a:r>
              <a:rPr lang="lt-LT" sz="1600" dirty="0" smtClean="0"/>
              <a:t>Per 2022-2023 mokslo metus Plungės rajono savivaldybės ugdymo įstaigos, SUC, PPT  įgyvendindamos pasiruošimo </a:t>
            </a:r>
            <a:r>
              <a:rPr lang="lt-LT" sz="1600" dirty="0" err="1" smtClean="0"/>
              <a:t>įtraukčiai</a:t>
            </a:r>
            <a:r>
              <a:rPr lang="lt-LT" sz="1600" dirty="0" smtClean="0"/>
              <a:t> pagrindinius darbus ir Plungės </a:t>
            </a:r>
            <a:r>
              <a:rPr lang="lt-LT" sz="1600" dirty="0"/>
              <a:t>rajono savivaldybės įtraukiojo ugdymo plėtros  2022-2024 metų  veiksmų  </a:t>
            </a:r>
            <a:r>
              <a:rPr lang="lt-LT" sz="1600" dirty="0" smtClean="0"/>
              <a:t>planą daug dėmesio skyrė specialiųjų ugdymosi poreikių turinčių vaikų psichosocialinės , fizinės aplinkos pritaikymui:</a:t>
            </a:r>
          </a:p>
          <a:p>
            <a:pPr marL="114300" indent="0">
              <a:buNone/>
            </a:pPr>
            <a:r>
              <a:rPr lang="lt-LT" sz="1600" dirty="0" smtClean="0"/>
              <a:t>    - teikiama reikalinga psichologinė, socialinė –pedagoginė, specialioji-pedagoginė,      specialioji pagalba;</a:t>
            </a:r>
          </a:p>
          <a:p>
            <a:pPr marL="114300" indent="0">
              <a:buNone/>
            </a:pPr>
            <a:r>
              <a:rPr lang="lt-LT" sz="1600" dirty="0" smtClean="0"/>
              <a:t>    -įsigyta įvairių specialiųjų  mokymosi priemonių;</a:t>
            </a:r>
          </a:p>
          <a:p>
            <a:pPr marL="114300" indent="0">
              <a:buNone/>
            </a:pPr>
            <a:r>
              <a:rPr lang="lt-LT" sz="1600" smtClean="0"/>
              <a:t>    -</a:t>
            </a:r>
            <a:r>
              <a:rPr lang="lt-LT" sz="1600" dirty="0" smtClean="0"/>
              <a:t>lopšeliai-darželiai pritaikė bendrų ir atskirų erdvių SUP vaikams.</a:t>
            </a:r>
          </a:p>
          <a:p>
            <a:pPr>
              <a:buFont typeface="Wingdings" panose="05000000000000000000" pitchFamily="2" charset="2"/>
              <a:buChar char="q"/>
            </a:pPr>
            <a:r>
              <a:rPr lang="lt-LT" sz="1600" dirty="0" smtClean="0"/>
              <a:t> Mokytojams, švietimo pagalbos specialistams  sudarytos galimybės tobulinti kvalifikaciją, reikalingą darbui  </a:t>
            </a:r>
            <a:r>
              <a:rPr lang="lt-LT" sz="1600" dirty="0" err="1" smtClean="0"/>
              <a:t>įtraukties</a:t>
            </a:r>
            <a:r>
              <a:rPr lang="lt-LT" sz="1600" dirty="0" smtClean="0"/>
              <a:t> sąlygomis.</a:t>
            </a:r>
          </a:p>
          <a:p>
            <a:pPr>
              <a:buFont typeface="Wingdings" panose="05000000000000000000" pitchFamily="2" charset="2"/>
              <a:buChar char="q"/>
            </a:pPr>
            <a:r>
              <a:rPr lang="lt-LT" sz="1600" dirty="0" smtClean="0"/>
              <a:t> Daugelyje bendrojo ugdymo mokyklose nėra erdvių pritaikytų specialiųjų </a:t>
            </a:r>
            <a:r>
              <a:rPr lang="lt-LT" sz="1600" dirty="0" err="1" smtClean="0"/>
              <a:t>ugdymo(si</a:t>
            </a:r>
            <a:r>
              <a:rPr lang="lt-LT" sz="1600" dirty="0" smtClean="0"/>
              <a:t>) poreikių (elgesio, emocijų) turintiems vaikams.</a:t>
            </a:r>
          </a:p>
          <a:p>
            <a:pPr>
              <a:buFont typeface="Wingdings" panose="05000000000000000000" pitchFamily="2" charset="2"/>
              <a:buChar char="q"/>
            </a:pPr>
            <a:r>
              <a:rPr lang="lt-LT" sz="1600" dirty="0" smtClean="0"/>
              <a:t> Auga mokytojų padėjėjų ir logopedų poreikis. </a:t>
            </a:r>
          </a:p>
          <a:p>
            <a:pPr>
              <a:buFont typeface="Wingdings" panose="05000000000000000000" pitchFamily="2" charset="2"/>
              <a:buChar char="q"/>
            </a:pPr>
            <a:r>
              <a:rPr lang="lt-LT" sz="1600" dirty="0" smtClean="0"/>
              <a:t>Didesnį  dėmesį skirti mokinių tėvų švietimui apie  </a:t>
            </a:r>
            <a:r>
              <a:rPr lang="lt-LT" sz="1600" dirty="0" err="1" smtClean="0"/>
              <a:t>įtraukųjį</a:t>
            </a:r>
            <a:r>
              <a:rPr lang="lt-LT" sz="1600" dirty="0" smtClean="0"/>
              <a:t> ugdymą.</a:t>
            </a:r>
          </a:p>
          <a:p>
            <a:pPr>
              <a:buFont typeface="Wingdings" panose="05000000000000000000" pitchFamily="2" charset="2"/>
              <a:buChar char="q"/>
            </a:pPr>
            <a:r>
              <a:rPr lang="lt-LT" sz="1600" dirty="0" smtClean="0"/>
              <a:t> Plėtoti  </a:t>
            </a:r>
            <a:r>
              <a:rPr lang="lt-LT" sz="1600" dirty="0"/>
              <a:t>įvairiomis formomis ir būdais mokytojų </a:t>
            </a:r>
            <a:r>
              <a:rPr lang="lt-LT" sz="1600" dirty="0" smtClean="0"/>
              <a:t>kvalifikacijos tobulinimą įtraukiojo </a:t>
            </a:r>
            <a:r>
              <a:rPr lang="lt-LT" sz="1600" dirty="0"/>
              <a:t>ugdymo planavimo, organizavimo bei pažangos (pasiekimų) stebėjimo, fiksavimo srityse.</a:t>
            </a:r>
            <a:endParaRPr lang="lt-LT" sz="1600" dirty="0" smtClean="0"/>
          </a:p>
          <a:p>
            <a:pPr marL="114300" indent="0">
              <a:buNone/>
            </a:pPr>
            <a:endParaRPr lang="lt-LT" sz="2000" dirty="0" smtClean="0"/>
          </a:p>
          <a:p>
            <a:pPr marL="114300" indent="0">
              <a:buNone/>
            </a:pPr>
            <a:endParaRPr lang="lt-LT" sz="2000" dirty="0" smtClean="0"/>
          </a:p>
          <a:p>
            <a:pPr marL="114300" indent="0">
              <a:buNone/>
            </a:pPr>
            <a:endParaRPr lang="lt-LT" sz="2000" dirty="0" smtClean="0"/>
          </a:p>
          <a:p>
            <a:pPr marL="114300" indent="0">
              <a:buNone/>
            </a:pPr>
            <a:endParaRPr lang="lt-LT" dirty="0"/>
          </a:p>
          <a:p>
            <a:pPr marL="571500" indent="-457200">
              <a:buFont typeface="Arial" pitchFamily="34" charset="0"/>
              <a:buAutoNum type="arabicPeriod"/>
            </a:pPr>
            <a:endParaRPr lang="lt-LT" dirty="0"/>
          </a:p>
          <a:p>
            <a:pPr marL="571500" indent="-457200">
              <a:buFont typeface="Arial" pitchFamily="34" charset="0"/>
              <a:buAutoNum type="arabicPeriod"/>
            </a:pPr>
            <a:endParaRPr lang="lt-LT" dirty="0"/>
          </a:p>
          <a:p>
            <a:pPr marL="571500" indent="-457200">
              <a:buAutoNum type="arabicPeriod"/>
            </a:pPr>
            <a:endParaRPr lang="lt-LT" dirty="0"/>
          </a:p>
        </p:txBody>
      </p:sp>
    </p:spTree>
    <p:extLst>
      <p:ext uri="{BB962C8B-B14F-4D97-AF65-F5344CB8AC3E}">
        <p14:creationId xmlns:p14="http://schemas.microsoft.com/office/powerpoint/2010/main" val="1994736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a:t>PASIRENGIMAS </a:t>
            </a:r>
            <a:r>
              <a:rPr lang="lt-LT" sz="2400" dirty="0" smtClean="0"/>
              <a:t> ĮTRAUKIAJAM  UGDYMUI </a:t>
            </a:r>
            <a:br>
              <a:rPr lang="lt-LT" sz="2400" dirty="0" smtClean="0"/>
            </a:br>
            <a:r>
              <a:rPr lang="lt-LT" sz="2400" dirty="0" smtClean="0"/>
              <a:t>MOKYKLOS  </a:t>
            </a:r>
            <a:r>
              <a:rPr lang="lt-LT" sz="2400" dirty="0"/>
              <a:t>LYGMUO</a:t>
            </a:r>
          </a:p>
        </p:txBody>
      </p:sp>
      <p:sp>
        <p:nvSpPr>
          <p:cNvPr id="3" name="Turinio vietos rezervavimo ženklas 2"/>
          <p:cNvSpPr>
            <a:spLocks noGrp="1"/>
          </p:cNvSpPr>
          <p:nvPr>
            <p:ph idx="1"/>
          </p:nvPr>
        </p:nvSpPr>
        <p:spPr/>
        <p:txBody>
          <a:bodyPr/>
          <a:lstStyle/>
          <a:p>
            <a:pPr marL="114300" indent="0">
              <a:buNone/>
            </a:pPr>
            <a:r>
              <a:rPr lang="lt-LT" dirty="0"/>
              <a:t>Svarbu: </a:t>
            </a:r>
          </a:p>
          <a:p>
            <a:r>
              <a:rPr lang="lt-LT" dirty="0" smtClean="0"/>
              <a:t>mokyklos </a:t>
            </a:r>
            <a:r>
              <a:rPr lang="lt-LT" dirty="0"/>
              <a:t>bendruomenės nuostatos dėl įtraukiojo ugdymo</a:t>
            </a:r>
            <a:r>
              <a:rPr lang="lt-LT" dirty="0" smtClean="0"/>
              <a:t>,</a:t>
            </a:r>
          </a:p>
          <a:p>
            <a:r>
              <a:rPr lang="lt-LT" dirty="0" smtClean="0"/>
              <a:t>aplinkos </a:t>
            </a:r>
            <a:r>
              <a:rPr lang="lt-LT" dirty="0"/>
              <a:t>pritaikymas ir struktūravimas, </a:t>
            </a:r>
            <a:endParaRPr lang="lt-LT" dirty="0" smtClean="0"/>
          </a:p>
          <a:p>
            <a:r>
              <a:rPr lang="lt-LT" dirty="0" smtClean="0"/>
              <a:t>aprūpinimas </a:t>
            </a:r>
            <a:r>
              <a:rPr lang="lt-LT" dirty="0"/>
              <a:t>specialiosiomis </a:t>
            </a:r>
            <a:r>
              <a:rPr lang="lt-LT" dirty="0" err="1"/>
              <a:t>mokymo(si</a:t>
            </a:r>
            <a:r>
              <a:rPr lang="lt-LT" dirty="0"/>
              <a:t>) ir techninės pagalbos priemonėmis</a:t>
            </a:r>
            <a:r>
              <a:rPr lang="lt-LT" dirty="0" smtClean="0"/>
              <a:t>,</a:t>
            </a:r>
          </a:p>
          <a:p>
            <a:r>
              <a:rPr lang="lt-LT" dirty="0" smtClean="0"/>
              <a:t>mokytojų </a:t>
            </a:r>
            <a:r>
              <a:rPr lang="lt-LT" dirty="0"/>
              <a:t>ir švietimo pagalbos specialistų kompetencijos, </a:t>
            </a:r>
            <a:endParaRPr lang="lt-LT" dirty="0" smtClean="0"/>
          </a:p>
          <a:p>
            <a:r>
              <a:rPr lang="lt-LT" dirty="0" smtClean="0"/>
              <a:t>pasirengimas </a:t>
            </a:r>
            <a:r>
              <a:rPr lang="lt-LT" dirty="0"/>
              <a:t>bendradarbiauti, komandinio darbo įgūdžiai, sudėtingų situacijų valdymas, </a:t>
            </a:r>
            <a:endParaRPr lang="lt-LT" dirty="0" smtClean="0"/>
          </a:p>
          <a:p>
            <a:r>
              <a:rPr lang="lt-LT" dirty="0" smtClean="0"/>
              <a:t>ugdymo </a:t>
            </a:r>
            <a:r>
              <a:rPr lang="lt-LT" dirty="0"/>
              <a:t>plano pritaikymo patirtis, individualių pagalbos planų įgyvendinimas.</a:t>
            </a:r>
          </a:p>
        </p:txBody>
      </p:sp>
    </p:spTree>
    <p:extLst>
      <p:ext uri="{BB962C8B-B14F-4D97-AF65-F5344CB8AC3E}">
        <p14:creationId xmlns:p14="http://schemas.microsoft.com/office/powerpoint/2010/main" val="284910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pt-BR" sz="2400" dirty="0" smtClean="0"/>
              <a:t>PALANKIOS</a:t>
            </a:r>
            <a:r>
              <a:rPr lang="lt-LT" sz="2400" dirty="0" smtClean="0"/>
              <a:t>  </a:t>
            </a:r>
            <a:r>
              <a:rPr lang="pt-BR" sz="2400" dirty="0" smtClean="0"/>
              <a:t>APLINKOS </a:t>
            </a:r>
            <a:r>
              <a:rPr lang="lt-LT" sz="2400" dirty="0" smtClean="0"/>
              <a:t> ĮTRAUKČIAI  </a:t>
            </a:r>
            <a:r>
              <a:rPr lang="pt-BR" sz="2400" dirty="0" smtClean="0"/>
              <a:t>KŪRIMAS </a:t>
            </a:r>
            <a:r>
              <a:rPr lang="lt-LT" sz="2400" dirty="0" smtClean="0"/>
              <a:t>  </a:t>
            </a:r>
            <a:r>
              <a:rPr lang="pt-BR" sz="2400" dirty="0" smtClean="0"/>
              <a:t>MOKYKLOJE </a:t>
            </a:r>
            <a:endParaRPr lang="lt-LT" sz="2400" dirty="0"/>
          </a:p>
        </p:txBody>
      </p:sp>
      <p:sp>
        <p:nvSpPr>
          <p:cNvPr id="3" name="Turinio vietos rezervavimo ženklas 2"/>
          <p:cNvSpPr>
            <a:spLocks noGrp="1"/>
          </p:cNvSpPr>
          <p:nvPr>
            <p:ph idx="1"/>
          </p:nvPr>
        </p:nvSpPr>
        <p:spPr/>
        <p:txBody>
          <a:bodyPr/>
          <a:lstStyle/>
          <a:p>
            <a:r>
              <a:rPr lang="pt-BR" dirty="0"/>
              <a:t>Psichosocialinė aplinka </a:t>
            </a:r>
            <a:endParaRPr lang="lt-LT" dirty="0" smtClean="0"/>
          </a:p>
          <a:p>
            <a:r>
              <a:rPr lang="pt-BR" dirty="0" smtClean="0"/>
              <a:t>Fizinė </a:t>
            </a:r>
            <a:r>
              <a:rPr lang="pt-BR" dirty="0"/>
              <a:t>aplinka </a:t>
            </a:r>
            <a:endParaRPr lang="lt-LT" dirty="0" smtClean="0"/>
          </a:p>
          <a:p>
            <a:r>
              <a:rPr lang="pt-BR" dirty="0" smtClean="0"/>
              <a:t>Kompetencijos</a:t>
            </a:r>
            <a:endParaRPr lang="lt-LT" dirty="0" smtClean="0"/>
          </a:p>
          <a:p>
            <a:endParaRPr lang="lt-LT" dirty="0"/>
          </a:p>
          <a:p>
            <a:pPr marL="114300" indent="0">
              <a:buNone/>
            </a:pPr>
            <a:endParaRPr lang="lt-LT" dirty="0"/>
          </a:p>
        </p:txBody>
      </p:sp>
    </p:spTree>
    <p:extLst>
      <p:ext uri="{BB962C8B-B14F-4D97-AF65-F5344CB8AC3E}">
        <p14:creationId xmlns:p14="http://schemas.microsoft.com/office/powerpoint/2010/main" val="2853649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fontAlgn="base"/>
            <a:r>
              <a:rPr lang="lt-LT" sz="1400" dirty="0"/>
              <a:t>2022m. birželio 17d. Plungės rajono savivaldybės administracijos direktoriaus įsakymu Nr. DE-651 patvirtintas </a:t>
            </a:r>
            <a:r>
              <a:rPr lang="lt-LT" sz="1400" b="1" dirty="0"/>
              <a:t>Plungės rajono savivaldybės įtraukiojo ugdymo plėtros  2022-2024 metų </a:t>
            </a:r>
            <a:r>
              <a:rPr lang="lt-LT" sz="1400" b="1" dirty="0" smtClean="0"/>
              <a:t> veiksmų  planas</a:t>
            </a:r>
            <a:r>
              <a:rPr lang="lt-LT" sz="1400" b="1" dirty="0"/>
              <a:t>,</a:t>
            </a:r>
            <a:r>
              <a:rPr lang="lt-LT" sz="1400" dirty="0"/>
              <a:t> kurio tikslas- pašalinti fizines, informacines, socialines kliūtis ir užtikrinti kokybišką švietimą kiekvienam mokiniui drauge su savo bendraamžiais jam artimiausioje švietimo įstaigoje, suteikiant reikalingą, jo ugdymosi poreikius atliepiančią pagalbą.</a:t>
            </a:r>
          </a:p>
        </p:txBody>
      </p:sp>
      <p:sp>
        <p:nvSpPr>
          <p:cNvPr id="3" name="Turinio vietos rezervavimo ženklas 2"/>
          <p:cNvSpPr>
            <a:spLocks noGrp="1"/>
          </p:cNvSpPr>
          <p:nvPr>
            <p:ph idx="1"/>
          </p:nvPr>
        </p:nvSpPr>
        <p:spPr/>
        <p:txBody>
          <a:bodyPr>
            <a:normAutofit fontScale="62500" lnSpcReduction="20000"/>
          </a:bodyPr>
          <a:lstStyle/>
          <a:p>
            <a:r>
              <a:rPr lang="lt-LT" b="1" dirty="0" smtClean="0"/>
              <a:t>ESAMOS </a:t>
            </a:r>
            <a:r>
              <a:rPr lang="lt-LT" b="1" dirty="0"/>
              <a:t>ŠVIETIMO PAGALBOS BŪKLĖS PRIVALUMAI IR TRŪKUMAI (2022 metais)</a:t>
            </a:r>
            <a:endParaRPr lang="lt-LT" dirty="0"/>
          </a:p>
          <a:p>
            <a:r>
              <a:rPr lang="lt-LT" b="1" dirty="0"/>
              <a:t>Privalumai:</a:t>
            </a:r>
            <a:endParaRPr lang="lt-LT" dirty="0"/>
          </a:p>
          <a:p>
            <a:r>
              <a:rPr lang="lt-LT" dirty="0"/>
              <a:t>1. Sudarytos galimybės visiems mokiniams, turintiems specialiųjų ugdymosi poreikių, ugdytis pasirinktoje mokykloje pagal priešmokyklinio, pradinio, pagrindinio ir socialinių įgūdžių ugdymo programas.</a:t>
            </a:r>
          </a:p>
          <a:p>
            <a:r>
              <a:rPr lang="lt-LT" dirty="0"/>
              <a:t>2. Mokiniai, kurie turi specialiųjų ugdymosi poreikių ir nepajėgia patys atvykti į mokyklą</a:t>
            </a:r>
            <a:r>
              <a:rPr lang="lt-LT" b="1" dirty="0"/>
              <a:t> </a:t>
            </a:r>
            <a:r>
              <a:rPr lang="lt-LT" dirty="0"/>
              <a:t>mokytis pagal priešmokyklinio ugdymo ar bendrojo ugdymo programas (negali savarankiškai vaikščioti, dėl didelių sutrikimų yra nesaugūs gatvėje), į mokyklą pavežami 100</a:t>
            </a:r>
            <a:r>
              <a:rPr lang="en-US" dirty="0"/>
              <a:t>%.</a:t>
            </a:r>
            <a:endParaRPr lang="lt-LT" dirty="0"/>
          </a:p>
          <a:p>
            <a:r>
              <a:rPr lang="lt-LT" dirty="0"/>
              <a:t>3. Savivaldybėje veikiančiose neformaliojo vaikų švietimo įstaigose tenkinami mokinių muzikinės, meninės, sportinės saviraiškos poreikiai, mokyklose veikia būreliai, nuo 2016 m. sudarytos sąlygos rinktis NVŠ finansuojamas programas. </a:t>
            </a:r>
          </a:p>
          <a:p>
            <a:r>
              <a:rPr lang="lt-LT" dirty="0"/>
              <a:t>4. Savivaldybėje skiriamas didelis dėmesys vaikų saviraiškai ugdyti (organizuojamos olimpiados, parodos, varžybos, vykdomi įvairių sričių konkursai ir projektai).</a:t>
            </a:r>
          </a:p>
          <a:p>
            <a:r>
              <a:rPr lang="lt-LT" b="1" dirty="0"/>
              <a:t> </a:t>
            </a:r>
            <a:endParaRPr lang="lt-LT" dirty="0"/>
          </a:p>
          <a:p>
            <a:r>
              <a:rPr lang="lt-LT" b="1" dirty="0"/>
              <a:t>Trūkumai:</a:t>
            </a:r>
            <a:endParaRPr lang="lt-LT" dirty="0"/>
          </a:p>
          <a:p>
            <a:r>
              <a:rPr lang="lt-LT" dirty="0"/>
              <a:t>1. Pagalbos specialistų trūkumas, kad būtų galima užtikrinti kokybišką pagalbos teikimą mokyklose, ypač teikti psichologo pagalbą.</a:t>
            </a:r>
          </a:p>
          <a:p>
            <a:r>
              <a:rPr lang="lt-LT" dirty="0"/>
              <a:t>2. Trūksta mokymo priemonių darbui su specialiųjų poreikių vaikais.</a:t>
            </a:r>
          </a:p>
          <a:p>
            <a:r>
              <a:rPr lang="lt-LT" dirty="0"/>
              <a:t>3. Mokytojų gebėjimo dirbti su specialiųjų poreikių vaikais, žinių ir įgūdžių trūkumas.</a:t>
            </a:r>
          </a:p>
          <a:p>
            <a:r>
              <a:rPr lang="lt-LT" dirty="0"/>
              <a:t>4. Ugdymo įstaigų ir jų aplinkos infrastruktūra tik iš dalies pritaikyta neįgaliųjų poreikiams.</a:t>
            </a:r>
          </a:p>
          <a:p>
            <a:r>
              <a:rPr lang="lt-LT" dirty="0"/>
              <a:t>5.Mažai įrengta pritaikytų mokymo erdvių specialiųjų poreikių vaikams – poilsiui, individualiajam mokymuisi, nusiraminimo kambarių, sensorinių erdvių ar kampelių ir kt.</a:t>
            </a:r>
          </a:p>
          <a:p>
            <a:r>
              <a:rPr lang="lt-LT" dirty="0"/>
              <a:t>6. Nepakankamas dėmesys skiriamas specialiųjų poreikių mokinių įtraukimui į neformalųjį švietimą, vasaros užimtumą.</a:t>
            </a:r>
          </a:p>
        </p:txBody>
      </p:sp>
    </p:spTree>
    <p:extLst>
      <p:ext uri="{BB962C8B-B14F-4D97-AF65-F5344CB8AC3E}">
        <p14:creationId xmlns:p14="http://schemas.microsoft.com/office/powerpoint/2010/main" val="2337369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1600" b="1" dirty="0"/>
              <a:t>PLUNGĖS RAJONO SAVIVALDYBĖS ĮTRAUKIOJO UGDYMO PLĖTROS 2022-2024 </a:t>
            </a:r>
            <a:r>
              <a:rPr lang="lt-LT" sz="1600" b="1" dirty="0" smtClean="0"/>
              <a:t>METŲ VEIKSMŲ </a:t>
            </a:r>
            <a:r>
              <a:rPr lang="lt-LT" sz="1600" b="1" dirty="0"/>
              <a:t>PLANAS</a:t>
            </a:r>
            <a:r>
              <a:rPr lang="lt-LT" sz="1600" dirty="0"/>
              <a:t> </a:t>
            </a:r>
            <a:r>
              <a:rPr lang="lt-LT" dirty="0"/>
              <a:t> </a:t>
            </a:r>
          </a:p>
        </p:txBody>
      </p:sp>
      <p:sp>
        <p:nvSpPr>
          <p:cNvPr id="5" name="Rectangle 1"/>
          <p:cNvSpPr>
            <a:spLocks noChangeArrowheads="1"/>
          </p:cNvSpPr>
          <p:nvPr/>
        </p:nvSpPr>
        <p:spPr bwMode="auto">
          <a:xfrm>
            <a:off x="4903204" y="3271208"/>
            <a:ext cx="25199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altLang="lt-LT" sz="11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lt-LT" altLang="lt-L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lt-LT" altLang="lt-L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urinio vietos rezervavimo ženklas 8"/>
          <p:cNvSpPr>
            <a:spLocks noGrp="1"/>
          </p:cNvSpPr>
          <p:nvPr>
            <p:ph idx="1"/>
          </p:nvPr>
        </p:nvSpPr>
        <p:spPr/>
        <p:txBody>
          <a:bodyPr>
            <a:normAutofit/>
          </a:bodyPr>
          <a:lstStyle/>
          <a:p>
            <a:pPr marL="114300" indent="0">
              <a:buNone/>
            </a:pPr>
            <a:r>
              <a:rPr lang="lt-LT" sz="1600" b="1" dirty="0" smtClean="0"/>
              <a:t>TIKSLAS – PAŠALINTI FIZINES, INFORMACINES, SOCIALINES KLIŪTIS IR UŽTIKRINTI KOKYBIŠKĄ ŠVIETIMĄ KIEKVIENAM MOKINIUI MOKANTIS DRAUGE SU SAVO BENDRAAMŽIAIS JAM ARTIMIAUSIOJE ŠVIETIMO ĮSTAIGOJE, SUTEIKIANT REIKALINGĄ, JO UGDYMOSI POREIKIUS ATLIEPIANČIĄ PAGALBĄ</a:t>
            </a:r>
            <a:r>
              <a:rPr lang="lt-LT" sz="1600" dirty="0" smtClean="0"/>
              <a:t>.</a:t>
            </a:r>
          </a:p>
          <a:p>
            <a:endParaRPr lang="lt-LT" sz="1600" dirty="0"/>
          </a:p>
          <a:p>
            <a:pPr marL="114300" indent="0">
              <a:buNone/>
            </a:pPr>
            <a:endParaRPr lang="lt-LT" sz="1600" dirty="0" smtClean="0"/>
          </a:p>
          <a:p>
            <a:pPr marL="114300" indent="0">
              <a:buNone/>
            </a:pPr>
            <a:r>
              <a:rPr lang="lt-LT" sz="1600" b="1" dirty="0" smtClean="0"/>
              <a:t>VIENAS IŠ UŽDAVINIŲ </a:t>
            </a:r>
            <a:r>
              <a:rPr lang="lt-LT" sz="1600" b="1" dirty="0"/>
              <a:t> </a:t>
            </a:r>
            <a:r>
              <a:rPr lang="lt-LT" sz="1600" b="1" dirty="0" smtClean="0"/>
              <a:t>-TOBULINTI ŠVIETIMO PAGALBOS TEIKIMO ORGANIZAVIMĄ SAVIVALDYBĖJE:</a:t>
            </a:r>
          </a:p>
          <a:p>
            <a:pPr>
              <a:buFont typeface="Wingdings" panose="05000000000000000000" pitchFamily="2" charset="2"/>
              <a:buChar char="§"/>
            </a:pPr>
            <a:r>
              <a:rPr lang="lt-LT" sz="1600" dirty="0" smtClean="0"/>
              <a:t>Užtikrinti </a:t>
            </a:r>
            <a:r>
              <a:rPr lang="lt-LT" sz="1600" dirty="0"/>
              <a:t>švietimo pagalbos teikimą </a:t>
            </a:r>
            <a:r>
              <a:rPr lang="lt-LT" sz="1600" dirty="0" smtClean="0"/>
              <a:t>mokyklose;</a:t>
            </a:r>
          </a:p>
          <a:p>
            <a:pPr>
              <a:buFont typeface="Wingdings" panose="05000000000000000000" pitchFamily="2" charset="2"/>
              <a:buChar char="§"/>
            </a:pPr>
            <a:r>
              <a:rPr lang="lt-LT" sz="1600" dirty="0"/>
              <a:t>Stiprinti pedagoginės psichologinės tarnybos (toliau – PPT) paslaugų teikimą</a:t>
            </a:r>
            <a:r>
              <a:rPr lang="lt-LT" sz="1600" dirty="0" smtClean="0"/>
              <a:t>.</a:t>
            </a:r>
          </a:p>
          <a:p>
            <a:pPr>
              <a:buFont typeface="Wingdings" panose="05000000000000000000" pitchFamily="2" charset="2"/>
              <a:buChar char="§"/>
            </a:pPr>
            <a:r>
              <a:rPr lang="lt-LT" sz="1600" dirty="0"/>
              <a:t>Stiprinti Mokyklos vaiko gerovės komisijos vaidmenį plėtojant </a:t>
            </a:r>
            <a:r>
              <a:rPr lang="lt-LT" sz="1600" dirty="0" err="1"/>
              <a:t>įtraukųjį</a:t>
            </a:r>
            <a:r>
              <a:rPr lang="lt-LT" sz="1600" dirty="0"/>
              <a:t> ugdymą. </a:t>
            </a:r>
            <a:endParaRPr lang="lt-LT" sz="1600" dirty="0" smtClean="0"/>
          </a:p>
          <a:p>
            <a:pPr>
              <a:buFont typeface="Wingdings" panose="05000000000000000000" pitchFamily="2" charset="2"/>
              <a:buChar char="§"/>
            </a:pPr>
            <a:r>
              <a:rPr lang="lt-LT" sz="1600" dirty="0"/>
              <a:t>Plėsti kokybišką švietimo pagalbos ir konsultavimo paslaugų teikimą vaikams su SUP, jų tėvams (globėjams), pedagogams, specialistams.</a:t>
            </a:r>
            <a:endParaRPr lang="lt-LT" sz="1600" dirty="0" smtClean="0"/>
          </a:p>
          <a:p>
            <a:pPr>
              <a:buFont typeface="Wingdings" panose="05000000000000000000" pitchFamily="2" charset="2"/>
              <a:buChar char="§"/>
            </a:pPr>
            <a:endParaRPr lang="lt-LT" sz="1600" dirty="0"/>
          </a:p>
        </p:txBody>
      </p:sp>
    </p:spTree>
    <p:extLst>
      <p:ext uri="{BB962C8B-B14F-4D97-AF65-F5344CB8AC3E}">
        <p14:creationId xmlns:p14="http://schemas.microsoft.com/office/powerpoint/2010/main" val="2861711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Norėdami išsiaiškinti </a:t>
            </a:r>
            <a:r>
              <a:rPr lang="lt-LT" sz="2400" dirty="0" err="1" smtClean="0"/>
              <a:t>įtraukiajam</a:t>
            </a:r>
            <a:r>
              <a:rPr lang="lt-LT" sz="2400" dirty="0" smtClean="0"/>
              <a:t> ugdymui pritaikytų aplinkų kūrimo  situaciją, ugdymo įstaigoms pateikėme klausimus:</a:t>
            </a:r>
            <a:br>
              <a:rPr lang="lt-LT" sz="2400" dirty="0" smtClean="0"/>
            </a:br>
            <a:endParaRPr lang="lt-LT" sz="2400" dirty="0"/>
          </a:p>
        </p:txBody>
      </p:sp>
      <p:sp>
        <p:nvSpPr>
          <p:cNvPr id="3" name="Turinio vietos rezervavimo ženklas 2"/>
          <p:cNvSpPr>
            <a:spLocks noGrp="1"/>
          </p:cNvSpPr>
          <p:nvPr>
            <p:ph idx="1"/>
          </p:nvPr>
        </p:nvSpPr>
        <p:spPr/>
        <p:txBody>
          <a:bodyPr>
            <a:normAutofit fontScale="62500" lnSpcReduction="20000"/>
          </a:bodyPr>
          <a:lstStyle/>
          <a:p>
            <a:pPr marL="114300" indent="0">
              <a:buNone/>
            </a:pPr>
            <a:r>
              <a:rPr lang="lt-LT" sz="2400" dirty="0" smtClean="0"/>
              <a:t>    1. Mokinių/vaikų, turinčių specialiuosius ugdymosi poreikius, skaičius.</a:t>
            </a:r>
          </a:p>
          <a:p>
            <a:pPr marL="114300" indent="0">
              <a:buNone/>
            </a:pPr>
            <a:endParaRPr lang="lt-LT" sz="2400" dirty="0" smtClean="0"/>
          </a:p>
          <a:p>
            <a:pPr marL="114300" indent="0">
              <a:buNone/>
            </a:pPr>
            <a:r>
              <a:rPr lang="lt-LT" sz="2400" dirty="0" smtClean="0"/>
              <a:t>    2. Mokinių/vaikų skaičius, kuriems reikalinga:</a:t>
            </a:r>
          </a:p>
          <a:p>
            <a:pPr lvl="1"/>
            <a:r>
              <a:rPr lang="lt-LT" sz="2600" dirty="0"/>
              <a:t>Psichologinė pagalba   </a:t>
            </a:r>
            <a:endParaRPr lang="lt-LT" sz="2600" dirty="0" smtClean="0"/>
          </a:p>
          <a:p>
            <a:pPr lvl="1"/>
            <a:r>
              <a:rPr lang="lt-LT" sz="2600" dirty="0" smtClean="0"/>
              <a:t>Socialinė </a:t>
            </a:r>
            <a:r>
              <a:rPr lang="lt-LT" sz="2600" dirty="0"/>
              <a:t>–pedagoginė pagalba </a:t>
            </a:r>
            <a:endParaRPr lang="lt-LT" sz="2600" dirty="0" smtClean="0"/>
          </a:p>
          <a:p>
            <a:pPr lvl="1"/>
            <a:r>
              <a:rPr lang="lt-LT" sz="2600" dirty="0" smtClean="0"/>
              <a:t>Specialioji </a:t>
            </a:r>
            <a:r>
              <a:rPr lang="lt-LT" sz="2600" dirty="0"/>
              <a:t>–pedagoginė  pagalba </a:t>
            </a:r>
            <a:r>
              <a:rPr lang="lt-LT" sz="2600" dirty="0" smtClean="0"/>
              <a:t>: specialiojo </a:t>
            </a:r>
            <a:r>
              <a:rPr lang="lt-LT" sz="2600" dirty="0"/>
              <a:t>pedagogo </a:t>
            </a:r>
            <a:r>
              <a:rPr lang="lt-LT" sz="2600" dirty="0" smtClean="0"/>
              <a:t>ir logopedo  </a:t>
            </a:r>
          </a:p>
          <a:p>
            <a:pPr lvl="1"/>
            <a:r>
              <a:rPr lang="lt-LT" sz="2600" dirty="0" smtClean="0"/>
              <a:t>Specialioji </a:t>
            </a:r>
            <a:r>
              <a:rPr lang="lt-LT" sz="2600" dirty="0"/>
              <a:t>pagalba (</a:t>
            </a:r>
            <a:r>
              <a:rPr lang="lt-LT" sz="2600" dirty="0" smtClean="0"/>
              <a:t>mokytojo padėjėjai)</a:t>
            </a:r>
          </a:p>
          <a:p>
            <a:pPr lvl="1"/>
            <a:endParaRPr lang="lt-LT" dirty="0"/>
          </a:p>
          <a:p>
            <a:pPr marL="411480" lvl="1" indent="0">
              <a:buNone/>
            </a:pPr>
            <a:r>
              <a:rPr lang="lt-LT" sz="2400" dirty="0" smtClean="0"/>
              <a:t>3. Trūkstamų švietimo pagalbos specialistų skaičius.</a:t>
            </a:r>
          </a:p>
          <a:p>
            <a:pPr marL="411480" lvl="1" indent="0">
              <a:buNone/>
            </a:pPr>
            <a:endParaRPr lang="lt-LT" sz="2400" dirty="0" smtClean="0"/>
          </a:p>
          <a:p>
            <a:pPr marL="411480" lvl="1" indent="0">
              <a:buNone/>
            </a:pPr>
            <a:r>
              <a:rPr lang="lt-LT" sz="2400" dirty="0" smtClean="0"/>
              <a:t>4. </a:t>
            </a:r>
            <a:r>
              <a:rPr lang="lt-LT" sz="2400" dirty="0"/>
              <a:t>Ar yra mokykloje/darželyje  pritaikytų  fizinių/edukacinių  aplinkų specialiųjų </a:t>
            </a:r>
            <a:r>
              <a:rPr lang="lt-LT" sz="2400" dirty="0" err="1"/>
              <a:t>ugdymo(si</a:t>
            </a:r>
            <a:r>
              <a:rPr lang="lt-LT" sz="2400" dirty="0"/>
              <a:t>) poreikių (elgesio/ emocijų) turintiems </a:t>
            </a:r>
            <a:r>
              <a:rPr lang="lt-LT" sz="2400" dirty="0" smtClean="0"/>
              <a:t>vaikams/mokiniams?</a:t>
            </a:r>
          </a:p>
          <a:p>
            <a:pPr marL="411480" lvl="1" indent="0">
              <a:buNone/>
            </a:pPr>
            <a:endParaRPr lang="lt-LT" sz="2400" dirty="0" smtClean="0"/>
          </a:p>
          <a:p>
            <a:pPr marL="411480" lvl="1" indent="0">
              <a:buNone/>
            </a:pPr>
            <a:r>
              <a:rPr lang="lt-LT" sz="2400" dirty="0" smtClean="0"/>
              <a:t>5.</a:t>
            </a:r>
            <a:r>
              <a:rPr lang="lt-LT" sz="2400" dirty="0"/>
              <a:t> Ar per 2022/2023 m. m.  mokykla/darželis  įsigijo specialiųjų mokymo priemonių? Jei taip, kokių? </a:t>
            </a:r>
            <a:endParaRPr lang="lt-LT" sz="2400" dirty="0" smtClean="0"/>
          </a:p>
          <a:p>
            <a:pPr marL="411480" lvl="1" indent="0">
              <a:buNone/>
            </a:pPr>
            <a:endParaRPr lang="lt-LT" sz="2400" dirty="0" smtClean="0"/>
          </a:p>
          <a:p>
            <a:pPr marL="411480" lvl="1" indent="0">
              <a:buNone/>
            </a:pPr>
            <a:r>
              <a:rPr lang="lt-LT" sz="2400" dirty="0" smtClean="0"/>
              <a:t>6.</a:t>
            </a:r>
            <a:r>
              <a:rPr lang="lt-LT" sz="2400" dirty="0"/>
              <a:t> Ar </a:t>
            </a:r>
            <a:r>
              <a:rPr lang="lt-LT" sz="2400" dirty="0" smtClean="0"/>
              <a:t>vykdomos bendros </a:t>
            </a:r>
            <a:r>
              <a:rPr lang="lt-LT" sz="2400" dirty="0"/>
              <a:t>veiklas, </a:t>
            </a:r>
            <a:r>
              <a:rPr lang="lt-LT" sz="2400" dirty="0" smtClean="0"/>
              <a:t>konsultacijos</a:t>
            </a:r>
            <a:r>
              <a:rPr lang="lt-LT" sz="2400" dirty="0"/>
              <a:t>, </a:t>
            </a:r>
            <a:r>
              <a:rPr lang="lt-LT" sz="2400" dirty="0" smtClean="0"/>
              <a:t>projektai su </a:t>
            </a:r>
            <a:r>
              <a:rPr lang="lt-LT" sz="2400" dirty="0"/>
              <a:t>Specialiojo ugdymo centru? </a:t>
            </a:r>
            <a:endParaRPr lang="lt-LT" sz="2400" dirty="0" smtClean="0"/>
          </a:p>
          <a:p>
            <a:pPr marL="411480" lvl="1" indent="0">
              <a:buNone/>
            </a:pPr>
            <a:endParaRPr lang="lt-LT" sz="2400" dirty="0" smtClean="0"/>
          </a:p>
          <a:p>
            <a:pPr marL="411480" lvl="1" indent="0">
              <a:buNone/>
            </a:pPr>
            <a:r>
              <a:rPr lang="lt-LT" sz="2400" dirty="0" smtClean="0"/>
              <a:t>7.</a:t>
            </a:r>
            <a:r>
              <a:rPr lang="lt-LT" sz="2400" dirty="0"/>
              <a:t> Ar </a:t>
            </a:r>
            <a:r>
              <a:rPr lang="lt-LT" sz="2400" dirty="0" smtClean="0"/>
              <a:t>vykdomos  bendros veiklos</a:t>
            </a:r>
            <a:r>
              <a:rPr lang="lt-LT" sz="2400" dirty="0"/>
              <a:t>, </a:t>
            </a:r>
            <a:r>
              <a:rPr lang="lt-LT" sz="2400" dirty="0" smtClean="0"/>
              <a:t>konsultacijos</a:t>
            </a:r>
            <a:r>
              <a:rPr lang="lt-LT" sz="2400" dirty="0"/>
              <a:t>, </a:t>
            </a:r>
            <a:r>
              <a:rPr lang="lt-LT" sz="2400" dirty="0" smtClean="0"/>
              <a:t>užsiėmimai </a:t>
            </a:r>
            <a:r>
              <a:rPr lang="lt-LT" sz="2400" dirty="0"/>
              <a:t>(be specialiųjų poreikių vertinimo) su PPT? </a:t>
            </a:r>
            <a:endParaRPr lang="lt-LT" sz="2400" dirty="0" smtClean="0"/>
          </a:p>
          <a:p>
            <a:pPr marL="411480" lvl="1" indent="0">
              <a:buNone/>
            </a:pPr>
            <a:r>
              <a:rPr lang="lt-LT" sz="2400" dirty="0" smtClean="0"/>
              <a:t>8. Pasiūlymai kaip pagerinti pasirengimo </a:t>
            </a:r>
            <a:r>
              <a:rPr lang="lt-LT" sz="2400" dirty="0" err="1" smtClean="0"/>
              <a:t>įtraukčiai</a:t>
            </a:r>
            <a:r>
              <a:rPr lang="lt-LT" sz="2400" dirty="0" smtClean="0"/>
              <a:t> situaciją  ugdymo įstaigose.</a:t>
            </a:r>
            <a:endParaRPr lang="lt-LT" sz="2400" dirty="0"/>
          </a:p>
        </p:txBody>
      </p:sp>
    </p:spTree>
    <p:extLst>
      <p:ext uri="{BB962C8B-B14F-4D97-AF65-F5344CB8AC3E}">
        <p14:creationId xmlns:p14="http://schemas.microsoft.com/office/powerpoint/2010/main" val="491915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MOKINIŲ, TURINČIŲ SPECIALIŲJŲ UGDYMOSI POREIKIŲ ,SKAIČIUS </a:t>
            </a:r>
            <a:br>
              <a:rPr lang="lt-LT" sz="2400" dirty="0" smtClean="0"/>
            </a:br>
            <a:r>
              <a:rPr lang="lt-LT" sz="2400" dirty="0" smtClean="0"/>
              <a:t>2023 M. RUGSĖJIS</a:t>
            </a:r>
            <a:r>
              <a:rPr lang="lt-LT" sz="2400" dirty="0"/>
              <a:t/>
            </a:r>
            <a:br>
              <a:rPr lang="lt-LT" sz="2400" dirty="0"/>
            </a:br>
            <a:endParaRPr lang="lt-LT" sz="2400"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130647858"/>
              </p:ext>
            </p:extLst>
          </p:nvPr>
        </p:nvGraphicFramePr>
        <p:xfrm>
          <a:off x="1259632" y="1700806"/>
          <a:ext cx="6264695" cy="4176464"/>
        </p:xfrm>
        <a:graphic>
          <a:graphicData uri="http://schemas.openxmlformats.org/drawingml/2006/table">
            <a:tbl>
              <a:tblPr firstRow="1" firstCol="1" bandRow="1">
                <a:tableStyleId>{5C22544A-7EE6-4342-B048-85BDC9FD1C3A}</a:tableStyleId>
              </a:tblPr>
              <a:tblGrid>
                <a:gridCol w="2261838"/>
                <a:gridCol w="1261123"/>
                <a:gridCol w="1581798"/>
                <a:gridCol w="1159936"/>
              </a:tblGrid>
              <a:tr h="813717">
                <a:tc>
                  <a:txBody>
                    <a:bodyPr/>
                    <a:lstStyle/>
                    <a:p>
                      <a:pPr>
                        <a:spcAft>
                          <a:spcPts val="0"/>
                        </a:spcAft>
                      </a:pPr>
                      <a:r>
                        <a:rPr lang="lt-LT" sz="1200" dirty="0">
                          <a:solidFill>
                            <a:srgbClr val="7030A0"/>
                          </a:solidFill>
                          <a:effectLst/>
                        </a:rPr>
                        <a:t>Bendrojo ugdymo mokyklos </a:t>
                      </a:r>
                    </a:p>
                    <a:p>
                      <a:pPr>
                        <a:spcAft>
                          <a:spcPts val="0"/>
                        </a:spcAft>
                      </a:pPr>
                      <a:r>
                        <a:rPr lang="lt-LT" sz="1200" dirty="0">
                          <a:solidFill>
                            <a:srgbClr val="7030A0"/>
                          </a:solidFill>
                          <a:effectLst/>
                        </a:rPr>
                        <a:t> </a:t>
                      </a:r>
                      <a:endParaRPr lang="lt-LT" sz="1200" dirty="0">
                        <a:solidFill>
                          <a:srgbClr val="7030A0"/>
                        </a:solidFill>
                        <a:effectLst/>
                        <a:latin typeface="Calibri"/>
                        <a:ea typeface="Times New Roman"/>
                      </a:endParaRPr>
                    </a:p>
                  </a:txBody>
                  <a:tcPr marL="68580" marR="68580" marT="0" marB="0"/>
                </a:tc>
                <a:tc>
                  <a:txBody>
                    <a:bodyPr/>
                    <a:lstStyle/>
                    <a:p>
                      <a:pPr>
                        <a:spcAft>
                          <a:spcPts val="0"/>
                        </a:spcAft>
                      </a:pPr>
                      <a:r>
                        <a:rPr lang="lt-LT" sz="1200" dirty="0">
                          <a:solidFill>
                            <a:srgbClr val="7030A0"/>
                          </a:solidFill>
                          <a:effectLst/>
                        </a:rPr>
                        <a:t> Bendras ugdytinių skaičius</a:t>
                      </a:r>
                      <a:endParaRPr lang="lt-LT" sz="1200" dirty="0">
                        <a:solidFill>
                          <a:srgbClr val="7030A0"/>
                        </a:solidFill>
                        <a:effectLst/>
                        <a:latin typeface="Calibri"/>
                        <a:ea typeface="Times New Roman"/>
                      </a:endParaRPr>
                    </a:p>
                  </a:txBody>
                  <a:tcPr marL="68580" marR="68580" marT="0" marB="0"/>
                </a:tc>
                <a:tc>
                  <a:txBody>
                    <a:bodyPr/>
                    <a:lstStyle/>
                    <a:p>
                      <a:pPr>
                        <a:spcAft>
                          <a:spcPts val="0"/>
                        </a:spcAft>
                      </a:pPr>
                      <a:r>
                        <a:rPr lang="lt-LT" sz="1200" dirty="0">
                          <a:solidFill>
                            <a:srgbClr val="7030A0"/>
                          </a:solidFill>
                          <a:effectLst/>
                        </a:rPr>
                        <a:t>Turinčių specialiuosius ugdymosi poreikius</a:t>
                      </a:r>
                      <a:endParaRPr lang="lt-LT" sz="1200" dirty="0">
                        <a:solidFill>
                          <a:srgbClr val="7030A0"/>
                        </a:solidFill>
                        <a:effectLst/>
                        <a:latin typeface="Calibri"/>
                        <a:ea typeface="Times New Roman"/>
                      </a:endParaRPr>
                    </a:p>
                  </a:txBody>
                  <a:tcPr marL="68580" marR="68580" marT="0" marB="0"/>
                </a:tc>
                <a:tc>
                  <a:txBody>
                    <a:bodyPr/>
                    <a:lstStyle/>
                    <a:p>
                      <a:pPr>
                        <a:spcAft>
                          <a:spcPts val="0"/>
                        </a:spcAft>
                      </a:pPr>
                      <a:r>
                        <a:rPr lang="lt-LT" sz="1200" dirty="0">
                          <a:solidFill>
                            <a:srgbClr val="7030A0"/>
                          </a:solidFill>
                          <a:effectLst/>
                        </a:rPr>
                        <a:t>Dalis </a:t>
                      </a:r>
                      <a:r>
                        <a:rPr lang="lt-LT" sz="1200" dirty="0" smtClean="0">
                          <a:solidFill>
                            <a:srgbClr val="7030A0"/>
                          </a:solidFill>
                          <a:effectLst/>
                        </a:rPr>
                        <a:t>procentais</a:t>
                      </a:r>
                    </a:p>
                    <a:p>
                      <a:pPr>
                        <a:spcAft>
                          <a:spcPts val="0"/>
                        </a:spcAft>
                      </a:pPr>
                      <a:r>
                        <a:rPr lang="lt-LT" sz="1200" dirty="0" smtClean="0">
                          <a:solidFill>
                            <a:srgbClr val="7030A0"/>
                          </a:solidFill>
                          <a:effectLst/>
                          <a:latin typeface="Calibri"/>
                          <a:ea typeface="Times New Roman"/>
                        </a:rPr>
                        <a:t>(</a:t>
                      </a:r>
                      <a:r>
                        <a:rPr lang="en-US" sz="1200" dirty="0" smtClean="0">
                          <a:solidFill>
                            <a:srgbClr val="7030A0"/>
                          </a:solidFill>
                          <a:effectLst/>
                          <a:latin typeface="Calibri"/>
                          <a:ea typeface="Times New Roman"/>
                        </a:rPr>
                        <a:t>%)</a:t>
                      </a:r>
                      <a:endParaRPr lang="lt-LT" sz="1200" dirty="0">
                        <a:solidFill>
                          <a:srgbClr val="7030A0"/>
                        </a:solidFill>
                        <a:effectLst/>
                        <a:latin typeface="Calibri"/>
                        <a:ea typeface="Times New Roman"/>
                      </a:endParaRPr>
                    </a:p>
                  </a:txBody>
                  <a:tcPr marL="68580" marR="68580" marT="0" marB="0"/>
                </a:tc>
              </a:tr>
              <a:tr h="605561">
                <a:tc>
                  <a:txBody>
                    <a:bodyPr/>
                    <a:lstStyle/>
                    <a:p>
                      <a:pPr>
                        <a:lnSpc>
                          <a:spcPct val="115000"/>
                        </a:lnSpc>
                        <a:spcAft>
                          <a:spcPts val="0"/>
                        </a:spcAft>
                      </a:pPr>
                      <a:r>
                        <a:rPr lang="lt-LT" sz="1100" dirty="0">
                          <a:solidFill>
                            <a:srgbClr val="7030A0"/>
                          </a:solidFill>
                          <a:effectLst/>
                        </a:rPr>
                        <a:t> „Saulės“ gimnazija</a:t>
                      </a:r>
                      <a:endParaRPr lang="lt-LT" sz="11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100">
                          <a:effectLst/>
                        </a:rPr>
                        <a:t>653</a:t>
                      </a:r>
                    </a:p>
                    <a:p>
                      <a:pPr>
                        <a:lnSpc>
                          <a:spcPct val="115000"/>
                        </a:lnSpc>
                        <a:spcAft>
                          <a:spcPts val="0"/>
                        </a:spcAft>
                      </a:pPr>
                      <a:r>
                        <a:rPr lang="lt-LT" sz="1100">
                          <a:effectLst/>
                        </a:rPr>
                        <a:t> </a:t>
                      </a:r>
                      <a:endParaRPr lang="lt-LT" sz="1100">
                        <a:effectLst/>
                        <a:latin typeface="Calibri"/>
                        <a:ea typeface="Calibri"/>
                        <a:cs typeface="Times New Roman"/>
                      </a:endParaRPr>
                    </a:p>
                  </a:txBody>
                  <a:tcPr marL="68580" marR="68580" marT="0" marB="0"/>
                </a:tc>
                <a:tc>
                  <a:txBody>
                    <a:bodyPr/>
                    <a:lstStyle/>
                    <a:p>
                      <a:pPr>
                        <a:spcAft>
                          <a:spcPts val="0"/>
                        </a:spcAft>
                      </a:pPr>
                      <a:r>
                        <a:rPr lang="lt-LT" sz="1100">
                          <a:effectLst/>
                        </a:rPr>
                        <a:t>1</a:t>
                      </a:r>
                      <a:endParaRPr lang="lt-LT" sz="1100">
                        <a:effectLst/>
                        <a:latin typeface="Calibri"/>
                        <a:ea typeface="Times New Roman"/>
                      </a:endParaRPr>
                    </a:p>
                  </a:txBody>
                  <a:tcPr marL="68580" marR="68580" marT="0" marB="0"/>
                </a:tc>
                <a:tc>
                  <a:txBody>
                    <a:bodyPr/>
                    <a:lstStyle/>
                    <a:p>
                      <a:pPr>
                        <a:spcAft>
                          <a:spcPts val="0"/>
                        </a:spcAft>
                      </a:pPr>
                      <a:r>
                        <a:rPr lang="lt-LT" sz="1100">
                          <a:effectLst/>
                        </a:rPr>
                        <a:t>0,15</a:t>
                      </a:r>
                      <a:endParaRPr lang="lt-LT" sz="1100">
                        <a:effectLst/>
                        <a:latin typeface="Calibri"/>
                        <a:ea typeface="Times New Roman"/>
                      </a:endParaRPr>
                    </a:p>
                  </a:txBody>
                  <a:tcPr marL="68580" marR="68580" marT="0" marB="0"/>
                </a:tc>
              </a:tr>
              <a:tr h="293637">
                <a:tc>
                  <a:txBody>
                    <a:bodyPr/>
                    <a:lstStyle/>
                    <a:p>
                      <a:pPr>
                        <a:lnSpc>
                          <a:spcPct val="115000"/>
                        </a:lnSpc>
                        <a:spcAft>
                          <a:spcPts val="0"/>
                        </a:spcAft>
                      </a:pPr>
                      <a:r>
                        <a:rPr lang="lt-LT" sz="1100" dirty="0">
                          <a:solidFill>
                            <a:srgbClr val="7030A0"/>
                          </a:solidFill>
                          <a:effectLst/>
                        </a:rPr>
                        <a:t>Alsėdžių </a:t>
                      </a:r>
                      <a:r>
                        <a:rPr lang="lt-LT" sz="1100" dirty="0" err="1">
                          <a:solidFill>
                            <a:srgbClr val="7030A0"/>
                          </a:solidFill>
                          <a:effectLst/>
                        </a:rPr>
                        <a:t>S.Narut</a:t>
                      </a:r>
                      <a:r>
                        <a:rPr lang="lt-LT" sz="1100" dirty="0">
                          <a:solidFill>
                            <a:srgbClr val="7030A0"/>
                          </a:solidFill>
                          <a:effectLst/>
                        </a:rPr>
                        <a:t>. gimnazija</a:t>
                      </a:r>
                      <a:endParaRPr lang="lt-LT" sz="11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100">
                          <a:effectLst/>
                        </a:rPr>
                        <a:t>184</a:t>
                      </a:r>
                      <a:endParaRPr lang="lt-LT" sz="1100">
                        <a:effectLst/>
                        <a:latin typeface="Calibri"/>
                        <a:ea typeface="Calibri"/>
                        <a:cs typeface="Times New Roman"/>
                      </a:endParaRPr>
                    </a:p>
                  </a:txBody>
                  <a:tcPr marL="68580" marR="68580" marT="0" marB="0"/>
                </a:tc>
                <a:tc>
                  <a:txBody>
                    <a:bodyPr/>
                    <a:lstStyle/>
                    <a:p>
                      <a:pPr>
                        <a:spcAft>
                          <a:spcPts val="0"/>
                        </a:spcAft>
                      </a:pPr>
                      <a:r>
                        <a:rPr lang="lt-LT" sz="1100">
                          <a:effectLst/>
                        </a:rPr>
                        <a:t>23</a:t>
                      </a:r>
                      <a:endParaRPr lang="lt-LT" sz="1100">
                        <a:effectLst/>
                        <a:latin typeface="Calibri"/>
                        <a:ea typeface="Times New Roman"/>
                      </a:endParaRPr>
                    </a:p>
                  </a:txBody>
                  <a:tcPr marL="68580" marR="68580" marT="0" marB="0"/>
                </a:tc>
                <a:tc>
                  <a:txBody>
                    <a:bodyPr/>
                    <a:lstStyle/>
                    <a:p>
                      <a:pPr>
                        <a:spcAft>
                          <a:spcPts val="0"/>
                        </a:spcAft>
                      </a:pPr>
                      <a:r>
                        <a:rPr lang="lt-LT" sz="1100">
                          <a:effectLst/>
                        </a:rPr>
                        <a:t>12,5</a:t>
                      </a:r>
                      <a:endParaRPr lang="lt-LT" sz="1100">
                        <a:effectLst/>
                        <a:latin typeface="Calibri"/>
                        <a:ea typeface="Times New Roman"/>
                      </a:endParaRPr>
                    </a:p>
                  </a:txBody>
                  <a:tcPr marL="68580" marR="68580" marT="0" marB="0"/>
                </a:tc>
              </a:tr>
              <a:tr h="293637">
                <a:tc>
                  <a:txBody>
                    <a:bodyPr/>
                    <a:lstStyle/>
                    <a:p>
                      <a:pPr>
                        <a:lnSpc>
                          <a:spcPct val="115000"/>
                        </a:lnSpc>
                        <a:spcAft>
                          <a:spcPts val="0"/>
                        </a:spcAft>
                      </a:pPr>
                      <a:r>
                        <a:rPr lang="lt-LT" sz="1100" dirty="0">
                          <a:solidFill>
                            <a:srgbClr val="7030A0"/>
                          </a:solidFill>
                          <a:effectLst/>
                        </a:rPr>
                        <a:t>Kulių gimnazija</a:t>
                      </a:r>
                      <a:endParaRPr lang="lt-LT" sz="1100" dirty="0">
                        <a:solidFill>
                          <a:srgbClr val="7030A0"/>
                        </a:solidFill>
                        <a:effectLst/>
                        <a:latin typeface="Calibri"/>
                        <a:ea typeface="Calibri"/>
                        <a:cs typeface="Times New Roman"/>
                      </a:endParaRPr>
                    </a:p>
                  </a:txBody>
                  <a:tcPr marL="68580" marR="68580" marT="0" marB="0"/>
                </a:tc>
                <a:tc>
                  <a:txBody>
                    <a:bodyPr/>
                    <a:lstStyle/>
                    <a:p>
                      <a:pPr>
                        <a:lnSpc>
                          <a:spcPct val="115000"/>
                        </a:lnSpc>
                        <a:spcAft>
                          <a:spcPts val="0"/>
                        </a:spcAft>
                      </a:pPr>
                      <a:r>
                        <a:rPr lang="lt-LT" sz="1100">
                          <a:effectLst/>
                        </a:rPr>
                        <a:t>175</a:t>
                      </a:r>
                      <a:endParaRPr lang="lt-LT" sz="1100">
                        <a:effectLst/>
                        <a:latin typeface="Calibri"/>
                        <a:ea typeface="Calibri"/>
                        <a:cs typeface="Times New Roman"/>
                      </a:endParaRPr>
                    </a:p>
                  </a:txBody>
                  <a:tcPr marL="68580" marR="68580" marT="0" marB="0"/>
                </a:tc>
                <a:tc>
                  <a:txBody>
                    <a:bodyPr/>
                    <a:lstStyle/>
                    <a:p>
                      <a:pPr>
                        <a:spcAft>
                          <a:spcPts val="0"/>
                        </a:spcAft>
                      </a:pPr>
                      <a:r>
                        <a:rPr lang="lt-LT" sz="1100">
                          <a:effectLst/>
                        </a:rPr>
                        <a:t>36</a:t>
                      </a:r>
                      <a:endParaRPr lang="lt-LT" sz="1100">
                        <a:effectLst/>
                        <a:latin typeface="Calibri"/>
                        <a:ea typeface="Times New Roman"/>
                      </a:endParaRPr>
                    </a:p>
                  </a:txBody>
                  <a:tcPr marL="68580" marR="68580" marT="0" marB="0"/>
                </a:tc>
                <a:tc>
                  <a:txBody>
                    <a:bodyPr/>
                    <a:lstStyle/>
                    <a:p>
                      <a:pPr>
                        <a:spcAft>
                          <a:spcPts val="0"/>
                        </a:spcAft>
                      </a:pPr>
                      <a:r>
                        <a:rPr lang="lt-LT" sz="1100">
                          <a:effectLst/>
                        </a:rPr>
                        <a:t>20,6</a:t>
                      </a:r>
                      <a:endParaRPr lang="lt-LT" sz="1100">
                        <a:effectLst/>
                        <a:latin typeface="Calibri"/>
                        <a:ea typeface="Times New Roman"/>
                      </a:endParaRPr>
                    </a:p>
                  </a:txBody>
                  <a:tcPr marL="68580" marR="68580" marT="0" marB="0"/>
                </a:tc>
              </a:tr>
              <a:tr h="542478">
                <a:tc>
                  <a:txBody>
                    <a:bodyPr/>
                    <a:lstStyle/>
                    <a:p>
                      <a:pPr>
                        <a:spcAft>
                          <a:spcPts val="0"/>
                        </a:spcAft>
                      </a:pPr>
                      <a:r>
                        <a:rPr lang="lt-LT" sz="1100" dirty="0" err="1">
                          <a:solidFill>
                            <a:srgbClr val="7030A0"/>
                          </a:solidFill>
                          <a:effectLst/>
                        </a:rPr>
                        <a:t>Žem</a:t>
                      </a:r>
                      <a:r>
                        <a:rPr lang="lt-LT" sz="1100" dirty="0">
                          <a:solidFill>
                            <a:srgbClr val="7030A0"/>
                          </a:solidFill>
                          <a:effectLst/>
                        </a:rPr>
                        <a:t>. Kalvarijos M.Valančiaus gimnazija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177</a:t>
                      </a:r>
                      <a:endParaRPr lang="lt-LT" sz="1100">
                        <a:effectLst/>
                        <a:latin typeface="Calibri"/>
                        <a:ea typeface="Times New Roman"/>
                      </a:endParaRPr>
                    </a:p>
                  </a:txBody>
                  <a:tcPr marL="68580" marR="68580" marT="0" marB="0"/>
                </a:tc>
                <a:tc>
                  <a:txBody>
                    <a:bodyPr/>
                    <a:lstStyle/>
                    <a:p>
                      <a:pPr>
                        <a:spcAft>
                          <a:spcPts val="0"/>
                        </a:spcAft>
                      </a:pPr>
                      <a:r>
                        <a:rPr lang="lt-LT" sz="1100">
                          <a:effectLst/>
                        </a:rPr>
                        <a:t>30</a:t>
                      </a:r>
                      <a:endParaRPr lang="lt-LT" sz="1100">
                        <a:effectLst/>
                        <a:latin typeface="Calibri"/>
                        <a:ea typeface="Times New Roman"/>
                      </a:endParaRPr>
                    </a:p>
                  </a:txBody>
                  <a:tcPr marL="68580" marR="68580" marT="0" marB="0"/>
                </a:tc>
                <a:tc>
                  <a:txBody>
                    <a:bodyPr/>
                    <a:lstStyle/>
                    <a:p>
                      <a:pPr>
                        <a:spcAft>
                          <a:spcPts val="0"/>
                        </a:spcAft>
                      </a:pPr>
                      <a:r>
                        <a:rPr lang="lt-LT" sz="1100">
                          <a:effectLst/>
                        </a:rPr>
                        <a:t>16,95</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a:solidFill>
                            <a:srgbClr val="7030A0"/>
                          </a:solidFill>
                          <a:effectLst/>
                        </a:rPr>
                        <a:t>Senamiesčio mokykla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845</a:t>
                      </a:r>
                      <a:endParaRPr lang="lt-LT" sz="1100">
                        <a:effectLst/>
                        <a:latin typeface="Calibri"/>
                        <a:ea typeface="Times New Roman"/>
                      </a:endParaRPr>
                    </a:p>
                  </a:txBody>
                  <a:tcPr marL="68580" marR="68580" marT="0" marB="0"/>
                </a:tc>
                <a:tc>
                  <a:txBody>
                    <a:bodyPr/>
                    <a:lstStyle/>
                    <a:p>
                      <a:pPr>
                        <a:spcAft>
                          <a:spcPts val="0"/>
                        </a:spcAft>
                      </a:pPr>
                      <a:r>
                        <a:rPr lang="lt-LT" sz="1100">
                          <a:effectLst/>
                        </a:rPr>
                        <a:t>91</a:t>
                      </a:r>
                      <a:endParaRPr lang="lt-LT" sz="1100">
                        <a:effectLst/>
                        <a:latin typeface="Calibri"/>
                        <a:ea typeface="Times New Roman"/>
                      </a:endParaRPr>
                    </a:p>
                  </a:txBody>
                  <a:tcPr marL="68580" marR="68580" marT="0" marB="0"/>
                </a:tc>
                <a:tc>
                  <a:txBody>
                    <a:bodyPr/>
                    <a:lstStyle/>
                    <a:p>
                      <a:pPr>
                        <a:spcAft>
                          <a:spcPts val="0"/>
                        </a:spcAft>
                      </a:pPr>
                      <a:r>
                        <a:rPr lang="lt-LT" sz="1100">
                          <a:effectLst/>
                        </a:rPr>
                        <a:t>10,8</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a:solidFill>
                            <a:srgbClr val="7030A0"/>
                          </a:solidFill>
                          <a:effectLst/>
                        </a:rPr>
                        <a:t>„Ryto“ pagrindinė mokykla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831</a:t>
                      </a:r>
                      <a:endParaRPr lang="lt-LT" sz="1100">
                        <a:effectLst/>
                        <a:latin typeface="Calibri"/>
                        <a:ea typeface="Times New Roman"/>
                      </a:endParaRPr>
                    </a:p>
                  </a:txBody>
                  <a:tcPr marL="68580" marR="68580" marT="0" marB="0"/>
                </a:tc>
                <a:tc>
                  <a:txBody>
                    <a:bodyPr/>
                    <a:lstStyle/>
                    <a:p>
                      <a:pPr>
                        <a:spcAft>
                          <a:spcPts val="0"/>
                        </a:spcAft>
                      </a:pPr>
                      <a:r>
                        <a:rPr lang="lt-LT" sz="1100">
                          <a:effectLst/>
                        </a:rPr>
                        <a:t>71</a:t>
                      </a:r>
                      <a:endParaRPr lang="lt-LT" sz="1100">
                        <a:effectLst/>
                        <a:latin typeface="Calibri"/>
                        <a:ea typeface="Times New Roman"/>
                      </a:endParaRPr>
                    </a:p>
                  </a:txBody>
                  <a:tcPr marL="68580" marR="68580" marT="0" marB="0"/>
                </a:tc>
                <a:tc>
                  <a:txBody>
                    <a:bodyPr/>
                    <a:lstStyle/>
                    <a:p>
                      <a:pPr>
                        <a:spcAft>
                          <a:spcPts val="0"/>
                        </a:spcAft>
                      </a:pPr>
                      <a:r>
                        <a:rPr lang="lt-LT" sz="1100">
                          <a:effectLst/>
                        </a:rPr>
                        <a:t>8,5</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err="1">
                          <a:solidFill>
                            <a:srgbClr val="7030A0"/>
                          </a:solidFill>
                          <a:effectLst/>
                        </a:rPr>
                        <a:t>Liepijų</a:t>
                      </a:r>
                      <a:r>
                        <a:rPr lang="lt-LT" sz="1100" dirty="0">
                          <a:solidFill>
                            <a:srgbClr val="7030A0"/>
                          </a:solidFill>
                          <a:effectLst/>
                        </a:rPr>
                        <a:t> mokykla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218</a:t>
                      </a:r>
                      <a:endParaRPr lang="lt-LT" sz="1100">
                        <a:effectLst/>
                        <a:latin typeface="Calibri"/>
                        <a:ea typeface="Times New Roman"/>
                      </a:endParaRPr>
                    </a:p>
                  </a:txBody>
                  <a:tcPr marL="68580" marR="68580" marT="0" marB="0"/>
                </a:tc>
                <a:tc>
                  <a:txBody>
                    <a:bodyPr/>
                    <a:lstStyle/>
                    <a:p>
                      <a:pPr>
                        <a:spcAft>
                          <a:spcPts val="0"/>
                        </a:spcAft>
                      </a:pPr>
                      <a:r>
                        <a:rPr lang="lt-LT" sz="1100">
                          <a:effectLst/>
                        </a:rPr>
                        <a:t>20</a:t>
                      </a:r>
                      <a:endParaRPr lang="lt-LT" sz="1100">
                        <a:effectLst/>
                        <a:latin typeface="Calibri"/>
                        <a:ea typeface="Times New Roman"/>
                      </a:endParaRPr>
                    </a:p>
                  </a:txBody>
                  <a:tcPr marL="68580" marR="68580" marT="0" marB="0"/>
                </a:tc>
                <a:tc>
                  <a:txBody>
                    <a:bodyPr/>
                    <a:lstStyle/>
                    <a:p>
                      <a:pPr>
                        <a:spcAft>
                          <a:spcPts val="0"/>
                        </a:spcAft>
                      </a:pPr>
                      <a:r>
                        <a:rPr lang="lt-LT" sz="1100">
                          <a:effectLst/>
                        </a:rPr>
                        <a:t>9,2</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a:solidFill>
                            <a:srgbClr val="7030A0"/>
                          </a:solidFill>
                          <a:effectLst/>
                        </a:rPr>
                        <a:t>Akad. A.Jucio progimnazija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439</a:t>
                      </a:r>
                      <a:endParaRPr lang="lt-LT" sz="1100">
                        <a:effectLst/>
                        <a:latin typeface="Calibri"/>
                        <a:ea typeface="Times New Roman"/>
                      </a:endParaRPr>
                    </a:p>
                  </a:txBody>
                  <a:tcPr marL="68580" marR="68580" marT="0" marB="0"/>
                </a:tc>
                <a:tc>
                  <a:txBody>
                    <a:bodyPr/>
                    <a:lstStyle/>
                    <a:p>
                      <a:pPr>
                        <a:spcAft>
                          <a:spcPts val="0"/>
                        </a:spcAft>
                      </a:pPr>
                      <a:r>
                        <a:rPr lang="lt-LT" sz="1100">
                          <a:effectLst/>
                        </a:rPr>
                        <a:t>95</a:t>
                      </a:r>
                      <a:endParaRPr lang="lt-LT" sz="1100">
                        <a:effectLst/>
                        <a:latin typeface="Calibri"/>
                        <a:ea typeface="Times New Roman"/>
                      </a:endParaRPr>
                    </a:p>
                  </a:txBody>
                  <a:tcPr marL="68580" marR="68580" marT="0" marB="0"/>
                </a:tc>
                <a:tc>
                  <a:txBody>
                    <a:bodyPr/>
                    <a:lstStyle/>
                    <a:p>
                      <a:pPr>
                        <a:spcAft>
                          <a:spcPts val="0"/>
                        </a:spcAft>
                      </a:pPr>
                      <a:r>
                        <a:rPr lang="lt-LT" sz="1100">
                          <a:effectLst/>
                        </a:rPr>
                        <a:t>21,6</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a:solidFill>
                            <a:srgbClr val="7030A0"/>
                          </a:solidFill>
                          <a:effectLst/>
                        </a:rPr>
                        <a:t>„</a:t>
                      </a:r>
                      <a:r>
                        <a:rPr lang="lt-LT" sz="1100" dirty="0" err="1">
                          <a:solidFill>
                            <a:srgbClr val="7030A0"/>
                          </a:solidFill>
                          <a:effectLst/>
                        </a:rPr>
                        <a:t>Babrungo“progimnazija</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a:effectLst/>
                        </a:rPr>
                        <a:t>162</a:t>
                      </a:r>
                      <a:endParaRPr lang="lt-LT" sz="1100">
                        <a:effectLst/>
                        <a:latin typeface="Calibri"/>
                        <a:ea typeface="Times New Roman"/>
                      </a:endParaRPr>
                    </a:p>
                  </a:txBody>
                  <a:tcPr marL="68580" marR="68580" marT="0" marB="0"/>
                </a:tc>
                <a:tc>
                  <a:txBody>
                    <a:bodyPr/>
                    <a:lstStyle/>
                    <a:p>
                      <a:pPr>
                        <a:spcAft>
                          <a:spcPts val="0"/>
                        </a:spcAft>
                      </a:pPr>
                      <a:r>
                        <a:rPr lang="lt-LT" sz="1100">
                          <a:effectLst/>
                        </a:rPr>
                        <a:t>35</a:t>
                      </a:r>
                      <a:endParaRPr lang="lt-LT" sz="1100">
                        <a:effectLst/>
                        <a:latin typeface="Calibri"/>
                        <a:ea typeface="Times New Roman"/>
                      </a:endParaRPr>
                    </a:p>
                  </a:txBody>
                  <a:tcPr marL="68580" marR="68580" marT="0" marB="0"/>
                </a:tc>
                <a:tc>
                  <a:txBody>
                    <a:bodyPr/>
                    <a:lstStyle/>
                    <a:p>
                      <a:pPr>
                        <a:spcAft>
                          <a:spcPts val="0"/>
                        </a:spcAft>
                      </a:pPr>
                      <a:r>
                        <a:rPr lang="lt-LT" sz="1100">
                          <a:effectLst/>
                        </a:rPr>
                        <a:t>21,6</a:t>
                      </a:r>
                      <a:endParaRPr lang="lt-LT" sz="1100">
                        <a:effectLst/>
                        <a:latin typeface="Calibri"/>
                        <a:ea typeface="Times New Roman"/>
                      </a:endParaRPr>
                    </a:p>
                  </a:txBody>
                  <a:tcPr marL="68580" marR="68580" marT="0" marB="0"/>
                </a:tc>
              </a:tr>
              <a:tr h="271239">
                <a:tc>
                  <a:txBody>
                    <a:bodyPr/>
                    <a:lstStyle/>
                    <a:p>
                      <a:pPr>
                        <a:spcAft>
                          <a:spcPts val="0"/>
                        </a:spcAft>
                      </a:pPr>
                      <a:r>
                        <a:rPr lang="lt-LT" sz="1100" dirty="0">
                          <a:solidFill>
                            <a:srgbClr val="7030A0"/>
                          </a:solidFill>
                          <a:effectLst/>
                        </a:rPr>
                        <a:t> Iš viso:</a:t>
                      </a:r>
                      <a:endParaRPr lang="lt-LT" sz="1100" dirty="0">
                        <a:solidFill>
                          <a:srgbClr val="7030A0"/>
                        </a:solidFill>
                        <a:effectLst/>
                        <a:latin typeface="Calibri"/>
                        <a:ea typeface="Times New Roman"/>
                      </a:endParaRPr>
                    </a:p>
                  </a:txBody>
                  <a:tcPr marL="68580" marR="68580" marT="0" marB="0"/>
                </a:tc>
                <a:tc>
                  <a:txBody>
                    <a:bodyPr/>
                    <a:lstStyle/>
                    <a:p>
                      <a:pPr>
                        <a:spcAft>
                          <a:spcPts val="0"/>
                        </a:spcAft>
                      </a:pPr>
                      <a:r>
                        <a:rPr lang="lt-LT" sz="1100" b="1">
                          <a:solidFill>
                            <a:srgbClr val="7030A0"/>
                          </a:solidFill>
                          <a:effectLst/>
                        </a:rPr>
                        <a:t>3717</a:t>
                      </a:r>
                      <a:endParaRPr lang="lt-LT" sz="1100" b="1">
                        <a:solidFill>
                          <a:srgbClr val="7030A0"/>
                        </a:solidFill>
                        <a:effectLst/>
                        <a:latin typeface="Calibri"/>
                        <a:ea typeface="Times New Roman"/>
                      </a:endParaRPr>
                    </a:p>
                  </a:txBody>
                  <a:tcPr marL="68580" marR="68580" marT="0" marB="0"/>
                </a:tc>
                <a:tc>
                  <a:txBody>
                    <a:bodyPr/>
                    <a:lstStyle/>
                    <a:p>
                      <a:pPr>
                        <a:spcAft>
                          <a:spcPts val="0"/>
                        </a:spcAft>
                      </a:pPr>
                      <a:r>
                        <a:rPr lang="lt-LT" sz="1100" b="1">
                          <a:solidFill>
                            <a:srgbClr val="7030A0"/>
                          </a:solidFill>
                          <a:effectLst/>
                        </a:rPr>
                        <a:t>402</a:t>
                      </a:r>
                      <a:endParaRPr lang="lt-LT" sz="1100" b="1">
                        <a:solidFill>
                          <a:srgbClr val="7030A0"/>
                        </a:solidFill>
                        <a:effectLst/>
                        <a:latin typeface="Calibri"/>
                        <a:ea typeface="Times New Roman"/>
                      </a:endParaRPr>
                    </a:p>
                  </a:txBody>
                  <a:tcPr marL="68580" marR="68580" marT="0" marB="0"/>
                </a:tc>
                <a:tc>
                  <a:txBody>
                    <a:bodyPr/>
                    <a:lstStyle/>
                    <a:p>
                      <a:pPr>
                        <a:spcAft>
                          <a:spcPts val="0"/>
                        </a:spcAft>
                      </a:pPr>
                      <a:r>
                        <a:rPr lang="lt-LT" sz="1100" b="1" dirty="0">
                          <a:solidFill>
                            <a:srgbClr val="7030A0"/>
                          </a:solidFill>
                          <a:effectLst/>
                        </a:rPr>
                        <a:t>10,8</a:t>
                      </a:r>
                      <a:endParaRPr lang="lt-LT" sz="1100" b="1" dirty="0">
                        <a:solidFill>
                          <a:srgbClr val="7030A0"/>
                        </a:solidFill>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565155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z="2400" dirty="0" smtClean="0"/>
              <a:t/>
            </a:r>
            <a:br>
              <a:rPr lang="lt-LT" sz="2400" dirty="0" smtClean="0"/>
            </a:br>
            <a:r>
              <a:rPr lang="lt-LT" sz="2400" dirty="0" smtClean="0"/>
              <a:t>VAIKŲ, TURINČIŲ SPECIALIŲJŲ  UGDYMOSI POREIKIŲ,  SKAIČIUS </a:t>
            </a:r>
            <a:br>
              <a:rPr lang="lt-LT" sz="2400" dirty="0" smtClean="0"/>
            </a:br>
            <a:r>
              <a:rPr lang="lt-LT" sz="2400" dirty="0" smtClean="0"/>
              <a:t>2023 M. RUGSĖJIS</a:t>
            </a:r>
            <a:r>
              <a:rPr lang="lt-LT" sz="6000" dirty="0"/>
              <a:t/>
            </a:r>
            <a:br>
              <a:rPr lang="lt-LT" sz="6000" dirty="0"/>
            </a:br>
            <a:endParaRPr lang="lt-LT" sz="2400"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2583419255"/>
              </p:ext>
            </p:extLst>
          </p:nvPr>
        </p:nvGraphicFramePr>
        <p:xfrm>
          <a:off x="1331640" y="1484786"/>
          <a:ext cx="6696744" cy="4536501"/>
        </p:xfrm>
        <a:graphic>
          <a:graphicData uri="http://schemas.openxmlformats.org/drawingml/2006/table">
            <a:tbl>
              <a:tblPr firstRow="1" firstCol="1" bandRow="1">
                <a:tableStyleId>{5C22544A-7EE6-4342-B048-85BDC9FD1C3A}</a:tableStyleId>
              </a:tblPr>
              <a:tblGrid>
                <a:gridCol w="2078326"/>
                <a:gridCol w="1689685"/>
                <a:gridCol w="1689685"/>
                <a:gridCol w="1239048"/>
              </a:tblGrid>
              <a:tr h="1170880">
                <a:tc>
                  <a:txBody>
                    <a:bodyPr/>
                    <a:lstStyle/>
                    <a:p>
                      <a:pPr>
                        <a:spcBef>
                          <a:spcPts val="360"/>
                        </a:spcBef>
                        <a:spcAft>
                          <a:spcPts val="0"/>
                        </a:spcAft>
                      </a:pPr>
                      <a:r>
                        <a:rPr lang="lt-LT" sz="1200" dirty="0">
                          <a:solidFill>
                            <a:srgbClr val="7030A0"/>
                          </a:solidFill>
                          <a:effectLst/>
                        </a:rPr>
                        <a:t>Ikimokyklinio ugdymo įstaigos </a:t>
                      </a:r>
                    </a:p>
                    <a:p>
                      <a:pPr>
                        <a:spcBef>
                          <a:spcPts val="360"/>
                        </a:spcBef>
                        <a:spcAft>
                          <a:spcPts val="0"/>
                        </a:spcAft>
                      </a:pPr>
                      <a:r>
                        <a:rPr lang="lt-LT" sz="1200" dirty="0">
                          <a:solidFill>
                            <a:srgbClr val="7030A0"/>
                          </a:solidFill>
                          <a:effectLst/>
                        </a:rPr>
                        <a:t> </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200" dirty="0">
                          <a:solidFill>
                            <a:srgbClr val="7030A0"/>
                          </a:solidFill>
                          <a:effectLst/>
                        </a:rPr>
                        <a:t> Bendras ugdytinių skaičius</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200" dirty="0">
                          <a:solidFill>
                            <a:srgbClr val="7030A0"/>
                          </a:solidFill>
                          <a:effectLst/>
                        </a:rPr>
                        <a:t>Turinčių specialiuosius ugdymosi poreikius</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200" dirty="0">
                          <a:solidFill>
                            <a:srgbClr val="7030A0"/>
                          </a:solidFill>
                          <a:effectLst/>
                        </a:rPr>
                        <a:t>Dalis </a:t>
                      </a:r>
                      <a:r>
                        <a:rPr lang="lt-LT" sz="1200" dirty="0" smtClean="0">
                          <a:solidFill>
                            <a:srgbClr val="7030A0"/>
                          </a:solidFill>
                          <a:effectLst/>
                        </a:rPr>
                        <a:t>procentais</a:t>
                      </a:r>
                    </a:p>
                    <a:p>
                      <a:pPr>
                        <a:spcBef>
                          <a:spcPts val="360"/>
                        </a:spcBef>
                        <a:spcAft>
                          <a:spcPts val="0"/>
                        </a:spcAft>
                      </a:pPr>
                      <a:r>
                        <a:rPr lang="en-US" sz="1200" dirty="0" smtClean="0">
                          <a:solidFill>
                            <a:srgbClr val="7030A0"/>
                          </a:solidFill>
                          <a:effectLst/>
                          <a:latin typeface="Calibri"/>
                          <a:ea typeface="Times New Roman"/>
                        </a:rPr>
                        <a:t>(%)</a:t>
                      </a:r>
                      <a:endParaRPr lang="lt-LT" sz="1200" dirty="0">
                        <a:solidFill>
                          <a:srgbClr val="7030A0"/>
                        </a:solidFill>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„Nykštukas“</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146</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39</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26,7</a:t>
                      </a:r>
                      <a:endParaRPr lang="lt-LT" sz="110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„Pasaka“</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202</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55</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27,2</a:t>
                      </a:r>
                      <a:endParaRPr lang="lt-LT" sz="110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„Raudonkepuraitė“</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249</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23</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9,2</a:t>
                      </a:r>
                      <a:endParaRPr lang="lt-LT" sz="110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„Rūtelė“</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224</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36</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16,1</a:t>
                      </a:r>
                      <a:endParaRPr lang="lt-LT" sz="110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„Saulutė“</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222</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18</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a:effectLst/>
                        </a:rPr>
                        <a:t>8,1</a:t>
                      </a:r>
                      <a:endParaRPr lang="lt-LT" sz="110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L/d „Vyturėlis“</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a:effectLst/>
                        </a:rPr>
                        <a:t>296</a:t>
                      </a:r>
                      <a:endParaRPr lang="lt-LT" sz="1100">
                        <a:effectLst/>
                        <a:latin typeface="Calibri"/>
                        <a:ea typeface="Times New Roman"/>
                      </a:endParaRPr>
                    </a:p>
                  </a:txBody>
                  <a:tcPr marL="68580" marR="68580" marT="0" marB="0"/>
                </a:tc>
                <a:tc>
                  <a:txBody>
                    <a:bodyPr/>
                    <a:lstStyle/>
                    <a:p>
                      <a:pPr>
                        <a:spcBef>
                          <a:spcPts val="360"/>
                        </a:spcBef>
                        <a:spcAft>
                          <a:spcPts val="0"/>
                        </a:spcAft>
                      </a:pPr>
                      <a:r>
                        <a:rPr lang="lt-LT" sz="1100" dirty="0">
                          <a:effectLst/>
                        </a:rPr>
                        <a:t> </a:t>
                      </a:r>
                      <a:r>
                        <a:rPr lang="lt-LT" sz="1100" dirty="0" smtClean="0">
                          <a:effectLst/>
                        </a:rPr>
                        <a:t>17</a:t>
                      </a:r>
                      <a:endParaRPr lang="lt-LT" sz="1100" dirty="0">
                        <a:effectLst/>
                        <a:latin typeface="Calibri"/>
                        <a:ea typeface="Times New Roman"/>
                      </a:endParaRPr>
                    </a:p>
                  </a:txBody>
                  <a:tcPr marL="68580" marR="68580" marT="0" marB="0"/>
                </a:tc>
                <a:tc>
                  <a:txBody>
                    <a:bodyPr/>
                    <a:lstStyle/>
                    <a:p>
                      <a:pPr>
                        <a:spcBef>
                          <a:spcPts val="360"/>
                        </a:spcBef>
                        <a:spcAft>
                          <a:spcPts val="0"/>
                        </a:spcAft>
                      </a:pPr>
                      <a:r>
                        <a:rPr lang="lt-LT" sz="1100" dirty="0">
                          <a:effectLst/>
                        </a:rPr>
                        <a:t> </a:t>
                      </a:r>
                      <a:r>
                        <a:rPr lang="lt-LT" sz="1100" dirty="0" smtClean="0">
                          <a:effectLst/>
                        </a:rPr>
                        <a:t>5,7</a:t>
                      </a:r>
                      <a:endParaRPr lang="lt-LT" sz="1100" dirty="0">
                        <a:effectLst/>
                        <a:latin typeface="Calibri"/>
                        <a:ea typeface="Times New Roman"/>
                      </a:endParaRPr>
                    </a:p>
                  </a:txBody>
                  <a:tcPr marL="68580" marR="68580" marT="0" marB="0"/>
                </a:tc>
              </a:tr>
              <a:tr h="480803">
                <a:tc>
                  <a:txBody>
                    <a:bodyPr/>
                    <a:lstStyle/>
                    <a:p>
                      <a:pPr>
                        <a:spcBef>
                          <a:spcPts val="360"/>
                        </a:spcBef>
                        <a:spcAft>
                          <a:spcPts val="0"/>
                        </a:spcAft>
                      </a:pPr>
                      <a:r>
                        <a:rPr lang="lt-LT" sz="1200" dirty="0">
                          <a:solidFill>
                            <a:srgbClr val="7030A0"/>
                          </a:solidFill>
                          <a:effectLst/>
                        </a:rPr>
                        <a:t>Iš viso:</a:t>
                      </a:r>
                      <a:endParaRPr lang="lt-LT" sz="1200"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b="1" dirty="0">
                          <a:solidFill>
                            <a:srgbClr val="7030A0"/>
                          </a:solidFill>
                          <a:effectLst/>
                        </a:rPr>
                        <a:t>1339</a:t>
                      </a:r>
                      <a:endParaRPr lang="lt-LT" sz="1100" b="1"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b="1" dirty="0">
                          <a:solidFill>
                            <a:srgbClr val="7030A0"/>
                          </a:solidFill>
                          <a:effectLst/>
                        </a:rPr>
                        <a:t> </a:t>
                      </a:r>
                      <a:r>
                        <a:rPr lang="lt-LT" sz="1100" b="1" dirty="0" smtClean="0">
                          <a:solidFill>
                            <a:srgbClr val="7030A0"/>
                          </a:solidFill>
                          <a:effectLst/>
                        </a:rPr>
                        <a:t>188</a:t>
                      </a:r>
                      <a:endParaRPr lang="lt-LT" sz="1100" b="1" dirty="0">
                        <a:solidFill>
                          <a:srgbClr val="7030A0"/>
                        </a:solidFill>
                        <a:effectLst/>
                        <a:latin typeface="Calibri"/>
                        <a:ea typeface="Times New Roman"/>
                      </a:endParaRPr>
                    </a:p>
                  </a:txBody>
                  <a:tcPr marL="68580" marR="68580" marT="0" marB="0"/>
                </a:tc>
                <a:tc>
                  <a:txBody>
                    <a:bodyPr/>
                    <a:lstStyle/>
                    <a:p>
                      <a:pPr>
                        <a:spcBef>
                          <a:spcPts val="360"/>
                        </a:spcBef>
                        <a:spcAft>
                          <a:spcPts val="0"/>
                        </a:spcAft>
                      </a:pPr>
                      <a:r>
                        <a:rPr lang="lt-LT" sz="1100" b="1" dirty="0">
                          <a:solidFill>
                            <a:srgbClr val="7030A0"/>
                          </a:solidFill>
                          <a:effectLst/>
                        </a:rPr>
                        <a:t> </a:t>
                      </a:r>
                      <a:r>
                        <a:rPr lang="lt-LT" sz="1100" b="1" dirty="0" smtClean="0">
                          <a:solidFill>
                            <a:srgbClr val="7030A0"/>
                          </a:solidFill>
                          <a:effectLst/>
                        </a:rPr>
                        <a:t>14,2</a:t>
                      </a:r>
                      <a:endParaRPr lang="lt-LT" sz="1100" b="1" dirty="0">
                        <a:solidFill>
                          <a:srgbClr val="7030A0"/>
                        </a:solidFill>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10267582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etimumas">
  <a:themeElements>
    <a:clrScheme name="Gretimumas">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retimumas">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559</TotalTime>
  <Words>2698</Words>
  <Application>Microsoft Office PowerPoint</Application>
  <PresentationFormat>Demonstracija ekrane (4:3)</PresentationFormat>
  <Paragraphs>459</Paragraphs>
  <Slides>21</Slides>
  <Notes>0</Notes>
  <HiddenSlides>0</HiddenSlides>
  <MMClips>0</MMClips>
  <ScaleCrop>false</ScaleCrop>
  <HeadingPairs>
    <vt:vector size="4" baseType="variant">
      <vt:variant>
        <vt:lpstr>Tema</vt:lpstr>
      </vt:variant>
      <vt:variant>
        <vt:i4>1</vt:i4>
      </vt:variant>
      <vt:variant>
        <vt:lpstr>Skaidrių pavadinimai</vt:lpstr>
      </vt:variant>
      <vt:variant>
        <vt:i4>21</vt:i4>
      </vt:variant>
    </vt:vector>
  </HeadingPairs>
  <TitlesOfParts>
    <vt:vector size="22" baseType="lpstr">
      <vt:lpstr>Gretimumas</vt:lpstr>
      <vt:lpstr>ĮTRAUKIAJAM UGDYMUI PRITAIKYTŲ APLINKŲ KŪRIMO SITUACIJA PLUNGĖS RAJONO SAVIVALDYBĖS UGDYMO ĮSTAIGOSE   </vt:lpstr>
      <vt:lpstr>IŠ  LIETUVOS  RESPUBLIKOS  ŠVIETIMO  ĮSTATYMO:</vt:lpstr>
      <vt:lpstr>PASIRENGIMAS  ĮTRAUKIAJAM  UGDYMUI  MOKYKLOS  LYGMUO</vt:lpstr>
      <vt:lpstr>PALANKIOS  APLINKOS  ĮTRAUKČIAI  KŪRIMAS   MOKYKLOJE </vt:lpstr>
      <vt:lpstr>2022m. birželio 17d. Plungės rajono savivaldybės administracijos direktoriaus įsakymu Nr. DE-651 patvirtintas Plungės rajono savivaldybės įtraukiojo ugdymo plėtros  2022-2024 metų  veiksmų  planas, kurio tikslas- pašalinti fizines, informacines, socialines kliūtis ir užtikrinti kokybišką švietimą kiekvienam mokiniui drauge su savo bendraamžiais jam artimiausioje švietimo įstaigoje, suteikiant reikalingą, jo ugdymosi poreikius atliepiančią pagalbą.</vt:lpstr>
      <vt:lpstr>PLUNGĖS RAJONO SAVIVALDYBĖS ĮTRAUKIOJO UGDYMO PLĖTROS 2022-2024 METŲ VEIKSMŲ PLANAS  </vt:lpstr>
      <vt:lpstr>Norėdami išsiaiškinti įtraukiajam ugdymui pritaikytų aplinkų kūrimo  situaciją, ugdymo įstaigoms pateikėme klausimus: </vt:lpstr>
      <vt:lpstr>MOKINIŲ, TURINČIŲ SPECIALIŲJŲ UGDYMOSI POREIKIŲ ,SKAIČIUS  2023 M. RUGSĖJIS </vt:lpstr>
      <vt:lpstr> VAIKŲ, TURINČIŲ SPECIALIŲJŲ  UGDYMOSI POREIKIŲ,  SKAIČIUS  2023 M. RUGSĖJIS </vt:lpstr>
      <vt:lpstr>MOKINIŲ, KURIEMS REIKALINGA ŠVIETIMO PAGALBA , SKAIČIUS :</vt:lpstr>
      <vt:lpstr>VAIKŲ , KURIEMS REIKALINGA ŠVIETIMO PAGALBA , SKAIČIUS:</vt:lpstr>
      <vt:lpstr>TRŪKSTAMŲ   ŠVIETIMO  PAGALBOS   SPECIALISTŲ SKAIČIUS </vt:lpstr>
      <vt:lpstr>FIZINIŲ/EDUKACINIŲ   APLINKŲ  PRITAIKYMAS  SPECIALIŲJŲ  UGDYMO(SI)  POREIKIŲ  (ELGESIO/ EMOCIJŲ) TURINTIEMS  MOKINIAMS </vt:lpstr>
      <vt:lpstr>FIZINIŲ/EDUKACINIŲ   APLINKŲ  PRITAIKYMAS  SPECIALIŲJŲ  UGDYMO(SI)  POREIKIŲ  (ELGESIO/ EMOCIJŲ) TURINTIEMS  VAIKAMS </vt:lpstr>
      <vt:lpstr>SPECIALIOSIOS  MOKYMO  PRIEMONĖS  (2022-2023 M.M.)</vt:lpstr>
      <vt:lpstr>SPECIALIOSIOS  MOKYMO  PRIEMONĖS  (2022-2023 M.M.)</vt:lpstr>
      <vt:lpstr>BENDRADARBIAVIMAS  SU  SPECIALIOJO  UGDYMO  CENTRU</vt:lpstr>
      <vt:lpstr>BENDRADARBIAVIMAS SU PLUNGĖS PEDAGOGINE PSICHOLOGINE TARNYBA</vt:lpstr>
      <vt:lpstr>UGDYMO ĮSTAIGŲ PASIŪLYMAI, KAIP PAGERINTI PASIRENGIMO ĮTRAUKČIAI SITUACIJĄ MOKYKLOJE/DARŽELYJE</vt:lpstr>
      <vt:lpstr>APIBENDRINIMAS</vt:lpstr>
      <vt:lpstr>IŠVADOS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ĮTRAUKIAJAM UGDYMUI PRITAIKYTŲ APLINKŲ KŪRIMO SITUACIJA PLUNGĖS RAJONO SAVIVALDYBĖS UGDYMO ĮSTAIGOSE</dc:title>
  <dc:creator>Rita Skroblytė</dc:creator>
  <cp:lastModifiedBy>Rita Skroblytė</cp:lastModifiedBy>
  <cp:revision>41</cp:revision>
  <dcterms:created xsi:type="dcterms:W3CDTF">2023-09-13T10:08:18Z</dcterms:created>
  <dcterms:modified xsi:type="dcterms:W3CDTF">2023-09-14T14:14:38Z</dcterms:modified>
</cp:coreProperties>
</file>