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6" r:id="rId2"/>
    <p:sldId id="257" r:id="rId3"/>
    <p:sldId id="260" r:id="rId4"/>
    <p:sldId id="262" r:id="rId5"/>
    <p:sldId id="297" r:id="rId6"/>
    <p:sldId id="308" r:id="rId7"/>
    <p:sldId id="379" r:id="rId8"/>
    <p:sldId id="324" r:id="rId9"/>
    <p:sldId id="355" r:id="rId10"/>
    <p:sldId id="345" r:id="rId11"/>
    <p:sldId id="367" r:id="rId12"/>
    <p:sldId id="377" r:id="rId13"/>
    <p:sldId id="350" r:id="rId14"/>
    <p:sldId id="353" r:id="rId15"/>
    <p:sldId id="375" r:id="rId16"/>
    <p:sldId id="352" r:id="rId17"/>
    <p:sldId id="371" r:id="rId18"/>
    <p:sldId id="372" r:id="rId19"/>
    <p:sldId id="373" r:id="rId20"/>
    <p:sldId id="374" r:id="rId21"/>
    <p:sldId id="364" r:id="rId22"/>
    <p:sldId id="376" r:id="rId23"/>
    <p:sldId id="330" r:id="rId24"/>
    <p:sldId id="381" r:id="rId25"/>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a" initials="L" lastIdx="1" clrIdx="0">
    <p:extLst>
      <p:ext uri="{19B8F6BF-5375-455C-9EA6-DF929625EA0E}">
        <p15:presenceInfo xmlns:p15="http://schemas.microsoft.com/office/powerpoint/2012/main" userId="Lenova" providerId="None"/>
      </p:ext>
    </p:extLst>
  </p:cmAuthor>
  <p:cmAuthor id="2" name="ilona mockė" initials="im" lastIdx="1" clrIdx="1">
    <p:extLst>
      <p:ext uri="{19B8F6BF-5375-455C-9EA6-DF929625EA0E}">
        <p15:presenceInfo xmlns:p15="http://schemas.microsoft.com/office/powerpoint/2012/main" userId="92a3ccc99ed3f5c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5" autoAdjust="0"/>
    <p:restoredTop sz="94340" autoAdjust="0"/>
  </p:normalViewPr>
  <p:slideViewPr>
    <p:cSldViewPr snapToGrid="0">
      <p:cViewPr varScale="1">
        <p:scale>
          <a:sx n="72" d="100"/>
          <a:sy n="72" d="100"/>
        </p:scale>
        <p:origin x="534" y="78"/>
      </p:cViewPr>
      <p:guideLst>
        <p:guide orient="horz" pos="2137"/>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106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50444" y="0"/>
            <a:ext cx="2945659" cy="498056"/>
          </a:xfrm>
          <a:prstGeom prst="rect">
            <a:avLst/>
          </a:prstGeom>
        </p:spPr>
        <p:txBody>
          <a:bodyPr vert="horz" lIns="91440" tIns="45720" rIns="91440" bIns="45720" rtlCol="0"/>
          <a:lstStyle>
            <a:lvl1pPr algn="r">
              <a:defRPr sz="1200"/>
            </a:lvl1pPr>
          </a:lstStyle>
          <a:p>
            <a:fld id="{D76AC03B-14F0-4ADE-9985-BC39CD850F04}" type="datetimeFigureOut">
              <a:rPr lang="lt-LT" smtClean="0"/>
              <a:t>2023-06-07</a:t>
            </a:fld>
            <a:endParaRPr lang="lt-LT"/>
          </a:p>
        </p:txBody>
      </p:sp>
      <p:sp>
        <p:nvSpPr>
          <p:cNvPr id="4" name="Skaidrės vaizdo vietos rezervavimo ženkla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Poraštės vietos rezervavimo ženklas 5"/>
          <p:cNvSpPr>
            <a:spLocks noGrp="1"/>
          </p:cNvSpPr>
          <p:nvPr>
            <p:ph type="ftr" sz="quarter" idx="4"/>
          </p:nvPr>
        </p:nvSpPr>
        <p:spPr>
          <a:xfrm>
            <a:off x="0" y="9428585"/>
            <a:ext cx="2945659" cy="498055"/>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50444" y="9428585"/>
            <a:ext cx="2945659" cy="498055"/>
          </a:xfrm>
          <a:prstGeom prst="rect">
            <a:avLst/>
          </a:prstGeom>
        </p:spPr>
        <p:txBody>
          <a:bodyPr vert="horz" lIns="91440" tIns="45720" rIns="91440" bIns="45720" rtlCol="0" anchor="b"/>
          <a:lstStyle>
            <a:lvl1pPr algn="r">
              <a:defRPr sz="1200"/>
            </a:lvl1pPr>
          </a:lstStyle>
          <a:p>
            <a:fld id="{D0F677FF-B6A1-4CA5-98ED-AC62E30136AF}" type="slidenum">
              <a:rPr lang="lt-LT" smtClean="0"/>
              <a:t>‹#›</a:t>
            </a:fld>
            <a:endParaRPr lang="lt-LT"/>
          </a:p>
        </p:txBody>
      </p:sp>
    </p:spTree>
    <p:extLst>
      <p:ext uri="{BB962C8B-B14F-4D97-AF65-F5344CB8AC3E}">
        <p14:creationId xmlns:p14="http://schemas.microsoft.com/office/powerpoint/2010/main" val="2250572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D0F677FF-B6A1-4CA5-98ED-AC62E30136AF}" type="slidenum">
              <a:rPr lang="lt-LT" smtClean="0"/>
              <a:t>2</a:t>
            </a:fld>
            <a:endParaRPr lang="lt-LT"/>
          </a:p>
        </p:txBody>
      </p:sp>
    </p:spTree>
    <p:extLst>
      <p:ext uri="{BB962C8B-B14F-4D97-AF65-F5344CB8AC3E}">
        <p14:creationId xmlns:p14="http://schemas.microsoft.com/office/powerpoint/2010/main" val="3737825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Pavadinimo skaidrė">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lt-LT" dirty="0"/>
              <a:t>Spustelėję redaguokite stilių</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lt-LT" dirty="0"/>
              <a:t>Spustelėkite norėdami redaguoti šablono paantraštės stilių</a:t>
            </a:r>
            <a:endParaRPr lang="en-US" dirty="0"/>
          </a:p>
        </p:txBody>
      </p:sp>
      <p:sp>
        <p:nvSpPr>
          <p:cNvPr id="4" name="Date Placeholder 3"/>
          <p:cNvSpPr>
            <a:spLocks noGrp="1"/>
          </p:cNvSpPr>
          <p:nvPr>
            <p:ph type="dt" sz="half" idx="10"/>
          </p:nvPr>
        </p:nvSpPr>
        <p:spPr/>
        <p:txBody>
          <a:bodyPr/>
          <a:lstStyle/>
          <a:p>
            <a:fld id="{9AE4B4F0-84A7-4EB6-93E0-F29335E1A1DC}" type="datetime1">
              <a:rPr lang="en-US" smtClean="0"/>
              <a:t>6/7/2023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dirty="0"/>
              <a:t>Spustelėję redaguokite stilių</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AAD3AE44-6DD0-4C5D-8393-1984EFD16F6C}" type="datetime1">
              <a:rPr lang="en-US" smtClean="0"/>
              <a:t>6/7/2023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us pavadinimas ir tekstas">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lt-LT"/>
              <a:t>Spustelėję redaguokite stilių</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DE9405D1-6D03-45CD-9A2A-4176A84ED12F}" type="datetime1">
              <a:rPr lang="en-US" smtClean="0"/>
              <a:t>6/7/2023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US" dirty="0"/>
          </a:p>
        </p:txBody>
      </p:sp>
      <p:sp>
        <p:nvSpPr>
          <p:cNvPr id="3" name="Content Placeholder 2"/>
          <p:cNvSpPr>
            <a:spLocks noGrp="1"/>
          </p:cNvSpPr>
          <p:nvPr>
            <p:ph idx="1"/>
          </p:nvPr>
        </p:nvSpPr>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D764D3D2-2EE2-4A31-935A-913133E49936}" type="datetime1">
              <a:rPr lang="en-US" smtClean="0"/>
              <a:t>6/7/2023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499667" y="6388834"/>
            <a:ext cx="1312025" cy="365125"/>
          </a:xfrm>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kcijos antraštė">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36771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lt-LT"/>
              <a:t>Spustelėję redaguokite stilių</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a:t>Redaguokite šablono teksto stilius</a:t>
            </a:r>
          </a:p>
        </p:txBody>
      </p:sp>
      <p:sp>
        <p:nvSpPr>
          <p:cNvPr id="4" name="Date Placeholder 3"/>
          <p:cNvSpPr>
            <a:spLocks noGrp="1"/>
          </p:cNvSpPr>
          <p:nvPr>
            <p:ph type="dt" sz="half" idx="10"/>
          </p:nvPr>
        </p:nvSpPr>
        <p:spPr/>
        <p:txBody>
          <a:bodyPr/>
          <a:lstStyle/>
          <a:p>
            <a:fld id="{2B6EA632-EFC8-4856-8037-55C3DFADB228}" type="datetime1">
              <a:rPr lang="en-US" smtClean="0"/>
              <a:t>6/7/2023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r>
              <a:rPr lang="lt-LT" dirty="0"/>
              <a:t>1</a:t>
            </a:r>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lt-LT"/>
              <a:t>Spustelėję redaguokite stilių</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5" name="Date Placeholder 4"/>
          <p:cNvSpPr>
            <a:spLocks noGrp="1"/>
          </p:cNvSpPr>
          <p:nvPr>
            <p:ph type="dt" sz="half" idx="10"/>
          </p:nvPr>
        </p:nvSpPr>
        <p:spPr/>
        <p:txBody>
          <a:bodyPr/>
          <a:lstStyle/>
          <a:p>
            <a:fld id="{DFFA7973-7056-419E-8329-CDAFB98CE63B}" type="datetime1">
              <a:rPr lang="en-US" smtClean="0"/>
              <a:t>6/7/2023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lt-LT"/>
              <a:t>Spustelėję redaguokite stilių</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Redaguokite šablono teksto stilius</a:t>
            </a:r>
          </a:p>
        </p:txBody>
      </p:sp>
      <p:sp>
        <p:nvSpPr>
          <p:cNvPr id="4" name="Content Placeholder 3"/>
          <p:cNvSpPr>
            <a:spLocks noGrp="1"/>
          </p:cNvSpPr>
          <p:nvPr>
            <p:ph sz="half" idx="2"/>
          </p:nvPr>
        </p:nvSpPr>
        <p:spPr>
          <a:xfrm>
            <a:off x="1097280" y="2582334"/>
            <a:ext cx="4937760" cy="3378200"/>
          </a:xfrm>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Redaguokite šablono teksto stilius</a:t>
            </a:r>
          </a:p>
        </p:txBody>
      </p:sp>
      <p:sp>
        <p:nvSpPr>
          <p:cNvPr id="6" name="Content Placeholder 5"/>
          <p:cNvSpPr>
            <a:spLocks noGrp="1"/>
          </p:cNvSpPr>
          <p:nvPr>
            <p:ph sz="quarter" idx="4"/>
          </p:nvPr>
        </p:nvSpPr>
        <p:spPr>
          <a:xfrm>
            <a:off x="6217920" y="2582334"/>
            <a:ext cx="4937760" cy="3378200"/>
          </a:xfrm>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7" name="Date Placeholder 6"/>
          <p:cNvSpPr>
            <a:spLocks noGrp="1"/>
          </p:cNvSpPr>
          <p:nvPr>
            <p:ph type="dt" sz="half" idx="10"/>
          </p:nvPr>
        </p:nvSpPr>
        <p:spPr/>
        <p:txBody>
          <a:bodyPr/>
          <a:lstStyle/>
          <a:p>
            <a:fld id="{291906B2-6AFD-4116-91F1-1694EA6B8BDF}" type="datetime1">
              <a:rPr lang="en-US" smtClean="0"/>
              <a:t>6/7/2023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lt-LT"/>
              <a:t>Spustelėję redaguokite stilių</a:t>
            </a:r>
            <a:endParaRPr lang="en-US" dirty="0"/>
          </a:p>
        </p:txBody>
      </p:sp>
      <p:sp>
        <p:nvSpPr>
          <p:cNvPr id="3" name="Date Placeholder 2"/>
          <p:cNvSpPr>
            <a:spLocks noGrp="1"/>
          </p:cNvSpPr>
          <p:nvPr>
            <p:ph type="dt" sz="half" idx="10"/>
          </p:nvPr>
        </p:nvSpPr>
        <p:spPr/>
        <p:txBody>
          <a:bodyPr/>
          <a:lstStyle/>
          <a:p>
            <a:fld id="{A9B61C4F-33F5-4206-A161-4FF78D5453DC}" type="datetime1">
              <a:rPr lang="en-US" smtClean="0"/>
              <a:t>6/7/2023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Tuščia">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8DAF158-0962-4ADE-83BE-5670628DB95F}" type="datetime1">
              <a:rPr lang="en-US" smtClean="0"/>
              <a:t>6/7/2023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Turinys ir antraštė">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lt-LT"/>
              <a:t>Spustelėję redaguokite stilių</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Redaguokite šablono teksto stilius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B2881AA-AD72-4B41-95EF-4023EF295A64}" type="datetime1">
              <a:rPr lang="en-US" smtClean="0"/>
              <a:t>6/7/2023</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aveikslėlis ir antraštė">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lt-LT"/>
              <a:t>Spustelėję redaguokite stilių</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dirty="0"/>
              <a:t>Spustelėkite piktogramą norėdami įtraukti paveikslėlį</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Redaguokite šablono teksto stilius</a:t>
            </a:r>
          </a:p>
        </p:txBody>
      </p:sp>
      <p:sp>
        <p:nvSpPr>
          <p:cNvPr id="5" name="Date Placeholder 4"/>
          <p:cNvSpPr>
            <a:spLocks noGrp="1"/>
          </p:cNvSpPr>
          <p:nvPr>
            <p:ph type="dt" sz="half" idx="10"/>
          </p:nvPr>
        </p:nvSpPr>
        <p:spPr/>
        <p:txBody>
          <a:bodyPr/>
          <a:lstStyle/>
          <a:p>
            <a:fld id="{9A46FA9F-1723-4DD3-AFFD-87CBA90F5E4B}" type="datetime1">
              <a:rPr lang="en-US" smtClean="0"/>
              <a:t>6/7/2023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lt-LT"/>
              <a:t>Spustelėję redaguokite stilių</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lt-LT"/>
              <a:t>Redaguokite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C633623-5D65-4F8C-8CE9-C1935625BBAA}" type="datetime1">
              <a:rPr lang="en-US" smtClean="0"/>
              <a:t>6/7/2023</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C90E5DE-7DA5-457C-B260-FCA74C888C53}"/>
              </a:ext>
            </a:extLst>
          </p:cNvPr>
          <p:cNvSpPr>
            <a:spLocks noGrp="1"/>
          </p:cNvSpPr>
          <p:nvPr>
            <p:ph type="ctrTitle"/>
          </p:nvPr>
        </p:nvSpPr>
        <p:spPr>
          <a:xfrm>
            <a:off x="437322" y="1843585"/>
            <a:ext cx="11370365" cy="2067233"/>
          </a:xfrm>
        </p:spPr>
        <p:txBody>
          <a:bodyPr>
            <a:normAutofit/>
          </a:bodyPr>
          <a:lstStyle/>
          <a:p>
            <a:pPr algn="ctr">
              <a:lnSpc>
                <a:spcPct val="100000"/>
              </a:lnSpc>
            </a:pPr>
            <a:r>
              <a:rPr lang="lt-LT" sz="4000" b="1" dirty="0">
                <a:solidFill>
                  <a:schemeClr val="accent2">
                    <a:lumMod val="50000"/>
                  </a:schemeClr>
                </a:solidFill>
                <a:latin typeface="Trebuchet MS" panose="020B0603020202020204" pitchFamily="34" charset="0"/>
              </a:rPr>
              <a:t> Priklausomybių mažinimo Plungės rajono savivaldybėje </a:t>
            </a:r>
            <a:r>
              <a:rPr lang="lt-LT" sz="4000" b="1" spc="0" dirty="0">
                <a:solidFill>
                  <a:schemeClr val="accent2">
                    <a:lumMod val="50000"/>
                  </a:schemeClr>
                </a:solidFill>
                <a:latin typeface="Trebuchet MS" panose="020B0603020202020204"/>
                <a:cs typeface="Times New Roman" panose="02020603050405020304" pitchFamily="18" charset="0"/>
              </a:rPr>
              <a:t>2018 – 2025 metų </a:t>
            </a:r>
            <a:r>
              <a:rPr lang="lt-LT" sz="4000" b="1" dirty="0">
                <a:solidFill>
                  <a:schemeClr val="accent2">
                    <a:lumMod val="50000"/>
                  </a:schemeClr>
                </a:solidFill>
                <a:latin typeface="Trebuchet MS" panose="020B0603020202020204" pitchFamily="34" charset="0"/>
              </a:rPr>
              <a:t>programos aktualijos ir perspektyvos</a:t>
            </a:r>
          </a:p>
        </p:txBody>
      </p:sp>
      <p:sp>
        <p:nvSpPr>
          <p:cNvPr id="3" name="Antrinis pavadinimas 2">
            <a:extLst>
              <a:ext uri="{FF2B5EF4-FFF2-40B4-BE49-F238E27FC236}">
                <a16:creationId xmlns:a16="http://schemas.microsoft.com/office/drawing/2014/main" id="{27808750-E353-4F2B-8E22-E536C40D2341}"/>
              </a:ext>
            </a:extLst>
          </p:cNvPr>
          <p:cNvSpPr>
            <a:spLocks noGrp="1"/>
          </p:cNvSpPr>
          <p:nvPr>
            <p:ph type="subTitle" idx="1"/>
          </p:nvPr>
        </p:nvSpPr>
        <p:spPr>
          <a:xfrm>
            <a:off x="1100051" y="4455620"/>
            <a:ext cx="10058400" cy="1832637"/>
          </a:xfrm>
        </p:spPr>
        <p:txBody>
          <a:bodyPr>
            <a:normAutofit fontScale="92500" lnSpcReduction="20000"/>
          </a:bodyPr>
          <a:lstStyle/>
          <a:p>
            <a:endParaRPr lang="lt-LT" sz="2200" dirty="0">
              <a:latin typeface="Trebuchet MS" panose="020B0603020202020204" pitchFamily="34" charset="0"/>
            </a:endParaRPr>
          </a:p>
          <a:p>
            <a:pPr algn="r">
              <a:spcBef>
                <a:spcPts val="0"/>
              </a:spcBef>
              <a:spcAft>
                <a:spcPts val="0"/>
              </a:spcAft>
            </a:pPr>
            <a:r>
              <a:rPr lang="lt-LT" sz="1700" cap="none" spc="0" dirty="0">
                <a:solidFill>
                  <a:schemeClr val="accent2">
                    <a:lumMod val="50000"/>
                  </a:schemeClr>
                </a:solidFill>
                <a:latin typeface="Trebuchet MS" panose="020B0603020202020204" pitchFamily="34" charset="0"/>
                <a:ea typeface="+mj-ea"/>
                <a:cs typeface="+mj-cs"/>
              </a:rPr>
              <a:t>Plungės rajono savivaldybės visuomenės sveikatos biuro</a:t>
            </a:r>
          </a:p>
          <a:p>
            <a:pPr algn="r">
              <a:spcBef>
                <a:spcPts val="0"/>
              </a:spcBef>
              <a:spcAft>
                <a:spcPts val="0"/>
              </a:spcAft>
            </a:pPr>
            <a:r>
              <a:rPr lang="lt-LT" sz="1700" cap="none" spc="0" dirty="0">
                <a:solidFill>
                  <a:schemeClr val="accent2">
                    <a:lumMod val="50000"/>
                  </a:schemeClr>
                </a:solidFill>
                <a:latin typeface="Trebuchet MS" panose="020B0603020202020204" pitchFamily="34" charset="0"/>
                <a:ea typeface="+mj-ea"/>
                <a:cs typeface="+mj-cs"/>
              </a:rPr>
              <a:t>visuomenės sveikatos specialistė, vykdanti visuomenės sveikatos stiprinimą Ilona Pocienė</a:t>
            </a:r>
          </a:p>
          <a:p>
            <a:pPr algn="r">
              <a:spcBef>
                <a:spcPts val="0"/>
              </a:spcBef>
              <a:spcAft>
                <a:spcPts val="0"/>
              </a:spcAft>
            </a:pPr>
            <a:endParaRPr lang="lt-LT" sz="1700" cap="none" spc="0" dirty="0">
              <a:solidFill>
                <a:schemeClr val="accent2">
                  <a:lumMod val="50000"/>
                </a:schemeClr>
              </a:solidFill>
              <a:latin typeface="Trebuchet MS" panose="020B0603020202020204" pitchFamily="34" charset="0"/>
              <a:ea typeface="+mj-ea"/>
              <a:cs typeface="+mj-cs"/>
            </a:endParaRPr>
          </a:p>
          <a:p>
            <a:pPr algn="r">
              <a:spcBef>
                <a:spcPts val="0"/>
              </a:spcBef>
              <a:spcAft>
                <a:spcPts val="0"/>
              </a:spcAft>
            </a:pPr>
            <a:r>
              <a:rPr lang="lt-LT" sz="2200" cap="none" spc="0" dirty="0">
                <a:solidFill>
                  <a:schemeClr val="accent2">
                    <a:lumMod val="50000"/>
                  </a:schemeClr>
                </a:solidFill>
                <a:latin typeface="Trebuchet MS" panose="020B0603020202020204" pitchFamily="34" charset="0"/>
                <a:ea typeface="+mj-ea"/>
                <a:cs typeface="+mj-cs"/>
              </a:rPr>
              <a:t> </a:t>
            </a:r>
          </a:p>
          <a:p>
            <a:pPr algn="ctr">
              <a:spcBef>
                <a:spcPts val="0"/>
              </a:spcBef>
              <a:spcAft>
                <a:spcPts val="0"/>
              </a:spcAft>
            </a:pPr>
            <a:br>
              <a:rPr lang="lt-LT" sz="2200" cap="none" spc="0" dirty="0">
                <a:solidFill>
                  <a:schemeClr val="accent2">
                    <a:lumMod val="50000"/>
                  </a:schemeClr>
                </a:solidFill>
                <a:latin typeface="Trebuchet MS" panose="020B0603020202020204" pitchFamily="34" charset="0"/>
                <a:ea typeface="+mj-ea"/>
                <a:cs typeface="+mj-cs"/>
              </a:rPr>
            </a:br>
            <a:r>
              <a:rPr lang="lt-LT" sz="2000" cap="none" spc="0" dirty="0">
                <a:solidFill>
                  <a:schemeClr val="accent2">
                    <a:lumMod val="50000"/>
                  </a:schemeClr>
                </a:solidFill>
                <a:latin typeface="Trebuchet MS" panose="020B0603020202020204" pitchFamily="34" charset="0"/>
                <a:ea typeface="+mj-ea"/>
                <a:cs typeface="+mj-cs"/>
              </a:rPr>
              <a:t>2023-06-13</a:t>
            </a:r>
          </a:p>
          <a:p>
            <a:pPr algn="ctr">
              <a:spcBef>
                <a:spcPts val="0"/>
              </a:spcBef>
              <a:spcAft>
                <a:spcPts val="0"/>
              </a:spcAft>
            </a:pPr>
            <a:r>
              <a:rPr lang="lt-LT" sz="1800" cap="none" spc="0" dirty="0">
                <a:solidFill>
                  <a:srgbClr val="54A021">
                    <a:lumMod val="50000"/>
                  </a:srgbClr>
                </a:solidFill>
                <a:latin typeface="Trebuchet MS" panose="020B0603020202020204"/>
                <a:ea typeface="+mj-ea"/>
                <a:cs typeface="+mj-cs"/>
              </a:rPr>
              <a:t>Plungė                                                      </a:t>
            </a:r>
            <a:endParaRPr lang="lt-LT" cap="none" dirty="0"/>
          </a:p>
        </p:txBody>
      </p:sp>
      <p:pic>
        <p:nvPicPr>
          <p:cNvPr id="7" name="Paveikslėlis 6">
            <a:extLst>
              <a:ext uri="{FF2B5EF4-FFF2-40B4-BE49-F238E27FC236}">
                <a16:creationId xmlns:a16="http://schemas.microsoft.com/office/drawing/2014/main" id="{C851B835-EB05-48FA-9F34-83C00E35BE60}"/>
              </a:ext>
            </a:extLst>
          </p:cNvPr>
          <p:cNvPicPr>
            <a:picLocks noChangeAspect="1"/>
          </p:cNvPicPr>
          <p:nvPr/>
        </p:nvPicPr>
        <p:blipFill>
          <a:blip r:embed="rId2"/>
          <a:stretch>
            <a:fillRect/>
          </a:stretch>
        </p:blipFill>
        <p:spPr>
          <a:xfrm>
            <a:off x="3995225" y="412913"/>
            <a:ext cx="4162459" cy="996876"/>
          </a:xfrm>
          <a:prstGeom prst="rect">
            <a:avLst/>
          </a:prstGeom>
        </p:spPr>
      </p:pic>
      <p:sp>
        <p:nvSpPr>
          <p:cNvPr id="4" name="Skaidrės numerio vietos rezervavimo ženklas 3">
            <a:extLst>
              <a:ext uri="{FF2B5EF4-FFF2-40B4-BE49-F238E27FC236}">
                <a16:creationId xmlns:a16="http://schemas.microsoft.com/office/drawing/2014/main" id="{934550C9-8B35-4699-9D13-6FA140BA9785}"/>
              </a:ext>
            </a:extLst>
          </p:cNvPr>
          <p:cNvSpPr>
            <a:spLocks noGrp="1"/>
          </p:cNvSpPr>
          <p:nvPr>
            <p:ph type="sldNum" sz="quarter" idx="12"/>
          </p:nvPr>
        </p:nvSpPr>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4151434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5BD669E-C6B5-4D80-81F4-C1A5DCE7380E}"/>
              </a:ext>
            </a:extLst>
          </p:cNvPr>
          <p:cNvSpPr>
            <a:spLocks noGrp="1"/>
          </p:cNvSpPr>
          <p:nvPr>
            <p:ph type="title"/>
          </p:nvPr>
        </p:nvSpPr>
        <p:spPr>
          <a:xfrm>
            <a:off x="998483" y="654100"/>
            <a:ext cx="10157197" cy="1174700"/>
          </a:xfrm>
        </p:spPr>
        <p:txBody>
          <a:bodyPr>
            <a:normAutofit fontScale="90000"/>
          </a:bodyPr>
          <a:lstStyle/>
          <a:p>
            <a:pPr algn="ctr">
              <a:lnSpc>
                <a:spcPct val="107000"/>
              </a:lnSpc>
              <a:spcAft>
                <a:spcPts val="800"/>
              </a:spcAft>
            </a:pPr>
            <a:r>
              <a:rPr lang="en-GB" b="1" i="1" dirty="0"/>
              <a:t>2021 </a:t>
            </a:r>
            <a:r>
              <a:rPr lang="en-GB" b="1" i="1" dirty="0" err="1"/>
              <a:t>metai</a:t>
            </a:r>
            <a:r>
              <a:rPr lang="en-GB" b="1" i="1" dirty="0"/>
              <a:t> </a:t>
            </a:r>
            <a:br>
              <a:rPr lang="lt-LT" dirty="0"/>
            </a:br>
            <a:r>
              <a:rPr lang="en-GB" b="1" i="1" dirty="0" err="1"/>
              <a:t>Diena</a:t>
            </a:r>
            <a:r>
              <a:rPr lang="en-GB" b="1" i="1" dirty="0"/>
              <a:t> be </a:t>
            </a:r>
            <a:r>
              <a:rPr lang="en-GB" b="1" i="1" dirty="0" err="1"/>
              <a:t>tabako</a:t>
            </a:r>
            <a:r>
              <a:rPr lang="en-GB" b="1" i="1" dirty="0"/>
              <a:t> </a:t>
            </a:r>
            <a:r>
              <a:rPr lang="en-GB" b="1" i="1" dirty="0" err="1"/>
              <a:t>paminėjimas</a:t>
            </a:r>
            <a:br>
              <a:rPr lang="lt-LT" dirty="0"/>
            </a:br>
            <a:r>
              <a:rPr lang="en-GB" dirty="0"/>
              <a:t> </a:t>
            </a:r>
            <a:br>
              <a:rPr lang="lt-LT" dirty="0"/>
            </a:br>
            <a:br>
              <a:rPr lang="lt-LT" dirty="0"/>
            </a:br>
            <a:br>
              <a:rPr lang="lt-LT" dirty="0"/>
            </a:br>
            <a:br>
              <a:rPr lang="lt-LT" dirty="0"/>
            </a:br>
            <a:br>
              <a:rPr lang="lt-LT" dirty="0"/>
            </a:br>
            <a:br>
              <a:rPr lang="lt-LT" dirty="0"/>
            </a:br>
            <a:br>
              <a:rPr lang="lt-LT" dirty="0"/>
            </a:br>
            <a:br>
              <a:rPr lang="lt-LT" dirty="0"/>
            </a:br>
            <a:br>
              <a:rPr lang="lt-LT" sz="2700" dirty="0">
                <a:latin typeface="Calibri" panose="020F0502020204030204" pitchFamily="34" charset="0"/>
                <a:ea typeface="Calibri" panose="020F0502020204030204" pitchFamily="34" charset="0"/>
                <a:cs typeface="Times New Roman" panose="02020603050405020304" pitchFamily="18" charset="0"/>
              </a:rPr>
            </a:br>
            <a:r>
              <a:rPr lang="lt-LT" sz="2800" b="1" dirty="0">
                <a:solidFill>
                  <a:schemeClr val="accent2">
                    <a:lumMod val="50000"/>
                  </a:schemeClr>
                </a:solidFill>
                <a:latin typeface="Trebuchet MS" panose="020B0603020202020204" pitchFamily="34" charset="0"/>
              </a:rPr>
              <a:t>PASKAITŲ, UŽSIĖMINŲ ORGANIZAVIMAS MOKYKLOSE</a:t>
            </a:r>
            <a:r>
              <a:rPr lang="en-GB" sz="2700" dirty="0">
                <a:latin typeface="Calibri" panose="020F0502020204030204" pitchFamily="34" charset="0"/>
                <a:ea typeface="Calibri" panose="020F0502020204030204" pitchFamily="34" charset="0"/>
                <a:cs typeface="Times New Roman" panose="02020603050405020304" pitchFamily="18" charset="0"/>
              </a:rPr>
              <a:t> </a:t>
            </a:r>
            <a:br>
              <a:rPr lang="lt-LT" sz="2700" dirty="0">
                <a:latin typeface="Calibri" panose="020F0502020204030204" pitchFamily="34" charset="0"/>
                <a:ea typeface="Calibri" panose="020F0502020204030204" pitchFamily="34" charset="0"/>
                <a:cs typeface="Times New Roman" panose="02020603050405020304" pitchFamily="18" charset="0"/>
              </a:rPr>
            </a:br>
            <a:endParaRPr lang="lt-LT" sz="2700" dirty="0"/>
          </a:p>
        </p:txBody>
      </p:sp>
      <p:graphicFrame>
        <p:nvGraphicFramePr>
          <p:cNvPr id="7" name="Turinio vietos rezervavimo ženklas 6">
            <a:extLst>
              <a:ext uri="{FF2B5EF4-FFF2-40B4-BE49-F238E27FC236}">
                <a16:creationId xmlns:a16="http://schemas.microsoft.com/office/drawing/2014/main" id="{E374D9FA-1ED9-460A-99D7-5674B1B824A3}"/>
              </a:ext>
            </a:extLst>
          </p:cNvPr>
          <p:cNvGraphicFramePr>
            <a:graphicFrameLocks noGrp="1"/>
          </p:cNvGraphicFramePr>
          <p:nvPr>
            <p:ph idx="1"/>
            <p:extLst>
              <p:ext uri="{D42A27DB-BD31-4B8C-83A1-F6EECF244321}">
                <p14:modId xmlns:p14="http://schemas.microsoft.com/office/powerpoint/2010/main" val="4189056889"/>
              </p:ext>
            </p:extLst>
          </p:nvPr>
        </p:nvGraphicFramePr>
        <p:xfrm>
          <a:off x="1036320" y="1828800"/>
          <a:ext cx="10157197" cy="4439476"/>
        </p:xfrm>
        <a:graphic>
          <a:graphicData uri="http://schemas.openxmlformats.org/drawingml/2006/table">
            <a:tbl>
              <a:tblPr firstRow="1" firstCol="1" bandRow="1">
                <a:tableStyleId>{5C22544A-7EE6-4342-B048-85BDC9FD1C3A}</a:tableStyleId>
              </a:tblPr>
              <a:tblGrid>
                <a:gridCol w="6096230">
                  <a:extLst>
                    <a:ext uri="{9D8B030D-6E8A-4147-A177-3AD203B41FA5}">
                      <a16:colId xmlns:a16="http://schemas.microsoft.com/office/drawing/2014/main" val="326638270"/>
                    </a:ext>
                  </a:extLst>
                </a:gridCol>
                <a:gridCol w="4060967">
                  <a:extLst>
                    <a:ext uri="{9D8B030D-6E8A-4147-A177-3AD203B41FA5}">
                      <a16:colId xmlns:a16="http://schemas.microsoft.com/office/drawing/2014/main" val="3749726908"/>
                    </a:ext>
                  </a:extLst>
                </a:gridCol>
              </a:tblGrid>
              <a:tr h="374114">
                <a:tc>
                  <a:txBody>
                    <a:bodyPr/>
                    <a:lstStyle/>
                    <a:p>
                      <a:pPr algn="ctr">
                        <a:lnSpc>
                          <a:spcPct val="107000"/>
                        </a:lnSpc>
                        <a:spcAft>
                          <a:spcPts val="0"/>
                        </a:spcAft>
                      </a:pPr>
                      <a:r>
                        <a:rPr lang="en-GB" sz="1400" dirty="0" err="1">
                          <a:effectLst/>
                        </a:rPr>
                        <a:t>Mokykla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GB" sz="1400">
                          <a:effectLst/>
                        </a:rPr>
                        <a:t>Klasė</a:t>
                      </a:r>
                      <a:endParaRPr lang="lt-LT"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30721104"/>
                  </a:ext>
                </a:extLst>
              </a:tr>
              <a:tr h="374114">
                <a:tc>
                  <a:txBody>
                    <a:bodyPr/>
                    <a:lstStyle/>
                    <a:p>
                      <a:pPr>
                        <a:lnSpc>
                          <a:spcPct val="107000"/>
                        </a:lnSpc>
                        <a:spcAft>
                          <a:spcPts val="0"/>
                        </a:spcAft>
                      </a:pPr>
                      <a:r>
                        <a:rPr lang="en-GB" sz="1400" dirty="0" err="1">
                          <a:effectLst/>
                        </a:rPr>
                        <a:t>Šateikių</a:t>
                      </a:r>
                      <a:r>
                        <a:rPr lang="en-GB" sz="1400" dirty="0">
                          <a:effectLst/>
                        </a:rPr>
                        <a:t> </a:t>
                      </a:r>
                      <a:r>
                        <a:rPr lang="en-GB" sz="1400" dirty="0" err="1">
                          <a:effectLst/>
                        </a:rPr>
                        <a:t>pagrindinė</a:t>
                      </a:r>
                      <a:r>
                        <a:rPr lang="en-GB" sz="1400" dirty="0">
                          <a:effectLst/>
                        </a:rPr>
                        <a:t> </a:t>
                      </a:r>
                      <a:r>
                        <a:rPr lang="en-GB" sz="1400" dirty="0" err="1">
                          <a:effectLst/>
                        </a:rPr>
                        <a:t>mokykla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tc>
                <a:extLst>
                  <a:ext uri="{0D108BD9-81ED-4DB2-BD59-A6C34878D82A}">
                    <a16:rowId xmlns:a16="http://schemas.microsoft.com/office/drawing/2014/main" val="3231857570"/>
                  </a:ext>
                </a:extLst>
              </a:tr>
              <a:tr h="374114">
                <a:tc>
                  <a:txBody>
                    <a:bodyPr/>
                    <a:lstStyle/>
                    <a:p>
                      <a:pPr>
                        <a:lnSpc>
                          <a:spcPct val="107000"/>
                        </a:lnSpc>
                        <a:spcAft>
                          <a:spcPts val="0"/>
                        </a:spcAft>
                      </a:pPr>
                      <a:r>
                        <a:rPr lang="en-GB" sz="1400" dirty="0" err="1">
                          <a:effectLst/>
                        </a:rPr>
                        <a:t>Plungės</a:t>
                      </a:r>
                      <a:r>
                        <a:rPr lang="en-GB" sz="1400" dirty="0">
                          <a:effectLst/>
                        </a:rPr>
                        <a:t> TVM</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400" dirty="0">
                          <a:effectLst/>
                        </a:rPr>
                        <a:t> </a:t>
                      </a:r>
                      <a:r>
                        <a:rPr lang="lt-LT" sz="1400" dirty="0">
                          <a:effectLst/>
                        </a:rPr>
                        <a:t>ISA22, JSA, TPR22 </a:t>
                      </a:r>
                      <a:r>
                        <a:rPr lang="lt-LT" sz="1400" dirty="0" err="1">
                          <a:effectLst/>
                        </a:rPr>
                        <a:t>gr</a:t>
                      </a:r>
                      <a:r>
                        <a:rPr lang="lt-LT" sz="1400" dirty="0">
                          <a:effectLst/>
                        </a:rPr>
                        <a:t>.</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60190963"/>
                  </a:ext>
                </a:extLst>
              </a:tr>
              <a:tr h="374114">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Senamiesčio </a:t>
                      </a:r>
                    </a:p>
                  </a:txBody>
                  <a:tcPr marL="68580" marR="68580" marT="0" marB="0"/>
                </a:tc>
                <a:tc>
                  <a:txBody>
                    <a:bodyPr/>
                    <a:lstStyle/>
                    <a:p>
                      <a:pPr>
                        <a:lnSpc>
                          <a:spcPct val="107000"/>
                        </a:lnSpc>
                        <a:spcAft>
                          <a:spcPts val="0"/>
                        </a:spcAft>
                      </a:pPr>
                      <a:r>
                        <a:rPr lang="lt-LT" sz="1400" dirty="0">
                          <a:effectLst/>
                        </a:rPr>
                        <a:t>6a </a:t>
                      </a:r>
                      <a:r>
                        <a:rPr lang="en-GB" sz="1400" dirty="0">
                          <a:effectLst/>
                        </a:rPr>
                        <a:t>kl. </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73040512"/>
                  </a:ext>
                </a:extLst>
              </a:tr>
              <a:tr h="374114">
                <a:tc>
                  <a:txBody>
                    <a:bodyPr/>
                    <a:lstStyle/>
                    <a:p>
                      <a:pPr>
                        <a:lnSpc>
                          <a:spcPct val="107000"/>
                        </a:lnSpc>
                        <a:spcAft>
                          <a:spcPts val="0"/>
                        </a:spcAft>
                      </a:pPr>
                      <a:r>
                        <a:rPr lang="en-GB" sz="1400" dirty="0" err="1">
                          <a:effectLst/>
                        </a:rPr>
                        <a:t>Platelių</a:t>
                      </a:r>
                      <a:r>
                        <a:rPr lang="en-GB" sz="1400" dirty="0">
                          <a:effectLst/>
                        </a:rPr>
                        <a:t> </a:t>
                      </a:r>
                      <a:r>
                        <a:rPr lang="en-GB" sz="1400" dirty="0" err="1">
                          <a:effectLst/>
                        </a:rPr>
                        <a:t>gimnazija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tc>
                <a:extLst>
                  <a:ext uri="{0D108BD9-81ED-4DB2-BD59-A6C34878D82A}">
                    <a16:rowId xmlns:a16="http://schemas.microsoft.com/office/drawing/2014/main" val="570498583"/>
                  </a:ext>
                </a:extLst>
              </a:tr>
              <a:tr h="374114">
                <a:tc>
                  <a:txBody>
                    <a:bodyPr/>
                    <a:lstStyle/>
                    <a:p>
                      <a:pPr>
                        <a:lnSpc>
                          <a:spcPct val="107000"/>
                        </a:lnSpc>
                        <a:spcAft>
                          <a:spcPts val="0"/>
                        </a:spcAft>
                      </a:pPr>
                      <a:r>
                        <a:rPr lang="en-GB" sz="1400" dirty="0" err="1">
                          <a:effectLst/>
                        </a:rPr>
                        <a:t>Kulių</a:t>
                      </a:r>
                      <a:r>
                        <a:rPr lang="en-GB" sz="1400" dirty="0">
                          <a:effectLst/>
                        </a:rPr>
                        <a:t> </a:t>
                      </a:r>
                      <a:r>
                        <a:rPr lang="en-GB" sz="1400" dirty="0" err="1">
                          <a:effectLst/>
                        </a:rPr>
                        <a:t>gimnazija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 </a:t>
                      </a:r>
                      <a:r>
                        <a:rPr lang="lt-LT" sz="1400" dirty="0">
                          <a:effectLst/>
                        </a:rPr>
                        <a:t>-----</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26825313"/>
                  </a:ext>
                </a:extLst>
              </a:tr>
              <a:tr h="374114">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Babrungo </a:t>
                      </a:r>
                      <a:r>
                        <a:rPr lang="lt-LT" sz="1400" dirty="0" err="1">
                          <a:effectLst/>
                          <a:latin typeface="Calibri" panose="020F0502020204030204" pitchFamily="34" charset="0"/>
                          <a:ea typeface="Calibri" panose="020F0502020204030204" pitchFamily="34" charset="0"/>
                          <a:cs typeface="Times New Roman" panose="02020603050405020304" pitchFamily="18" charset="0"/>
                        </a:rPr>
                        <a:t>proginmazija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lt-LT" sz="1400" dirty="0">
                          <a:effectLst/>
                        </a:rPr>
                        <a:t>8a, 6a,7</a:t>
                      </a:r>
                      <a:r>
                        <a:rPr lang="en-GB" sz="1400" dirty="0">
                          <a:effectLst/>
                        </a:rPr>
                        <a:t> kl.</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43459490"/>
                  </a:ext>
                </a:extLst>
              </a:tr>
              <a:tr h="324222">
                <a:tc>
                  <a:txBody>
                    <a:bodyPr/>
                    <a:lstStyle/>
                    <a:p>
                      <a:pPr>
                        <a:lnSpc>
                          <a:spcPct val="107000"/>
                        </a:lnSpc>
                        <a:spcAft>
                          <a:spcPts val="0"/>
                        </a:spcAft>
                      </a:pPr>
                      <a:r>
                        <a:rPr lang="en-GB" sz="1400" dirty="0" err="1">
                          <a:effectLst/>
                        </a:rPr>
                        <a:t>Ryto</a:t>
                      </a:r>
                      <a:r>
                        <a:rPr lang="en-GB" sz="1400" dirty="0">
                          <a:effectLst/>
                        </a:rPr>
                        <a:t> m. </a:t>
                      </a:r>
                      <a:endParaRPr lang="lt-LT" sz="1400" dirty="0">
                        <a:effectLst/>
                      </a:endParaRPr>
                    </a:p>
                  </a:txBody>
                  <a:tcPr marL="68580" marR="68580" marT="0" marB="0"/>
                </a:tc>
                <a:tc>
                  <a:txBody>
                    <a:bodyPr/>
                    <a:lstStyle/>
                    <a:p>
                      <a:pPr>
                        <a:lnSpc>
                          <a:spcPct val="107000"/>
                        </a:lnSpc>
                        <a:spcAft>
                          <a:spcPts val="0"/>
                        </a:spcAft>
                      </a:pPr>
                      <a:r>
                        <a:rPr lang="en-GB" sz="1400" dirty="0">
                          <a:effectLst/>
                        </a:rPr>
                        <a:t>8 b kl.</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42355672"/>
                  </a:ext>
                </a:extLst>
              </a:tr>
              <a:tr h="374114">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A. Jucio progimnazija</a:t>
                      </a:r>
                    </a:p>
                  </a:txBody>
                  <a:tcPr marL="68580" marR="68580" marT="0" marB="0"/>
                </a:tc>
                <a:tc>
                  <a:txBody>
                    <a:bodyPr/>
                    <a:lstStyle/>
                    <a:p>
                      <a:pPr>
                        <a:lnSpc>
                          <a:spcPct val="107000"/>
                        </a:lnSpc>
                        <a:spcAft>
                          <a:spcPts val="0"/>
                        </a:spcAft>
                      </a:pPr>
                      <a:r>
                        <a:rPr lang="lt-LT" sz="1400" dirty="0">
                          <a:effectLst/>
                        </a:rPr>
                        <a:t>8b,5a,5b,</a:t>
                      </a:r>
                      <a:r>
                        <a:rPr lang="en-GB" sz="1400" dirty="0">
                          <a:effectLst/>
                        </a:rPr>
                        <a:t> kl.</a:t>
                      </a:r>
                      <a:r>
                        <a:rPr lang="lt-LT" sz="1400" dirty="0">
                          <a:effectLst/>
                        </a:rPr>
                        <a:t>, 3 ir 4 klasės</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4882150"/>
                  </a:ext>
                </a:extLst>
              </a:tr>
              <a:tr h="374114">
                <a:tc>
                  <a:txBody>
                    <a:bodyPr/>
                    <a:lstStyle/>
                    <a:p>
                      <a:pPr>
                        <a:lnSpc>
                          <a:spcPct val="107000"/>
                        </a:lnSpc>
                        <a:spcAft>
                          <a:spcPts val="0"/>
                        </a:spcAft>
                      </a:pPr>
                      <a:r>
                        <a:rPr lang="en-GB" sz="1400" dirty="0" err="1">
                          <a:effectLst/>
                        </a:rPr>
                        <a:t>Saulės</a:t>
                      </a:r>
                      <a:r>
                        <a:rPr lang="en-GB" sz="1400" dirty="0">
                          <a:effectLst/>
                        </a:rPr>
                        <a:t> </a:t>
                      </a:r>
                      <a:r>
                        <a:rPr lang="en-GB" sz="1400" dirty="0" err="1">
                          <a:effectLst/>
                        </a:rPr>
                        <a:t>gimnazi</a:t>
                      </a:r>
                      <a:r>
                        <a:rPr lang="lt-LT" sz="1400" dirty="0">
                          <a:effectLst/>
                        </a:rPr>
                        <a:t>ja</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I</a:t>
                      </a:r>
                      <a:r>
                        <a:rPr lang="lt-LT" sz="1400" dirty="0">
                          <a:effectLst/>
                        </a:rPr>
                        <a:t>I</a:t>
                      </a:r>
                      <a:r>
                        <a:rPr lang="en-GB" sz="1400" dirty="0">
                          <a:effectLst/>
                        </a:rPr>
                        <a:t> b kl.</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65711107"/>
                  </a:ext>
                </a:extLst>
              </a:tr>
              <a:tr h="374114">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Alsėdžių St. Narutavičiaus  gimnazija </a:t>
                      </a:r>
                    </a:p>
                  </a:txBody>
                  <a:tcPr marL="68580" marR="68580" marT="0" marB="0"/>
                </a:tc>
                <a:tc>
                  <a:txBody>
                    <a:bodyPr/>
                    <a:lstStyle/>
                    <a:p>
                      <a:pPr>
                        <a:lnSpc>
                          <a:spcPct val="107000"/>
                        </a:lnSpc>
                        <a:spcAft>
                          <a:spcPts val="0"/>
                        </a:spcAft>
                      </a:pPr>
                      <a:r>
                        <a:rPr lang="lt-LT" sz="1400" dirty="0">
                          <a:effectLst/>
                        </a:rPr>
                        <a:t>5, 6, 7</a:t>
                      </a:r>
                      <a:r>
                        <a:rPr lang="en-GB" sz="1400" dirty="0">
                          <a:effectLst/>
                        </a:rPr>
                        <a:t> kl.</a:t>
                      </a:r>
                      <a:endParaRPr lang="lt-LT"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94021227"/>
                  </a:ext>
                </a:extLst>
              </a:tr>
              <a:tr h="374114">
                <a:tc>
                  <a:txBody>
                    <a:bodyPr/>
                    <a:lstStyle/>
                    <a:p>
                      <a:pPr>
                        <a:lnSpc>
                          <a:spcPct val="107000"/>
                        </a:lnSpc>
                        <a:spcAft>
                          <a:spcPts val="0"/>
                        </a:spcAft>
                      </a:pPr>
                      <a:r>
                        <a:rPr lang="lt-LT" sz="1400" dirty="0" err="1">
                          <a:effectLst/>
                          <a:latin typeface="Calibri" panose="020F0502020204030204" pitchFamily="34" charset="0"/>
                          <a:ea typeface="Calibri" panose="020F0502020204030204" pitchFamily="34" charset="0"/>
                          <a:cs typeface="Times New Roman" panose="02020603050405020304" pitchFamily="18" charset="0"/>
                        </a:rPr>
                        <a:t>Žem</a:t>
                      </a:r>
                      <a:r>
                        <a:rPr lang="lt-LT" sz="1400" dirty="0">
                          <a:effectLst/>
                          <a:latin typeface="Calibri" panose="020F0502020204030204" pitchFamily="34" charset="0"/>
                          <a:ea typeface="Calibri" panose="020F0502020204030204" pitchFamily="34" charset="0"/>
                          <a:cs typeface="Times New Roman" panose="02020603050405020304" pitchFamily="18" charset="0"/>
                        </a:rPr>
                        <a:t>. Kalvarijos M. Valančiaus gimnazija</a:t>
                      </a:r>
                    </a:p>
                  </a:txBody>
                  <a:tcPr marL="68580" marR="68580" marT="0" marB="0"/>
                </a:tc>
                <a:tc>
                  <a:txBody>
                    <a:bodyPr/>
                    <a:lstStyle/>
                    <a:p>
                      <a:pPr>
                        <a:lnSpc>
                          <a:spcPct val="107000"/>
                        </a:lnSpc>
                        <a:spcAft>
                          <a:spcPts val="0"/>
                        </a:spcAft>
                      </a:pPr>
                      <a:r>
                        <a:rPr lang="lt-LT" sz="1400" dirty="0">
                          <a:effectLst/>
                          <a:latin typeface="Calibri" panose="020F0502020204030204" pitchFamily="34" charset="0"/>
                          <a:ea typeface="Calibri" panose="020F0502020204030204" pitchFamily="34" charset="0"/>
                          <a:cs typeface="Times New Roman" panose="02020603050405020304" pitchFamily="18" charset="0"/>
                        </a:rPr>
                        <a:t>I,II </a:t>
                      </a:r>
                      <a:r>
                        <a:rPr lang="lt-LT" sz="1400" dirty="0" err="1">
                          <a:effectLst/>
                          <a:latin typeface="Calibri" panose="020F0502020204030204" pitchFamily="34" charset="0"/>
                          <a:ea typeface="Calibri" panose="020F0502020204030204" pitchFamily="34" charset="0"/>
                          <a:cs typeface="Times New Roman" panose="02020603050405020304" pitchFamily="18" charset="0"/>
                        </a:rPr>
                        <a:t>gr</a:t>
                      </a:r>
                      <a:r>
                        <a:rPr lang="lt-LT" sz="14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tc>
                <a:extLst>
                  <a:ext uri="{0D108BD9-81ED-4DB2-BD59-A6C34878D82A}">
                    <a16:rowId xmlns:a16="http://schemas.microsoft.com/office/drawing/2014/main" val="3798987359"/>
                  </a:ext>
                </a:extLst>
              </a:tr>
            </a:tbl>
          </a:graphicData>
        </a:graphic>
      </p:graphicFrame>
      <p:sp>
        <p:nvSpPr>
          <p:cNvPr id="4" name="Skaidrės numerio vietos rezervavimo ženklas 3">
            <a:extLst>
              <a:ext uri="{FF2B5EF4-FFF2-40B4-BE49-F238E27FC236}">
                <a16:creationId xmlns:a16="http://schemas.microsoft.com/office/drawing/2014/main" id="{EE74848E-9B4F-4112-8087-FA6260C6E358}"/>
              </a:ext>
            </a:extLst>
          </p:cNvPr>
          <p:cNvSpPr>
            <a:spLocks noGrp="1"/>
          </p:cNvSpPr>
          <p:nvPr>
            <p:ph type="sldNum" sz="quarter" idx="12"/>
          </p:nvPr>
        </p:nvSpPr>
        <p:spPr/>
        <p:txBody>
          <a:bodyPr/>
          <a:lstStyle/>
          <a:p>
            <a:fld id="{629637A9-119A-49DA-BD12-AAC58B377D80}" type="slidenum">
              <a:rPr lang="en-US" smtClean="0"/>
              <a:t>10</a:t>
            </a:fld>
            <a:endParaRPr lang="en-US" dirty="0"/>
          </a:p>
        </p:txBody>
      </p:sp>
      <p:pic>
        <p:nvPicPr>
          <p:cNvPr id="5" name="Paveikslėlis 4">
            <a:extLst>
              <a:ext uri="{FF2B5EF4-FFF2-40B4-BE49-F238E27FC236}">
                <a16:creationId xmlns:a16="http://schemas.microsoft.com/office/drawing/2014/main" id="{72E4E61E-32A1-41F5-B6CF-88B72085BA54}"/>
              </a:ext>
            </a:extLst>
          </p:cNvPr>
          <p:cNvPicPr>
            <a:picLocks noChangeAspect="1"/>
          </p:cNvPicPr>
          <p:nvPr/>
        </p:nvPicPr>
        <p:blipFill>
          <a:blip r:embed="rId2"/>
          <a:stretch>
            <a:fillRect/>
          </a:stretch>
        </p:blipFill>
        <p:spPr>
          <a:xfrm>
            <a:off x="8843510" y="114635"/>
            <a:ext cx="3109229" cy="743776"/>
          </a:xfrm>
          <a:prstGeom prst="rect">
            <a:avLst/>
          </a:prstGeom>
        </p:spPr>
      </p:pic>
    </p:spTree>
    <p:extLst>
      <p:ext uri="{BB962C8B-B14F-4D97-AF65-F5344CB8AC3E}">
        <p14:creationId xmlns:p14="http://schemas.microsoft.com/office/powerpoint/2010/main" val="3695282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veikslėlis 2">
            <a:extLst>
              <a:ext uri="{FF2B5EF4-FFF2-40B4-BE49-F238E27FC236}">
                <a16:creationId xmlns:a16="http://schemas.microsoft.com/office/drawing/2014/main" id="{83396918-EC42-4DCD-9190-E9E71DCF996A}"/>
              </a:ext>
            </a:extLst>
          </p:cNvPr>
          <p:cNvPicPr>
            <a:picLocks noChangeAspect="1"/>
          </p:cNvPicPr>
          <p:nvPr/>
        </p:nvPicPr>
        <p:blipFill>
          <a:blip r:embed="rId2"/>
          <a:stretch>
            <a:fillRect/>
          </a:stretch>
        </p:blipFill>
        <p:spPr>
          <a:xfrm>
            <a:off x="8702463" y="501921"/>
            <a:ext cx="3109229" cy="743776"/>
          </a:xfrm>
          <a:prstGeom prst="rect">
            <a:avLst/>
          </a:prstGeom>
        </p:spPr>
      </p:pic>
      <p:sp>
        <p:nvSpPr>
          <p:cNvPr id="2" name="Pavadinimas 1">
            <a:extLst>
              <a:ext uri="{FF2B5EF4-FFF2-40B4-BE49-F238E27FC236}">
                <a16:creationId xmlns:a16="http://schemas.microsoft.com/office/drawing/2014/main" id="{87F60E1B-8106-4314-B0FE-3362435861DB}"/>
              </a:ext>
            </a:extLst>
          </p:cNvPr>
          <p:cNvSpPr>
            <a:spLocks noGrp="1"/>
          </p:cNvSpPr>
          <p:nvPr>
            <p:ph type="title"/>
          </p:nvPr>
        </p:nvSpPr>
        <p:spPr/>
        <p:txBody>
          <a:bodyPr/>
          <a:lstStyle/>
          <a:p>
            <a:endParaRPr lang="lt-LT" dirty="0"/>
          </a:p>
        </p:txBody>
      </p:sp>
      <p:pic>
        <p:nvPicPr>
          <p:cNvPr id="6" name="Turinio vietos rezervavimo ženklas 5">
            <a:extLst>
              <a:ext uri="{FF2B5EF4-FFF2-40B4-BE49-F238E27FC236}">
                <a16:creationId xmlns:a16="http://schemas.microsoft.com/office/drawing/2014/main" id="{6491B3FA-7134-4514-82BB-C6DBAD0CFD49}"/>
              </a:ext>
            </a:extLst>
          </p:cNvPr>
          <p:cNvPicPr>
            <a:picLocks noGrp="1" noChangeAspect="1"/>
          </p:cNvPicPr>
          <p:nvPr>
            <p:ph idx="1"/>
          </p:nvPr>
        </p:nvPicPr>
        <p:blipFill>
          <a:blip r:embed="rId3"/>
          <a:stretch>
            <a:fillRect/>
          </a:stretch>
        </p:blipFill>
        <p:spPr>
          <a:xfrm>
            <a:off x="879822" y="2142002"/>
            <a:ext cx="3424995" cy="2978639"/>
          </a:xfrm>
        </p:spPr>
      </p:pic>
      <p:sp>
        <p:nvSpPr>
          <p:cNvPr id="4" name="Skaidrės numerio vietos rezervavimo ženklas 3">
            <a:extLst>
              <a:ext uri="{FF2B5EF4-FFF2-40B4-BE49-F238E27FC236}">
                <a16:creationId xmlns:a16="http://schemas.microsoft.com/office/drawing/2014/main" id="{D216256C-F4AC-4C5A-8D4A-C54E1A445D16}"/>
              </a:ext>
            </a:extLst>
          </p:cNvPr>
          <p:cNvSpPr>
            <a:spLocks noGrp="1"/>
          </p:cNvSpPr>
          <p:nvPr>
            <p:ph type="sldNum" sz="quarter" idx="12"/>
          </p:nvPr>
        </p:nvSpPr>
        <p:spPr/>
        <p:txBody>
          <a:bodyPr/>
          <a:lstStyle/>
          <a:p>
            <a:fld id="{629637A9-119A-49DA-BD12-AAC58B377D80}" type="slidenum">
              <a:rPr lang="en-US" smtClean="0"/>
              <a:t>11</a:t>
            </a:fld>
            <a:endParaRPr lang="en-US" dirty="0"/>
          </a:p>
        </p:txBody>
      </p:sp>
      <p:pic>
        <p:nvPicPr>
          <p:cNvPr id="8" name="Paveikslėlis 7">
            <a:extLst>
              <a:ext uri="{FF2B5EF4-FFF2-40B4-BE49-F238E27FC236}">
                <a16:creationId xmlns:a16="http://schemas.microsoft.com/office/drawing/2014/main" id="{5E3F2964-26C7-4733-B263-21EF4A2B5FA9}"/>
              </a:ext>
            </a:extLst>
          </p:cNvPr>
          <p:cNvPicPr>
            <a:picLocks noChangeAspect="1"/>
          </p:cNvPicPr>
          <p:nvPr/>
        </p:nvPicPr>
        <p:blipFill>
          <a:blip r:embed="rId4"/>
          <a:stretch>
            <a:fillRect/>
          </a:stretch>
        </p:blipFill>
        <p:spPr>
          <a:xfrm>
            <a:off x="4781168" y="2142002"/>
            <a:ext cx="2730346" cy="2978639"/>
          </a:xfrm>
          <a:prstGeom prst="rect">
            <a:avLst/>
          </a:prstGeom>
        </p:spPr>
      </p:pic>
      <p:pic>
        <p:nvPicPr>
          <p:cNvPr id="10" name="Paveikslėlis 9">
            <a:extLst>
              <a:ext uri="{FF2B5EF4-FFF2-40B4-BE49-F238E27FC236}">
                <a16:creationId xmlns:a16="http://schemas.microsoft.com/office/drawing/2014/main" id="{E79B3E97-D4A0-46B0-99B1-ABA5210C4097}"/>
              </a:ext>
            </a:extLst>
          </p:cNvPr>
          <p:cNvPicPr>
            <a:picLocks noChangeAspect="1"/>
          </p:cNvPicPr>
          <p:nvPr/>
        </p:nvPicPr>
        <p:blipFill>
          <a:blip r:embed="rId5"/>
          <a:stretch>
            <a:fillRect/>
          </a:stretch>
        </p:blipFill>
        <p:spPr>
          <a:xfrm>
            <a:off x="7987865" y="2142002"/>
            <a:ext cx="2760932" cy="2978639"/>
          </a:xfrm>
          <a:prstGeom prst="rect">
            <a:avLst/>
          </a:prstGeom>
        </p:spPr>
      </p:pic>
    </p:spTree>
    <p:extLst>
      <p:ext uri="{BB962C8B-B14F-4D97-AF65-F5344CB8AC3E}">
        <p14:creationId xmlns:p14="http://schemas.microsoft.com/office/powerpoint/2010/main" val="935375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21ED0806-E9C0-4AAC-8159-05A9822DD1EF}"/>
              </a:ext>
            </a:extLst>
          </p:cNvPr>
          <p:cNvSpPr>
            <a:spLocks noGrp="1"/>
          </p:cNvSpPr>
          <p:nvPr>
            <p:ph type="sldNum" sz="quarter" idx="12"/>
          </p:nvPr>
        </p:nvSpPr>
        <p:spPr/>
        <p:txBody>
          <a:bodyPr/>
          <a:lstStyle/>
          <a:p>
            <a:fld id="{4FAB73BC-B049-4115-A692-8D63A059BFB8}" type="slidenum">
              <a:rPr lang="en-US" smtClean="0"/>
              <a:pPr/>
              <a:t>12</a:t>
            </a:fld>
            <a:endParaRPr lang="en-US" dirty="0"/>
          </a:p>
        </p:txBody>
      </p:sp>
      <p:pic>
        <p:nvPicPr>
          <p:cNvPr id="3" name="Paveikslėlis 2">
            <a:extLst>
              <a:ext uri="{FF2B5EF4-FFF2-40B4-BE49-F238E27FC236}">
                <a16:creationId xmlns:a16="http://schemas.microsoft.com/office/drawing/2014/main" id="{25E3D949-6A03-4479-A60B-6F90A2F52664}"/>
              </a:ext>
            </a:extLst>
          </p:cNvPr>
          <p:cNvPicPr>
            <a:picLocks noChangeAspect="1"/>
          </p:cNvPicPr>
          <p:nvPr/>
        </p:nvPicPr>
        <p:blipFill>
          <a:blip r:embed="rId2"/>
          <a:stretch>
            <a:fillRect/>
          </a:stretch>
        </p:blipFill>
        <p:spPr>
          <a:xfrm>
            <a:off x="462614" y="510839"/>
            <a:ext cx="4559960" cy="2643188"/>
          </a:xfrm>
          <a:prstGeom prst="rect">
            <a:avLst/>
          </a:prstGeom>
        </p:spPr>
      </p:pic>
      <p:pic>
        <p:nvPicPr>
          <p:cNvPr id="4" name="Paveikslėlis 3">
            <a:extLst>
              <a:ext uri="{FF2B5EF4-FFF2-40B4-BE49-F238E27FC236}">
                <a16:creationId xmlns:a16="http://schemas.microsoft.com/office/drawing/2014/main" id="{67D59FC5-AE96-403C-B94A-74E3A8B192AD}"/>
              </a:ext>
            </a:extLst>
          </p:cNvPr>
          <p:cNvPicPr>
            <a:picLocks noChangeAspect="1"/>
          </p:cNvPicPr>
          <p:nvPr/>
        </p:nvPicPr>
        <p:blipFill>
          <a:blip r:embed="rId3"/>
          <a:stretch>
            <a:fillRect/>
          </a:stretch>
        </p:blipFill>
        <p:spPr>
          <a:xfrm>
            <a:off x="462614" y="3429000"/>
            <a:ext cx="4652725" cy="2886074"/>
          </a:xfrm>
          <a:prstGeom prst="rect">
            <a:avLst/>
          </a:prstGeom>
        </p:spPr>
      </p:pic>
      <p:pic>
        <p:nvPicPr>
          <p:cNvPr id="5" name="Paveikslėlis 4">
            <a:extLst>
              <a:ext uri="{FF2B5EF4-FFF2-40B4-BE49-F238E27FC236}">
                <a16:creationId xmlns:a16="http://schemas.microsoft.com/office/drawing/2014/main" id="{B797C603-97BB-4B6C-B8CE-A323428231A1}"/>
              </a:ext>
            </a:extLst>
          </p:cNvPr>
          <p:cNvPicPr>
            <a:picLocks noChangeAspect="1"/>
          </p:cNvPicPr>
          <p:nvPr/>
        </p:nvPicPr>
        <p:blipFill>
          <a:blip r:embed="rId4"/>
          <a:stretch>
            <a:fillRect/>
          </a:stretch>
        </p:blipFill>
        <p:spPr>
          <a:xfrm>
            <a:off x="6485846" y="1342611"/>
            <a:ext cx="3235609" cy="4972463"/>
          </a:xfrm>
          <a:prstGeom prst="rect">
            <a:avLst/>
          </a:prstGeom>
        </p:spPr>
      </p:pic>
      <p:pic>
        <p:nvPicPr>
          <p:cNvPr id="6" name="Paveikslėlis 5">
            <a:extLst>
              <a:ext uri="{FF2B5EF4-FFF2-40B4-BE49-F238E27FC236}">
                <a16:creationId xmlns:a16="http://schemas.microsoft.com/office/drawing/2014/main" id="{C29F2B23-569C-44BD-9B93-1932DE7436CB}"/>
              </a:ext>
            </a:extLst>
          </p:cNvPr>
          <p:cNvPicPr>
            <a:picLocks noChangeAspect="1"/>
          </p:cNvPicPr>
          <p:nvPr/>
        </p:nvPicPr>
        <p:blipFill>
          <a:blip r:embed="rId5"/>
          <a:stretch>
            <a:fillRect/>
          </a:stretch>
        </p:blipFill>
        <p:spPr>
          <a:xfrm>
            <a:off x="8540644" y="340417"/>
            <a:ext cx="3109229" cy="743776"/>
          </a:xfrm>
          <a:prstGeom prst="rect">
            <a:avLst/>
          </a:prstGeom>
        </p:spPr>
      </p:pic>
    </p:spTree>
    <p:extLst>
      <p:ext uri="{BB962C8B-B14F-4D97-AF65-F5344CB8AC3E}">
        <p14:creationId xmlns:p14="http://schemas.microsoft.com/office/powerpoint/2010/main" val="2975893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E81EE1D-BFC0-4F85-AF84-AA15B7B65E59}"/>
              </a:ext>
            </a:extLst>
          </p:cNvPr>
          <p:cNvSpPr>
            <a:spLocks noGrp="1"/>
          </p:cNvSpPr>
          <p:nvPr>
            <p:ph type="title"/>
          </p:nvPr>
        </p:nvSpPr>
        <p:spPr>
          <a:xfrm>
            <a:off x="1097280" y="662609"/>
            <a:ext cx="10058400" cy="1183125"/>
          </a:xfrm>
        </p:spPr>
        <p:txBody>
          <a:bodyPr>
            <a:normAutofit/>
          </a:bodyPr>
          <a:lstStyle/>
          <a:p>
            <a:pPr algn="ctr"/>
            <a:r>
              <a:rPr lang="lt-LT" sz="3200" b="1" cap="all" dirty="0">
                <a:solidFill>
                  <a:schemeClr val="accent2">
                    <a:lumMod val="50000"/>
                  </a:schemeClr>
                </a:solidFill>
                <a:latin typeface="Trebuchet MS" panose="020B0603020202020204" pitchFamily="34" charset="0"/>
              </a:rPr>
              <a:t>BŪK NEPRIKLAUSOMAS IR ATSAKINGAS</a:t>
            </a:r>
            <a:br>
              <a:rPr lang="lt-LT" sz="3200" b="1" cap="all" dirty="0">
                <a:solidFill>
                  <a:schemeClr val="accent2">
                    <a:lumMod val="50000"/>
                  </a:schemeClr>
                </a:solidFill>
                <a:latin typeface="Trebuchet MS" panose="020B0603020202020204" pitchFamily="34" charset="0"/>
              </a:rPr>
            </a:br>
            <a:r>
              <a:rPr lang="lt-LT" sz="3200" b="1" cap="all" dirty="0" err="1">
                <a:solidFill>
                  <a:schemeClr val="accent2">
                    <a:lumMod val="50000"/>
                  </a:schemeClr>
                </a:solidFill>
                <a:latin typeface="Trebuchet MS" panose="020B0603020202020204" pitchFamily="34" charset="0"/>
              </a:rPr>
              <a:t>ProtŲ</a:t>
            </a:r>
            <a:r>
              <a:rPr lang="lt-LT" sz="3200" b="1" cap="all" dirty="0">
                <a:solidFill>
                  <a:schemeClr val="accent2">
                    <a:lumMod val="50000"/>
                  </a:schemeClr>
                </a:solidFill>
                <a:latin typeface="Trebuchet MS" panose="020B0603020202020204" pitchFamily="34" charset="0"/>
              </a:rPr>
              <a:t> mūšis </a:t>
            </a:r>
            <a:r>
              <a:rPr lang="lt-LT" sz="1600" b="1" cap="all" dirty="0">
                <a:solidFill>
                  <a:schemeClr val="accent2">
                    <a:lumMod val="50000"/>
                  </a:schemeClr>
                </a:solidFill>
                <a:latin typeface="Trebuchet MS" panose="020B0603020202020204" pitchFamily="34" charset="0"/>
              </a:rPr>
              <a:t>(2023-05-12)</a:t>
            </a:r>
            <a:endParaRPr lang="lt-LT" sz="1600" dirty="0">
              <a:solidFill>
                <a:schemeClr val="accent2">
                  <a:lumMod val="50000"/>
                </a:schemeClr>
              </a:solidFill>
              <a:latin typeface="Trebuchet MS" panose="020B0603020202020204" pitchFamily="34" charset="0"/>
            </a:endParaRPr>
          </a:p>
        </p:txBody>
      </p:sp>
      <p:sp>
        <p:nvSpPr>
          <p:cNvPr id="3" name="Turinio vietos rezervavimo ženklas 2">
            <a:extLst>
              <a:ext uri="{FF2B5EF4-FFF2-40B4-BE49-F238E27FC236}">
                <a16:creationId xmlns:a16="http://schemas.microsoft.com/office/drawing/2014/main" id="{49EBF463-76AE-4559-A07E-5E659C33DDD5}"/>
              </a:ext>
            </a:extLst>
          </p:cNvPr>
          <p:cNvSpPr>
            <a:spLocks noGrp="1"/>
          </p:cNvSpPr>
          <p:nvPr>
            <p:ph idx="1"/>
          </p:nvPr>
        </p:nvSpPr>
        <p:spPr>
          <a:xfrm>
            <a:off x="1097280" y="1845734"/>
            <a:ext cx="10058400" cy="4023360"/>
          </a:xfrm>
        </p:spPr>
        <p:txBody>
          <a:bodyPr/>
          <a:lstStyle/>
          <a:p>
            <a:pPr marL="0" indent="0" algn="just">
              <a:lnSpc>
                <a:spcPct val="150000"/>
              </a:lnSpc>
              <a:buNone/>
            </a:pPr>
            <a:r>
              <a:rPr lang="lt-LT" dirty="0">
                <a:solidFill>
                  <a:schemeClr val="accent2">
                    <a:lumMod val="50000"/>
                  </a:schemeClr>
                </a:solidFill>
                <a:latin typeface="Trebuchet MS" panose="020B0603020202020204" pitchFamily="34" charset="0"/>
              </a:rPr>
              <a:t>Nuo 2022m. Plungės rajono savivaldybės biuras bendradarbiaudamas su Plungės rajono policijos komisariatu organizuoja protų mūšį, kurio metu jaunuoliai tikrina žinias apie psichoaktyvių medžiagų žalą. Šiuo renginiu visuomenės sveikatos specialistės, vykdančios sveikatos priežiūrą mokykloje, primena apie vis dar opią problemą visuomenėje tai – priklausomybė ir deda visas pastangas užkirsti joms kelią. Rajono protų mūšyje „Būk nepriklausomas ir atsakingas“, susirungė 7 mokyklų 5-10 klasių moksleiviai. </a:t>
            </a:r>
          </a:p>
        </p:txBody>
      </p:sp>
      <p:sp>
        <p:nvSpPr>
          <p:cNvPr id="4" name="Skaidrės numerio vietos rezervavimo ženklas 3">
            <a:extLst>
              <a:ext uri="{FF2B5EF4-FFF2-40B4-BE49-F238E27FC236}">
                <a16:creationId xmlns:a16="http://schemas.microsoft.com/office/drawing/2014/main" id="{4EAEC8C8-7D32-49C3-9DC2-5142C7E58920}"/>
              </a:ext>
            </a:extLst>
          </p:cNvPr>
          <p:cNvSpPr>
            <a:spLocks noGrp="1"/>
          </p:cNvSpPr>
          <p:nvPr>
            <p:ph type="sldNum" sz="quarter" idx="12"/>
          </p:nvPr>
        </p:nvSpPr>
        <p:spPr/>
        <p:txBody>
          <a:bodyPr/>
          <a:lstStyle/>
          <a:p>
            <a:fld id="{629637A9-119A-49DA-BD12-AAC58B377D80}" type="slidenum">
              <a:rPr lang="en-US" smtClean="0"/>
              <a:t>13</a:t>
            </a:fld>
            <a:endParaRPr lang="en-US" dirty="0"/>
          </a:p>
        </p:txBody>
      </p:sp>
      <p:pic>
        <p:nvPicPr>
          <p:cNvPr id="5" name="Paveikslėlis 4">
            <a:extLst>
              <a:ext uri="{FF2B5EF4-FFF2-40B4-BE49-F238E27FC236}">
                <a16:creationId xmlns:a16="http://schemas.microsoft.com/office/drawing/2014/main" id="{0CB0D1B5-9675-487E-9EE7-E2109D8F226B}"/>
              </a:ext>
            </a:extLst>
          </p:cNvPr>
          <p:cNvPicPr>
            <a:picLocks noChangeAspect="1"/>
          </p:cNvPicPr>
          <p:nvPr/>
        </p:nvPicPr>
        <p:blipFill>
          <a:blip r:embed="rId2"/>
          <a:stretch>
            <a:fillRect/>
          </a:stretch>
        </p:blipFill>
        <p:spPr>
          <a:xfrm>
            <a:off x="9584384" y="372028"/>
            <a:ext cx="2334147" cy="581161"/>
          </a:xfrm>
          <a:prstGeom prst="rect">
            <a:avLst/>
          </a:prstGeom>
        </p:spPr>
      </p:pic>
    </p:spTree>
    <p:extLst>
      <p:ext uri="{BB962C8B-B14F-4D97-AF65-F5344CB8AC3E}">
        <p14:creationId xmlns:p14="http://schemas.microsoft.com/office/powerpoint/2010/main" val="3083136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34230F44-1C37-4965-85B5-F4BF9C677182}"/>
              </a:ext>
            </a:extLst>
          </p:cNvPr>
          <p:cNvSpPr>
            <a:spLocks noGrp="1"/>
          </p:cNvSpPr>
          <p:nvPr>
            <p:ph type="sldNum" sz="quarter" idx="12"/>
          </p:nvPr>
        </p:nvSpPr>
        <p:spPr/>
        <p:txBody>
          <a:bodyPr/>
          <a:lstStyle/>
          <a:p>
            <a:fld id="{4FAB73BC-B049-4115-A692-8D63A059BFB8}" type="slidenum">
              <a:rPr lang="en-US" smtClean="0"/>
              <a:pPr/>
              <a:t>14</a:t>
            </a:fld>
            <a:endParaRPr lang="en-US" dirty="0"/>
          </a:p>
        </p:txBody>
      </p:sp>
      <p:pic>
        <p:nvPicPr>
          <p:cNvPr id="9" name="Paveikslėlis 8">
            <a:extLst>
              <a:ext uri="{FF2B5EF4-FFF2-40B4-BE49-F238E27FC236}">
                <a16:creationId xmlns:a16="http://schemas.microsoft.com/office/drawing/2014/main" id="{C84B9586-CF04-488D-99E3-26B06C982FF7}"/>
              </a:ext>
            </a:extLst>
          </p:cNvPr>
          <p:cNvPicPr>
            <a:picLocks noChangeAspect="1"/>
          </p:cNvPicPr>
          <p:nvPr/>
        </p:nvPicPr>
        <p:blipFill>
          <a:blip r:embed="rId2"/>
          <a:stretch>
            <a:fillRect/>
          </a:stretch>
        </p:blipFill>
        <p:spPr>
          <a:xfrm>
            <a:off x="9001855" y="131695"/>
            <a:ext cx="3109229" cy="743776"/>
          </a:xfrm>
          <a:prstGeom prst="rect">
            <a:avLst/>
          </a:prstGeom>
        </p:spPr>
      </p:pic>
      <p:pic>
        <p:nvPicPr>
          <p:cNvPr id="5" name="Paveikslėlis 4">
            <a:extLst>
              <a:ext uri="{FF2B5EF4-FFF2-40B4-BE49-F238E27FC236}">
                <a16:creationId xmlns:a16="http://schemas.microsoft.com/office/drawing/2014/main" id="{807564D5-8C05-4372-B815-DAFF4C06195F}"/>
              </a:ext>
            </a:extLst>
          </p:cNvPr>
          <p:cNvPicPr>
            <a:picLocks noChangeAspect="1"/>
          </p:cNvPicPr>
          <p:nvPr/>
        </p:nvPicPr>
        <p:blipFill>
          <a:blip r:embed="rId3"/>
          <a:stretch>
            <a:fillRect/>
          </a:stretch>
        </p:blipFill>
        <p:spPr>
          <a:xfrm>
            <a:off x="477079" y="1033670"/>
            <a:ext cx="3560418" cy="2670313"/>
          </a:xfrm>
          <a:prstGeom prst="rect">
            <a:avLst/>
          </a:prstGeom>
        </p:spPr>
      </p:pic>
      <p:pic>
        <p:nvPicPr>
          <p:cNvPr id="10" name="Paveikslėlis 9">
            <a:extLst>
              <a:ext uri="{FF2B5EF4-FFF2-40B4-BE49-F238E27FC236}">
                <a16:creationId xmlns:a16="http://schemas.microsoft.com/office/drawing/2014/main" id="{F8AC01B9-7B2A-4CF9-928B-384DD98835CA}"/>
              </a:ext>
            </a:extLst>
          </p:cNvPr>
          <p:cNvPicPr>
            <a:picLocks noChangeAspect="1"/>
          </p:cNvPicPr>
          <p:nvPr/>
        </p:nvPicPr>
        <p:blipFill>
          <a:blip r:embed="rId4"/>
          <a:stretch>
            <a:fillRect/>
          </a:stretch>
        </p:blipFill>
        <p:spPr>
          <a:xfrm>
            <a:off x="4682436" y="304800"/>
            <a:ext cx="2956288" cy="3334948"/>
          </a:xfrm>
          <a:prstGeom prst="rect">
            <a:avLst/>
          </a:prstGeom>
        </p:spPr>
      </p:pic>
      <p:pic>
        <p:nvPicPr>
          <p:cNvPr id="12" name="Paveikslėlis 11">
            <a:extLst>
              <a:ext uri="{FF2B5EF4-FFF2-40B4-BE49-F238E27FC236}">
                <a16:creationId xmlns:a16="http://schemas.microsoft.com/office/drawing/2014/main" id="{9652A114-705C-4A88-BE35-6DB20BF12194}"/>
              </a:ext>
            </a:extLst>
          </p:cNvPr>
          <p:cNvPicPr>
            <a:picLocks noChangeAspect="1"/>
          </p:cNvPicPr>
          <p:nvPr/>
        </p:nvPicPr>
        <p:blipFill>
          <a:blip r:embed="rId5"/>
          <a:stretch>
            <a:fillRect/>
          </a:stretch>
        </p:blipFill>
        <p:spPr>
          <a:xfrm>
            <a:off x="8046311" y="3703983"/>
            <a:ext cx="3668610" cy="2504660"/>
          </a:xfrm>
          <a:prstGeom prst="rect">
            <a:avLst/>
          </a:prstGeom>
        </p:spPr>
      </p:pic>
      <p:pic>
        <p:nvPicPr>
          <p:cNvPr id="14" name="Paveikslėlis 13">
            <a:extLst>
              <a:ext uri="{FF2B5EF4-FFF2-40B4-BE49-F238E27FC236}">
                <a16:creationId xmlns:a16="http://schemas.microsoft.com/office/drawing/2014/main" id="{C79FD4DC-A8F7-4484-BA3C-2C607D2694AB}"/>
              </a:ext>
            </a:extLst>
          </p:cNvPr>
          <p:cNvPicPr>
            <a:picLocks noChangeAspect="1"/>
          </p:cNvPicPr>
          <p:nvPr/>
        </p:nvPicPr>
        <p:blipFill>
          <a:blip r:embed="rId6"/>
          <a:stretch>
            <a:fillRect/>
          </a:stretch>
        </p:blipFill>
        <p:spPr>
          <a:xfrm>
            <a:off x="1555529" y="3708328"/>
            <a:ext cx="3560419" cy="2670313"/>
          </a:xfrm>
          <a:prstGeom prst="rect">
            <a:avLst/>
          </a:prstGeom>
        </p:spPr>
      </p:pic>
    </p:spTree>
    <p:extLst>
      <p:ext uri="{BB962C8B-B14F-4D97-AF65-F5344CB8AC3E}">
        <p14:creationId xmlns:p14="http://schemas.microsoft.com/office/powerpoint/2010/main" val="1704785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1E7F312-3716-40F3-8DF8-E182F2BCC435}"/>
              </a:ext>
            </a:extLst>
          </p:cNvPr>
          <p:cNvSpPr>
            <a:spLocks noGrp="1"/>
          </p:cNvSpPr>
          <p:nvPr>
            <p:ph type="title"/>
          </p:nvPr>
        </p:nvSpPr>
        <p:spPr>
          <a:xfrm>
            <a:off x="1097280" y="203269"/>
            <a:ext cx="10058400" cy="1450757"/>
          </a:xfrm>
        </p:spPr>
        <p:txBody>
          <a:bodyPr>
            <a:normAutofit/>
          </a:bodyPr>
          <a:lstStyle/>
          <a:p>
            <a:pPr algn="ctr"/>
            <a:endParaRPr lang="lt-LT" sz="3600" b="1" dirty="0">
              <a:solidFill>
                <a:schemeClr val="accent2">
                  <a:lumMod val="50000"/>
                </a:schemeClr>
              </a:solidFill>
              <a:latin typeface="Trebuchet MS" panose="020B0603020202020204" pitchFamily="34" charset="0"/>
              <a:cs typeface="Times New Roman" panose="02020603050405020304" pitchFamily="18" charset="0"/>
            </a:endParaRPr>
          </a:p>
        </p:txBody>
      </p:sp>
      <p:pic>
        <p:nvPicPr>
          <p:cNvPr id="5" name="Turinio vietos rezervavimo ženklas 4">
            <a:extLst>
              <a:ext uri="{FF2B5EF4-FFF2-40B4-BE49-F238E27FC236}">
                <a16:creationId xmlns:a16="http://schemas.microsoft.com/office/drawing/2014/main" id="{10ED8AA6-0A84-42DD-8D99-65986D4EC79D}"/>
              </a:ext>
            </a:extLst>
          </p:cNvPr>
          <p:cNvPicPr>
            <a:picLocks noGrp="1" noChangeAspect="1"/>
          </p:cNvPicPr>
          <p:nvPr>
            <p:ph idx="1"/>
          </p:nvPr>
        </p:nvPicPr>
        <p:blipFill>
          <a:blip r:embed="rId2"/>
          <a:stretch>
            <a:fillRect/>
          </a:stretch>
        </p:blipFill>
        <p:spPr>
          <a:xfrm>
            <a:off x="1097280" y="2051734"/>
            <a:ext cx="5363633" cy="4022725"/>
          </a:xfrm>
          <a:prstGeom prst="rect">
            <a:avLst/>
          </a:prstGeom>
        </p:spPr>
      </p:pic>
      <p:sp>
        <p:nvSpPr>
          <p:cNvPr id="4" name="Skaidrės numerio vietos rezervavimo ženklas 3">
            <a:extLst>
              <a:ext uri="{FF2B5EF4-FFF2-40B4-BE49-F238E27FC236}">
                <a16:creationId xmlns:a16="http://schemas.microsoft.com/office/drawing/2014/main" id="{53F67138-1D1A-4B7A-BDC8-9F622282F5AE}"/>
              </a:ext>
            </a:extLst>
          </p:cNvPr>
          <p:cNvSpPr>
            <a:spLocks noGrp="1"/>
          </p:cNvSpPr>
          <p:nvPr>
            <p:ph type="sldNum" sz="quarter" idx="12"/>
          </p:nvPr>
        </p:nvSpPr>
        <p:spPr/>
        <p:txBody>
          <a:bodyPr/>
          <a:lstStyle/>
          <a:p>
            <a:fld id="{629637A9-119A-49DA-BD12-AAC58B377D80}" type="slidenum">
              <a:rPr lang="en-US" smtClean="0"/>
              <a:t>15</a:t>
            </a:fld>
            <a:endParaRPr lang="en-US" dirty="0"/>
          </a:p>
        </p:txBody>
      </p:sp>
      <p:pic>
        <p:nvPicPr>
          <p:cNvPr id="6" name="Paveikslėlis 5">
            <a:extLst>
              <a:ext uri="{FF2B5EF4-FFF2-40B4-BE49-F238E27FC236}">
                <a16:creationId xmlns:a16="http://schemas.microsoft.com/office/drawing/2014/main" id="{40427950-83A3-4725-BDCC-8E342D46887E}"/>
              </a:ext>
            </a:extLst>
          </p:cNvPr>
          <p:cNvPicPr>
            <a:picLocks noChangeAspect="1"/>
          </p:cNvPicPr>
          <p:nvPr/>
        </p:nvPicPr>
        <p:blipFill>
          <a:blip r:embed="rId3"/>
          <a:stretch>
            <a:fillRect/>
          </a:stretch>
        </p:blipFill>
        <p:spPr>
          <a:xfrm>
            <a:off x="7539037" y="1934258"/>
            <a:ext cx="3193256" cy="4257675"/>
          </a:xfrm>
          <a:prstGeom prst="rect">
            <a:avLst/>
          </a:prstGeom>
        </p:spPr>
      </p:pic>
      <p:pic>
        <p:nvPicPr>
          <p:cNvPr id="3" name="Paveikslėlis 2">
            <a:extLst>
              <a:ext uri="{FF2B5EF4-FFF2-40B4-BE49-F238E27FC236}">
                <a16:creationId xmlns:a16="http://schemas.microsoft.com/office/drawing/2014/main" id="{8FD93DF9-952C-421F-889C-90E0F0E99215}"/>
              </a:ext>
            </a:extLst>
          </p:cNvPr>
          <p:cNvPicPr>
            <a:picLocks noChangeAspect="1"/>
          </p:cNvPicPr>
          <p:nvPr/>
        </p:nvPicPr>
        <p:blipFill>
          <a:blip r:embed="rId4"/>
          <a:stretch>
            <a:fillRect/>
          </a:stretch>
        </p:blipFill>
        <p:spPr>
          <a:xfrm>
            <a:off x="8384515" y="268205"/>
            <a:ext cx="3109229" cy="743776"/>
          </a:xfrm>
          <a:prstGeom prst="rect">
            <a:avLst/>
          </a:prstGeom>
        </p:spPr>
      </p:pic>
    </p:spTree>
    <p:extLst>
      <p:ext uri="{BB962C8B-B14F-4D97-AF65-F5344CB8AC3E}">
        <p14:creationId xmlns:p14="http://schemas.microsoft.com/office/powerpoint/2010/main" val="563893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4F26277E-2F33-4F65-885B-D10C43540C92}"/>
              </a:ext>
            </a:extLst>
          </p:cNvPr>
          <p:cNvSpPr>
            <a:spLocks noGrp="1"/>
          </p:cNvSpPr>
          <p:nvPr>
            <p:ph type="title"/>
          </p:nvPr>
        </p:nvSpPr>
        <p:spPr>
          <a:xfrm>
            <a:off x="1020416" y="686056"/>
            <a:ext cx="10135263" cy="1155680"/>
          </a:xfrm>
        </p:spPr>
        <p:txBody>
          <a:bodyPr>
            <a:normAutofit/>
          </a:bodyPr>
          <a:lstStyle/>
          <a:p>
            <a:pPr>
              <a:lnSpc>
                <a:spcPct val="150000"/>
              </a:lnSpc>
            </a:pPr>
            <a:r>
              <a:rPr lang="lt-LT" sz="1800" b="1" dirty="0">
                <a:solidFill>
                  <a:schemeClr val="accent2">
                    <a:lumMod val="50000"/>
                  </a:schemeClr>
                </a:solidFill>
                <a:latin typeface="Trebuchet MS" panose="020B0603020202020204" pitchFamily="34" charset="0"/>
              </a:rPr>
              <a:t>Užimtumo tarnyboje, Kulių bendruomenėje, Plungės </a:t>
            </a:r>
            <a:r>
              <a:rPr lang="lt-LT" sz="1800" dirty="0">
                <a:latin typeface="Trebuchet MS" panose="020B0603020202020204" pitchFamily="34" charset="0"/>
              </a:rPr>
              <a:t>UAB „Plungės sveikatos centras” </a:t>
            </a:r>
            <a:br>
              <a:rPr lang="lt-LT" dirty="0"/>
            </a:br>
            <a:endParaRPr lang="lt-LT" sz="1800" b="1" dirty="0">
              <a:solidFill>
                <a:schemeClr val="accent2">
                  <a:lumMod val="50000"/>
                </a:schemeClr>
              </a:solidFill>
              <a:latin typeface="Trebuchet MS" panose="020B0603020202020204" pitchFamily="34" charset="0"/>
            </a:endParaRPr>
          </a:p>
        </p:txBody>
      </p:sp>
      <p:sp>
        <p:nvSpPr>
          <p:cNvPr id="4" name="Skaidrės numerio vietos rezervavimo ženklas 3">
            <a:extLst>
              <a:ext uri="{FF2B5EF4-FFF2-40B4-BE49-F238E27FC236}">
                <a16:creationId xmlns:a16="http://schemas.microsoft.com/office/drawing/2014/main" id="{B3A251BF-2C03-4D9F-9807-1ECA28F7971A}"/>
              </a:ext>
            </a:extLst>
          </p:cNvPr>
          <p:cNvSpPr>
            <a:spLocks noGrp="1"/>
          </p:cNvSpPr>
          <p:nvPr>
            <p:ph type="sldNum" sz="quarter" idx="12"/>
          </p:nvPr>
        </p:nvSpPr>
        <p:spPr/>
        <p:txBody>
          <a:bodyPr/>
          <a:lstStyle/>
          <a:p>
            <a:fld id="{629637A9-119A-49DA-BD12-AAC58B377D80}" type="slidenum">
              <a:rPr lang="en-US" smtClean="0"/>
              <a:t>16</a:t>
            </a:fld>
            <a:endParaRPr lang="en-US" dirty="0"/>
          </a:p>
        </p:txBody>
      </p:sp>
      <p:pic>
        <p:nvPicPr>
          <p:cNvPr id="3" name="Paveikslėlis 2">
            <a:extLst>
              <a:ext uri="{FF2B5EF4-FFF2-40B4-BE49-F238E27FC236}">
                <a16:creationId xmlns:a16="http://schemas.microsoft.com/office/drawing/2014/main" id="{FF7C1E77-DDA6-415C-A4E1-B87375626FC8}"/>
              </a:ext>
            </a:extLst>
          </p:cNvPr>
          <p:cNvPicPr>
            <a:picLocks noChangeAspect="1"/>
          </p:cNvPicPr>
          <p:nvPr/>
        </p:nvPicPr>
        <p:blipFill>
          <a:blip r:embed="rId2"/>
          <a:stretch>
            <a:fillRect/>
          </a:stretch>
        </p:blipFill>
        <p:spPr>
          <a:xfrm>
            <a:off x="8945052" y="194000"/>
            <a:ext cx="3109229" cy="743776"/>
          </a:xfrm>
          <a:prstGeom prst="rect">
            <a:avLst/>
          </a:prstGeom>
        </p:spPr>
      </p:pic>
      <p:pic>
        <p:nvPicPr>
          <p:cNvPr id="10" name="Paveikslėlis 9">
            <a:extLst>
              <a:ext uri="{FF2B5EF4-FFF2-40B4-BE49-F238E27FC236}">
                <a16:creationId xmlns:a16="http://schemas.microsoft.com/office/drawing/2014/main" id="{12E3D7E5-02E6-4FDC-93A3-1DCD04CDBF65}"/>
              </a:ext>
            </a:extLst>
          </p:cNvPr>
          <p:cNvPicPr>
            <a:picLocks noChangeAspect="1"/>
          </p:cNvPicPr>
          <p:nvPr/>
        </p:nvPicPr>
        <p:blipFill>
          <a:blip r:embed="rId3"/>
          <a:stretch>
            <a:fillRect/>
          </a:stretch>
        </p:blipFill>
        <p:spPr>
          <a:xfrm>
            <a:off x="627268" y="1841736"/>
            <a:ext cx="3745949" cy="3074504"/>
          </a:xfrm>
          <a:prstGeom prst="rect">
            <a:avLst/>
          </a:prstGeom>
        </p:spPr>
      </p:pic>
      <p:pic>
        <p:nvPicPr>
          <p:cNvPr id="5" name="Paveikslėlis 4">
            <a:extLst>
              <a:ext uri="{FF2B5EF4-FFF2-40B4-BE49-F238E27FC236}">
                <a16:creationId xmlns:a16="http://schemas.microsoft.com/office/drawing/2014/main" id="{A59724D1-19F2-497F-9195-2A7EDC988D18}"/>
              </a:ext>
            </a:extLst>
          </p:cNvPr>
          <p:cNvPicPr>
            <a:picLocks noChangeAspect="1"/>
          </p:cNvPicPr>
          <p:nvPr/>
        </p:nvPicPr>
        <p:blipFill>
          <a:blip r:embed="rId4"/>
          <a:stretch>
            <a:fillRect/>
          </a:stretch>
        </p:blipFill>
        <p:spPr>
          <a:xfrm>
            <a:off x="4421809" y="2998048"/>
            <a:ext cx="3030329" cy="3173896"/>
          </a:xfrm>
          <a:prstGeom prst="rect">
            <a:avLst/>
          </a:prstGeom>
        </p:spPr>
      </p:pic>
      <p:pic>
        <p:nvPicPr>
          <p:cNvPr id="6" name="Paveikslėlis 5">
            <a:extLst>
              <a:ext uri="{FF2B5EF4-FFF2-40B4-BE49-F238E27FC236}">
                <a16:creationId xmlns:a16="http://schemas.microsoft.com/office/drawing/2014/main" id="{8F27F475-98B5-49AC-9EBA-25F469ABA029}"/>
              </a:ext>
            </a:extLst>
          </p:cNvPr>
          <p:cNvPicPr>
            <a:picLocks noChangeAspect="1"/>
          </p:cNvPicPr>
          <p:nvPr/>
        </p:nvPicPr>
        <p:blipFill>
          <a:blip r:embed="rId5"/>
          <a:stretch>
            <a:fillRect/>
          </a:stretch>
        </p:blipFill>
        <p:spPr>
          <a:xfrm>
            <a:off x="7670358" y="1756899"/>
            <a:ext cx="3878469" cy="2908852"/>
          </a:xfrm>
          <a:prstGeom prst="rect">
            <a:avLst/>
          </a:prstGeom>
        </p:spPr>
      </p:pic>
    </p:spTree>
    <p:extLst>
      <p:ext uri="{BB962C8B-B14F-4D97-AF65-F5344CB8AC3E}">
        <p14:creationId xmlns:p14="http://schemas.microsoft.com/office/powerpoint/2010/main" val="837194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5F4FCC9-6193-4312-BBE1-55E791E506D2}"/>
              </a:ext>
            </a:extLst>
          </p:cNvPr>
          <p:cNvSpPr>
            <a:spLocks noGrp="1"/>
          </p:cNvSpPr>
          <p:nvPr>
            <p:ph type="title"/>
          </p:nvPr>
        </p:nvSpPr>
        <p:spPr/>
        <p:txBody>
          <a:bodyPr>
            <a:normAutofit/>
          </a:bodyPr>
          <a:lstStyle/>
          <a:p>
            <a:pPr algn="ctr"/>
            <a:r>
              <a:rPr lang="lt-LT" sz="3600" b="1" dirty="0">
                <a:solidFill>
                  <a:schemeClr val="accent2">
                    <a:lumMod val="50000"/>
                  </a:schemeClr>
                </a:solidFill>
                <a:latin typeface="Trebuchet MS" panose="020B0603020202020204" pitchFamily="34" charset="0"/>
              </a:rPr>
              <a:t>DALYVAVIMAS ATVEJO VADYBOS POSĖDŽIUOSE</a:t>
            </a:r>
          </a:p>
        </p:txBody>
      </p:sp>
      <p:sp>
        <p:nvSpPr>
          <p:cNvPr id="3" name="Turinio vietos rezervavimo ženklas 2">
            <a:extLst>
              <a:ext uri="{FF2B5EF4-FFF2-40B4-BE49-F238E27FC236}">
                <a16:creationId xmlns:a16="http://schemas.microsoft.com/office/drawing/2014/main" id="{232E138D-4B6E-4F0A-8968-C051B629A9D0}"/>
              </a:ext>
            </a:extLst>
          </p:cNvPr>
          <p:cNvSpPr>
            <a:spLocks noGrp="1"/>
          </p:cNvSpPr>
          <p:nvPr>
            <p:ph idx="1"/>
          </p:nvPr>
        </p:nvSpPr>
        <p:spPr/>
        <p:txBody>
          <a:bodyPr/>
          <a:lstStyle/>
          <a:p>
            <a:endParaRPr lang="lt-LT" dirty="0"/>
          </a:p>
          <a:p>
            <a:r>
              <a:rPr lang="lt-LT" sz="2800" dirty="0">
                <a:solidFill>
                  <a:schemeClr val="accent2">
                    <a:lumMod val="50000"/>
                  </a:schemeClr>
                </a:solidFill>
                <a:latin typeface="Trebuchet MS" panose="020B0603020202020204" pitchFamily="34" charset="0"/>
              </a:rPr>
              <a:t>Dalyvauta 11 posėdžiuose, kuriuose buvo  priimti sprendimai dėl pagalbos asmeniui arba šeimai, kurie nesaikingai vartoja arba yra priklausomi nuo psichoaktyviųjų medžiagų vartojimo. </a:t>
            </a:r>
          </a:p>
          <a:p>
            <a:r>
              <a:rPr lang="lt-LT" sz="2800" dirty="0">
                <a:solidFill>
                  <a:schemeClr val="accent2">
                    <a:lumMod val="50000"/>
                  </a:schemeClr>
                </a:solidFill>
                <a:latin typeface="Trebuchet MS" panose="020B0603020202020204" pitchFamily="34" charset="0"/>
              </a:rPr>
              <a:t>Taip pat nepilnamečiai asmenys dėl elektroninių cigarečių garinimo. </a:t>
            </a:r>
          </a:p>
        </p:txBody>
      </p:sp>
      <p:sp>
        <p:nvSpPr>
          <p:cNvPr id="4" name="Skaidrės numerio vietos rezervavimo ženklas 3">
            <a:extLst>
              <a:ext uri="{FF2B5EF4-FFF2-40B4-BE49-F238E27FC236}">
                <a16:creationId xmlns:a16="http://schemas.microsoft.com/office/drawing/2014/main" id="{F6756CF1-8AF7-4B86-9760-B6BC4D211CD0}"/>
              </a:ext>
            </a:extLst>
          </p:cNvPr>
          <p:cNvSpPr>
            <a:spLocks noGrp="1"/>
          </p:cNvSpPr>
          <p:nvPr>
            <p:ph type="sldNum" sz="quarter" idx="12"/>
          </p:nvPr>
        </p:nvSpPr>
        <p:spPr/>
        <p:txBody>
          <a:bodyPr/>
          <a:lstStyle/>
          <a:p>
            <a:fld id="{629637A9-119A-49DA-BD12-AAC58B377D80}" type="slidenum">
              <a:rPr lang="en-US" smtClean="0"/>
              <a:t>17</a:t>
            </a:fld>
            <a:endParaRPr lang="en-US" dirty="0"/>
          </a:p>
        </p:txBody>
      </p:sp>
      <p:pic>
        <p:nvPicPr>
          <p:cNvPr id="5" name="Paveikslėlis 4">
            <a:extLst>
              <a:ext uri="{FF2B5EF4-FFF2-40B4-BE49-F238E27FC236}">
                <a16:creationId xmlns:a16="http://schemas.microsoft.com/office/drawing/2014/main" id="{EA08FAA4-BCDB-490C-ABF2-1D1FF490400D}"/>
              </a:ext>
            </a:extLst>
          </p:cNvPr>
          <p:cNvPicPr>
            <a:picLocks noChangeAspect="1"/>
          </p:cNvPicPr>
          <p:nvPr/>
        </p:nvPicPr>
        <p:blipFill>
          <a:blip r:embed="rId2"/>
          <a:stretch>
            <a:fillRect/>
          </a:stretch>
        </p:blipFill>
        <p:spPr>
          <a:xfrm>
            <a:off x="8556793" y="201420"/>
            <a:ext cx="3109229" cy="743776"/>
          </a:xfrm>
          <a:prstGeom prst="rect">
            <a:avLst/>
          </a:prstGeom>
        </p:spPr>
      </p:pic>
    </p:spTree>
    <p:extLst>
      <p:ext uri="{BB962C8B-B14F-4D97-AF65-F5344CB8AC3E}">
        <p14:creationId xmlns:p14="http://schemas.microsoft.com/office/powerpoint/2010/main" val="20993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B427AE8-8876-4D4D-B9B6-631FFE6743F2}"/>
              </a:ext>
            </a:extLst>
          </p:cNvPr>
          <p:cNvSpPr>
            <a:spLocks noGrp="1"/>
          </p:cNvSpPr>
          <p:nvPr>
            <p:ph type="title"/>
          </p:nvPr>
        </p:nvSpPr>
        <p:spPr>
          <a:xfrm>
            <a:off x="1066800" y="498638"/>
            <a:ext cx="10058400" cy="1450757"/>
          </a:xfrm>
        </p:spPr>
        <p:txBody>
          <a:bodyPr/>
          <a:lstStyle/>
          <a:p>
            <a:r>
              <a:rPr lang="lt-LT" dirty="0" err="1">
                <a:solidFill>
                  <a:schemeClr val="accent2">
                    <a:lumMod val="50000"/>
                  </a:schemeClr>
                </a:solidFill>
                <a:latin typeface="Trebuchet MS" panose="020B0603020202020204" pitchFamily="34" charset="0"/>
              </a:rPr>
              <a:t>Anktyvosios</a:t>
            </a:r>
            <a:r>
              <a:rPr lang="lt-LT" dirty="0">
                <a:solidFill>
                  <a:schemeClr val="accent2">
                    <a:lumMod val="50000"/>
                  </a:schemeClr>
                </a:solidFill>
                <a:latin typeface="Trebuchet MS" panose="020B0603020202020204" pitchFamily="34" charset="0"/>
              </a:rPr>
              <a:t> </a:t>
            </a:r>
            <a:r>
              <a:rPr lang="lt-LT" dirty="0" err="1">
                <a:solidFill>
                  <a:schemeClr val="accent2">
                    <a:lumMod val="50000"/>
                  </a:schemeClr>
                </a:solidFill>
                <a:latin typeface="Trebuchet MS" panose="020B0603020202020204" pitchFamily="34" charset="0"/>
              </a:rPr>
              <a:t>intervecijos</a:t>
            </a:r>
            <a:r>
              <a:rPr lang="lt-LT" dirty="0">
                <a:solidFill>
                  <a:schemeClr val="accent2">
                    <a:lumMod val="50000"/>
                  </a:schemeClr>
                </a:solidFill>
                <a:latin typeface="Trebuchet MS" panose="020B0603020202020204" pitchFamily="34" charset="0"/>
              </a:rPr>
              <a:t> programa</a:t>
            </a:r>
          </a:p>
        </p:txBody>
      </p:sp>
      <p:pic>
        <p:nvPicPr>
          <p:cNvPr id="5" name="Turinio vietos rezervavimo ženklas 4">
            <a:extLst>
              <a:ext uri="{FF2B5EF4-FFF2-40B4-BE49-F238E27FC236}">
                <a16:creationId xmlns:a16="http://schemas.microsoft.com/office/drawing/2014/main" id="{52332AE0-774E-4113-AAE4-16EE6701C5E6}"/>
              </a:ext>
            </a:extLst>
          </p:cNvPr>
          <p:cNvPicPr>
            <a:picLocks noGrp="1" noChangeAspect="1"/>
          </p:cNvPicPr>
          <p:nvPr>
            <p:ph idx="1"/>
          </p:nvPr>
        </p:nvPicPr>
        <p:blipFill>
          <a:blip r:embed="rId2"/>
          <a:stretch>
            <a:fillRect/>
          </a:stretch>
        </p:blipFill>
        <p:spPr>
          <a:xfrm>
            <a:off x="7142923" y="1949395"/>
            <a:ext cx="3526510" cy="4409967"/>
          </a:xfrm>
          <a:prstGeom prst="rect">
            <a:avLst/>
          </a:prstGeom>
        </p:spPr>
      </p:pic>
      <p:sp>
        <p:nvSpPr>
          <p:cNvPr id="4" name="Skaidrės numerio vietos rezervavimo ženklas 3">
            <a:extLst>
              <a:ext uri="{FF2B5EF4-FFF2-40B4-BE49-F238E27FC236}">
                <a16:creationId xmlns:a16="http://schemas.microsoft.com/office/drawing/2014/main" id="{9CC63BE4-3DEC-42DF-A309-77E4E4FC4052}"/>
              </a:ext>
            </a:extLst>
          </p:cNvPr>
          <p:cNvSpPr>
            <a:spLocks noGrp="1"/>
          </p:cNvSpPr>
          <p:nvPr>
            <p:ph type="sldNum" sz="quarter" idx="12"/>
          </p:nvPr>
        </p:nvSpPr>
        <p:spPr/>
        <p:txBody>
          <a:bodyPr/>
          <a:lstStyle/>
          <a:p>
            <a:fld id="{629637A9-119A-49DA-BD12-AAC58B377D80}" type="slidenum">
              <a:rPr lang="en-US" smtClean="0"/>
              <a:t>18</a:t>
            </a:fld>
            <a:endParaRPr lang="en-US" dirty="0"/>
          </a:p>
        </p:txBody>
      </p:sp>
      <p:sp>
        <p:nvSpPr>
          <p:cNvPr id="6" name="Stačiakampis 5">
            <a:extLst>
              <a:ext uri="{FF2B5EF4-FFF2-40B4-BE49-F238E27FC236}">
                <a16:creationId xmlns:a16="http://schemas.microsoft.com/office/drawing/2014/main" id="{A65E8483-2F51-4281-934C-582934E89094}"/>
              </a:ext>
            </a:extLst>
          </p:cNvPr>
          <p:cNvSpPr/>
          <p:nvPr/>
        </p:nvSpPr>
        <p:spPr>
          <a:xfrm>
            <a:off x="1066800" y="3326296"/>
            <a:ext cx="5620356" cy="2585323"/>
          </a:xfrm>
          <a:prstGeom prst="rect">
            <a:avLst/>
          </a:prstGeom>
        </p:spPr>
        <p:txBody>
          <a:bodyPr wrap="square">
            <a:spAutoFit/>
          </a:bodyPr>
          <a:lstStyle/>
          <a:p>
            <a:pPr algn="just"/>
            <a:r>
              <a:rPr lang="lt-LT" dirty="0">
                <a:solidFill>
                  <a:schemeClr val="accent2">
                    <a:lumMod val="50000"/>
                  </a:schemeClr>
                </a:solidFill>
                <a:latin typeface="Trebuchet MS" panose="020B0603020202020204" pitchFamily="34" charset="0"/>
                <a:cs typeface="Times New Roman" panose="02020603050405020304" pitchFamily="18" charset="0"/>
              </a:rPr>
              <a:t>Ši Programa yra pagalbos priemonė, skirta eksperimentuojantiems ar nereguliariai vartojantiems psichoaktyviąsias medžiagas (išskyrus tabaką) jaunuoliams nuo 14-21m. </a:t>
            </a:r>
            <a:r>
              <a:rPr lang="lt-LT" b="1" dirty="0">
                <a:solidFill>
                  <a:schemeClr val="accent2">
                    <a:lumMod val="50000"/>
                  </a:schemeClr>
                </a:solidFill>
                <a:latin typeface="Trebuchet MS" panose="020B0603020202020204" pitchFamily="34" charset="0"/>
                <a:cs typeface="Times New Roman" panose="02020603050405020304" pitchFamily="18" charset="0"/>
              </a:rPr>
              <a:t>Programos tikslas </a:t>
            </a:r>
            <a:r>
              <a:rPr lang="lt-LT" dirty="0">
                <a:solidFill>
                  <a:schemeClr val="accent2">
                    <a:lumMod val="50000"/>
                  </a:schemeClr>
                </a:solidFill>
                <a:latin typeface="Trebuchet MS" panose="020B0603020202020204" pitchFamily="34" charset="0"/>
                <a:cs typeface="Times New Roman" panose="02020603050405020304" pitchFamily="18" charset="0"/>
              </a:rPr>
              <a:t>– motyvuoti jauną žmogų keisti savo elgesį, paskatinti suabejoti jau turimomis žiniomis, susijusiomis su psichoaktyviųjų medžiagų vartojimu, žala bei pasekmėmis.</a:t>
            </a:r>
          </a:p>
          <a:p>
            <a:pPr algn="just"/>
            <a:r>
              <a:rPr lang="lt-LT" dirty="0">
                <a:solidFill>
                  <a:schemeClr val="accent2">
                    <a:lumMod val="50000"/>
                  </a:schemeClr>
                </a:solidFill>
                <a:latin typeface="Trebuchet MS" panose="020B0603020202020204" pitchFamily="34" charset="0"/>
                <a:cs typeface="Times New Roman" panose="02020603050405020304" pitchFamily="18" charset="0"/>
              </a:rPr>
              <a:t> Baigė 2 grupės.</a:t>
            </a:r>
          </a:p>
        </p:txBody>
      </p:sp>
      <p:pic>
        <p:nvPicPr>
          <p:cNvPr id="7" name="Paveikslėlis 6">
            <a:extLst>
              <a:ext uri="{FF2B5EF4-FFF2-40B4-BE49-F238E27FC236}">
                <a16:creationId xmlns:a16="http://schemas.microsoft.com/office/drawing/2014/main" id="{3D0A9D1E-1CA7-4D03-AC5C-C28E32F86BE9}"/>
              </a:ext>
            </a:extLst>
          </p:cNvPr>
          <p:cNvPicPr>
            <a:picLocks noChangeAspect="1"/>
          </p:cNvPicPr>
          <p:nvPr/>
        </p:nvPicPr>
        <p:blipFill>
          <a:blip r:embed="rId3"/>
          <a:stretch>
            <a:fillRect/>
          </a:stretch>
        </p:blipFill>
        <p:spPr>
          <a:xfrm>
            <a:off x="8702463" y="412844"/>
            <a:ext cx="3109229" cy="743776"/>
          </a:xfrm>
          <a:prstGeom prst="rect">
            <a:avLst/>
          </a:prstGeom>
        </p:spPr>
      </p:pic>
    </p:spTree>
    <p:extLst>
      <p:ext uri="{BB962C8B-B14F-4D97-AF65-F5344CB8AC3E}">
        <p14:creationId xmlns:p14="http://schemas.microsoft.com/office/powerpoint/2010/main" val="3395289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6A2A1C6-DABB-4346-9CC4-BE842891D08E}"/>
              </a:ext>
            </a:extLst>
          </p:cNvPr>
          <p:cNvSpPr>
            <a:spLocks noGrp="1"/>
          </p:cNvSpPr>
          <p:nvPr>
            <p:ph type="title"/>
          </p:nvPr>
        </p:nvSpPr>
        <p:spPr>
          <a:xfrm>
            <a:off x="1097280" y="662609"/>
            <a:ext cx="10058400" cy="2319130"/>
          </a:xfrm>
        </p:spPr>
        <p:txBody>
          <a:bodyPr>
            <a:normAutofit/>
          </a:bodyPr>
          <a:lstStyle/>
          <a:p>
            <a:r>
              <a:rPr lang="lt-LT" sz="3200" b="1" dirty="0">
                <a:solidFill>
                  <a:schemeClr val="accent2">
                    <a:lumMod val="50000"/>
                  </a:schemeClr>
                </a:solidFill>
                <a:latin typeface="Trebuchet MS" panose="020B0603020202020204" pitchFamily="34" charset="0"/>
              </a:rPr>
              <a:t>APKLAUSA ,,ELEKTRONINĖS CIGARETĖS: MADA AR NAUJA GRĖSMĖ?’’ </a:t>
            </a:r>
            <a:br>
              <a:rPr lang="lt-LT" dirty="0"/>
            </a:br>
            <a:r>
              <a:rPr lang="lt-LT" dirty="0"/>
              <a:t> </a:t>
            </a:r>
            <a:br>
              <a:rPr lang="lt-LT" dirty="0"/>
            </a:br>
            <a:endParaRPr lang="lt-LT" dirty="0"/>
          </a:p>
        </p:txBody>
      </p:sp>
      <p:sp>
        <p:nvSpPr>
          <p:cNvPr id="3" name="Turinio vietos rezervavimo ženklas 2">
            <a:extLst>
              <a:ext uri="{FF2B5EF4-FFF2-40B4-BE49-F238E27FC236}">
                <a16:creationId xmlns:a16="http://schemas.microsoft.com/office/drawing/2014/main" id="{9440A3CC-21C0-4780-B382-A9ADAF408B82}"/>
              </a:ext>
            </a:extLst>
          </p:cNvPr>
          <p:cNvSpPr>
            <a:spLocks noGrp="1"/>
          </p:cNvSpPr>
          <p:nvPr>
            <p:ph idx="1"/>
          </p:nvPr>
        </p:nvSpPr>
        <p:spPr/>
        <p:txBody>
          <a:bodyPr>
            <a:normAutofit/>
          </a:bodyPr>
          <a:lstStyle/>
          <a:p>
            <a:pPr algn="just"/>
            <a:r>
              <a:rPr lang="lt-LT" sz="2400" dirty="0">
                <a:latin typeface="Times New Roman" panose="02020603050405020304" pitchFamily="18" charset="0"/>
                <a:cs typeface="Times New Roman" panose="02020603050405020304" pitchFamily="18" charset="0"/>
              </a:rPr>
              <a:t> </a:t>
            </a:r>
            <a:r>
              <a:rPr lang="lt-LT" sz="2400" dirty="0">
                <a:solidFill>
                  <a:schemeClr val="accent2">
                    <a:lumMod val="50000"/>
                  </a:schemeClr>
                </a:solidFill>
                <a:latin typeface="Times New Roman" panose="02020603050405020304" pitchFamily="18" charset="0"/>
                <a:cs typeface="Times New Roman" panose="02020603050405020304" pitchFamily="18" charset="0"/>
              </a:rPr>
              <a:t>Siekiant išsiaiškinti Plungės rajono gyventojų žinias apie elektronines cigaretės, buvo atliekama apklausa ,,Elektroninės cigaretės: mada ar nauja grėsmė?’’</a:t>
            </a:r>
          </a:p>
          <a:p>
            <a:pPr algn="just"/>
            <a:r>
              <a:rPr lang="lt-LT" sz="2400" dirty="0">
                <a:solidFill>
                  <a:schemeClr val="accent2">
                    <a:lumMod val="50000"/>
                  </a:schemeClr>
                </a:solidFill>
                <a:latin typeface="Times New Roman" panose="02020603050405020304" pitchFamily="18" charset="0"/>
                <a:cs typeface="Times New Roman" panose="02020603050405020304" pitchFamily="18" charset="0"/>
              </a:rPr>
              <a:t>Apklausos tikslas – įvertinti Plungės rajono gyventojų nuomonę apie elektronines cigaretės.</a:t>
            </a:r>
          </a:p>
          <a:p>
            <a:pPr marL="0" indent="0" algn="just">
              <a:buNone/>
            </a:pPr>
            <a:r>
              <a:rPr lang="lt-LT" sz="2400" dirty="0">
                <a:solidFill>
                  <a:schemeClr val="accent2">
                    <a:lumMod val="50000"/>
                  </a:schemeClr>
                </a:solidFill>
                <a:latin typeface="Times New Roman" panose="02020603050405020304" pitchFamily="18" charset="0"/>
                <a:cs typeface="Times New Roman" panose="02020603050405020304" pitchFamily="18" charset="0"/>
              </a:rPr>
              <a:t>  Ši apklausa buvo atliekama 2023 m. sausio 30 d. – vasario 13 d. Apklausai atlikti buvo pasitelkta Google platforma. Apklausos tikslui įgyvendinti buvo sukurta anoniminė anketa. Iš viso anoniminę anketą užpildė 461 respondentas. </a:t>
            </a:r>
          </a:p>
        </p:txBody>
      </p:sp>
      <p:sp>
        <p:nvSpPr>
          <p:cNvPr id="4" name="Skaidrės numerio vietos rezervavimo ženklas 3">
            <a:extLst>
              <a:ext uri="{FF2B5EF4-FFF2-40B4-BE49-F238E27FC236}">
                <a16:creationId xmlns:a16="http://schemas.microsoft.com/office/drawing/2014/main" id="{E73713D0-0E81-4171-931F-DBE4B01F2FB9}"/>
              </a:ext>
            </a:extLst>
          </p:cNvPr>
          <p:cNvSpPr>
            <a:spLocks noGrp="1"/>
          </p:cNvSpPr>
          <p:nvPr>
            <p:ph type="sldNum" sz="quarter" idx="12"/>
          </p:nvPr>
        </p:nvSpPr>
        <p:spPr/>
        <p:txBody>
          <a:bodyPr/>
          <a:lstStyle/>
          <a:p>
            <a:fld id="{629637A9-119A-49DA-BD12-AAC58B377D80}" type="slidenum">
              <a:rPr lang="en-US" smtClean="0"/>
              <a:t>19</a:t>
            </a:fld>
            <a:endParaRPr lang="en-US" dirty="0"/>
          </a:p>
        </p:txBody>
      </p:sp>
      <p:pic>
        <p:nvPicPr>
          <p:cNvPr id="5" name="Paveikslėlis 4">
            <a:extLst>
              <a:ext uri="{FF2B5EF4-FFF2-40B4-BE49-F238E27FC236}">
                <a16:creationId xmlns:a16="http://schemas.microsoft.com/office/drawing/2014/main" id="{18AA38CB-901F-4381-98D9-B434E8804354}"/>
              </a:ext>
            </a:extLst>
          </p:cNvPr>
          <p:cNvPicPr>
            <a:picLocks noChangeAspect="1"/>
          </p:cNvPicPr>
          <p:nvPr/>
        </p:nvPicPr>
        <p:blipFill>
          <a:blip r:embed="rId2"/>
          <a:stretch>
            <a:fillRect/>
          </a:stretch>
        </p:blipFill>
        <p:spPr>
          <a:xfrm>
            <a:off x="8848342" y="72247"/>
            <a:ext cx="3109229" cy="743776"/>
          </a:xfrm>
          <a:prstGeom prst="rect">
            <a:avLst/>
          </a:prstGeom>
        </p:spPr>
      </p:pic>
    </p:spTree>
    <p:extLst>
      <p:ext uri="{BB962C8B-B14F-4D97-AF65-F5344CB8AC3E}">
        <p14:creationId xmlns:p14="http://schemas.microsoft.com/office/powerpoint/2010/main" val="2887573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8ACF9A27-2DBF-4C3A-9EF2-5AB73B0522FE}"/>
              </a:ext>
            </a:extLst>
          </p:cNvPr>
          <p:cNvSpPr>
            <a:spLocks noGrp="1"/>
          </p:cNvSpPr>
          <p:nvPr>
            <p:ph type="title"/>
          </p:nvPr>
        </p:nvSpPr>
        <p:spPr>
          <a:xfrm>
            <a:off x="1097280" y="324116"/>
            <a:ext cx="10058400" cy="1450757"/>
          </a:xfrm>
        </p:spPr>
        <p:txBody>
          <a:bodyPr>
            <a:normAutofit/>
          </a:bodyPr>
          <a:lstStyle/>
          <a:p>
            <a:pPr algn="ctr"/>
            <a:r>
              <a:rPr lang="lt-LT" sz="3200" b="1" spc="0" dirty="0">
                <a:solidFill>
                  <a:schemeClr val="accent2">
                    <a:lumMod val="50000"/>
                  </a:schemeClr>
                </a:solidFill>
                <a:latin typeface="Trebuchet MS" panose="020B0603020202020204"/>
                <a:ea typeface="+mn-ea"/>
                <a:cs typeface="Times New Roman" panose="02020603050405020304" pitchFamily="18" charset="0"/>
              </a:rPr>
              <a:t>PRIKLAUSOMYBIŲ MAŽINIMO PLUNGĖS RAJONO SAVIVALDYBĖJE 2018 – 2025 METŲ PROGRAMA</a:t>
            </a:r>
            <a:endParaRPr lang="lt-LT" sz="3200" b="1" dirty="0">
              <a:solidFill>
                <a:schemeClr val="accent2">
                  <a:lumMod val="50000"/>
                </a:schemeClr>
              </a:solidFill>
            </a:endParaRPr>
          </a:p>
        </p:txBody>
      </p:sp>
      <p:sp>
        <p:nvSpPr>
          <p:cNvPr id="3" name="Turinio vietos rezervavimo ženklas 2">
            <a:extLst>
              <a:ext uri="{FF2B5EF4-FFF2-40B4-BE49-F238E27FC236}">
                <a16:creationId xmlns:a16="http://schemas.microsoft.com/office/drawing/2014/main" id="{A321AA59-9F15-4137-9513-33ADE6FF52B8}"/>
              </a:ext>
            </a:extLst>
          </p:cNvPr>
          <p:cNvSpPr>
            <a:spLocks noGrp="1"/>
          </p:cNvSpPr>
          <p:nvPr>
            <p:ph idx="1"/>
          </p:nvPr>
        </p:nvSpPr>
        <p:spPr>
          <a:xfrm>
            <a:off x="1097280" y="2177716"/>
            <a:ext cx="10058400" cy="3691378"/>
          </a:xfrm>
        </p:spPr>
        <p:txBody>
          <a:bodyPr/>
          <a:lstStyle/>
          <a:p>
            <a:pPr marL="0" lvl="0" indent="0" algn="just" defTabSz="457200">
              <a:lnSpc>
                <a:spcPct val="100000"/>
              </a:lnSpc>
              <a:spcBef>
                <a:spcPts val="1000"/>
              </a:spcBef>
              <a:spcAft>
                <a:spcPts val="0"/>
              </a:spcAft>
              <a:buClr>
                <a:srgbClr val="90C226"/>
              </a:buClr>
              <a:buSzPct val="80000"/>
              <a:buNone/>
            </a:pPr>
            <a:r>
              <a:rPr lang="lt-LT" sz="2400" dirty="0">
                <a:solidFill>
                  <a:schemeClr val="accent2">
                    <a:lumMod val="50000"/>
                  </a:schemeClr>
                </a:solidFill>
                <a:latin typeface="Trebuchet MS" panose="020B0603020202020204"/>
                <a:cs typeface="Times New Roman" panose="02020603050405020304" pitchFamily="18" charset="0"/>
              </a:rPr>
              <a:t>2018 m. vasario 28 d. Plungės rajono savivaldybės tarybos sprendimu buvo patvirtinta Priklausomybių mažinimo Plungės rajono savivaldybėje 2018 – 2025 metų programa. </a:t>
            </a:r>
          </a:p>
          <a:p>
            <a:pPr marL="0" lvl="0" indent="0" algn="just" defTabSz="457200">
              <a:lnSpc>
                <a:spcPct val="100000"/>
              </a:lnSpc>
              <a:spcBef>
                <a:spcPts val="1000"/>
              </a:spcBef>
              <a:spcAft>
                <a:spcPts val="0"/>
              </a:spcAft>
              <a:buClr>
                <a:srgbClr val="90C226"/>
              </a:buClr>
              <a:buSzPct val="80000"/>
              <a:buNone/>
            </a:pPr>
            <a:r>
              <a:rPr lang="lt-LT" sz="2400" dirty="0">
                <a:solidFill>
                  <a:schemeClr val="accent2">
                    <a:lumMod val="50000"/>
                  </a:schemeClr>
                </a:solidFill>
                <a:latin typeface="Trebuchet MS" panose="020B0603020202020204"/>
                <a:cs typeface="Times New Roman" panose="02020603050405020304" pitchFamily="18" charset="0"/>
              </a:rPr>
              <a:t>Ši programa skirta Plungės rajono savivaldybės gyventojams, nesaikingai vartojantiems alkoholį arba priklausomiems nuo jo, taip pat turintiems priklausomybę nuo kitų priklausomybę sukeliančių medžiagų, jų šeimų nariams ir kitoms gyventojų grupėms, kurioms yra tikslingos priklausomybės ligų prevencinės priemonės. </a:t>
            </a:r>
          </a:p>
          <a:p>
            <a:endParaRPr lang="lt-LT" dirty="0"/>
          </a:p>
        </p:txBody>
      </p:sp>
      <p:pic>
        <p:nvPicPr>
          <p:cNvPr id="5" name="Paveikslėlis 4">
            <a:extLst>
              <a:ext uri="{FF2B5EF4-FFF2-40B4-BE49-F238E27FC236}">
                <a16:creationId xmlns:a16="http://schemas.microsoft.com/office/drawing/2014/main" id="{E4DC7A13-1E24-4EE8-A842-19CB58B0E7C0}"/>
              </a:ext>
            </a:extLst>
          </p:cNvPr>
          <p:cNvPicPr>
            <a:picLocks noChangeAspect="1"/>
          </p:cNvPicPr>
          <p:nvPr/>
        </p:nvPicPr>
        <p:blipFill>
          <a:blip r:embed="rId3"/>
          <a:stretch>
            <a:fillRect/>
          </a:stretch>
        </p:blipFill>
        <p:spPr>
          <a:xfrm>
            <a:off x="8702463" y="104041"/>
            <a:ext cx="3109229" cy="744636"/>
          </a:xfrm>
          <a:prstGeom prst="rect">
            <a:avLst/>
          </a:prstGeom>
        </p:spPr>
      </p:pic>
      <p:sp>
        <p:nvSpPr>
          <p:cNvPr id="4" name="Skaidrės numerio vietos rezervavimo ženklas 3">
            <a:extLst>
              <a:ext uri="{FF2B5EF4-FFF2-40B4-BE49-F238E27FC236}">
                <a16:creationId xmlns:a16="http://schemas.microsoft.com/office/drawing/2014/main" id="{8F0A55F5-07A2-484C-AF2E-7CCD1DC2296F}"/>
              </a:ext>
            </a:extLst>
          </p:cNvPr>
          <p:cNvSpPr>
            <a:spLocks noGrp="1"/>
          </p:cNvSpPr>
          <p:nvPr>
            <p:ph type="sldNum" sz="quarter" idx="12"/>
          </p:nvPr>
        </p:nvSpPr>
        <p:spPr/>
        <p:txBody>
          <a:bodyPr/>
          <a:lstStyle/>
          <a:p>
            <a:fld id="{629637A9-119A-49DA-BD12-AAC58B377D80}" type="slidenum">
              <a:rPr lang="en-US" smtClean="0"/>
              <a:t>2</a:t>
            </a:fld>
            <a:endParaRPr lang="en-US" dirty="0"/>
          </a:p>
        </p:txBody>
      </p:sp>
    </p:spTree>
    <p:extLst>
      <p:ext uri="{BB962C8B-B14F-4D97-AF65-F5344CB8AC3E}">
        <p14:creationId xmlns:p14="http://schemas.microsoft.com/office/powerpoint/2010/main" val="2459187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078CEBDB-A62D-41C0-953E-A30426FCC4A2}"/>
              </a:ext>
            </a:extLst>
          </p:cNvPr>
          <p:cNvSpPr>
            <a:spLocks noGrp="1"/>
          </p:cNvSpPr>
          <p:nvPr>
            <p:ph type="title"/>
          </p:nvPr>
        </p:nvSpPr>
        <p:spPr/>
        <p:txBody>
          <a:bodyPr/>
          <a:lstStyle/>
          <a:p>
            <a:r>
              <a:rPr lang="lt-LT" b="1" dirty="0">
                <a:solidFill>
                  <a:schemeClr val="accent2">
                    <a:lumMod val="50000"/>
                  </a:schemeClr>
                </a:solidFill>
                <a:latin typeface="Trebuchet MS" panose="020B0603020202020204" pitchFamily="34" charset="0"/>
              </a:rPr>
              <a:t>Visi kartu</a:t>
            </a:r>
          </a:p>
        </p:txBody>
      </p:sp>
      <p:sp>
        <p:nvSpPr>
          <p:cNvPr id="3" name="Turinio vietos rezervavimo ženklas 2">
            <a:extLst>
              <a:ext uri="{FF2B5EF4-FFF2-40B4-BE49-F238E27FC236}">
                <a16:creationId xmlns:a16="http://schemas.microsoft.com/office/drawing/2014/main" id="{0E2365D3-9DFB-44A8-9550-124A349FBBF4}"/>
              </a:ext>
            </a:extLst>
          </p:cNvPr>
          <p:cNvSpPr>
            <a:spLocks noGrp="1"/>
          </p:cNvSpPr>
          <p:nvPr>
            <p:ph idx="1"/>
          </p:nvPr>
        </p:nvSpPr>
        <p:spPr>
          <a:xfrm>
            <a:off x="1097280" y="1845734"/>
            <a:ext cx="10058400" cy="4023360"/>
          </a:xfrm>
        </p:spPr>
        <p:txBody>
          <a:bodyPr/>
          <a:lstStyle/>
          <a:p>
            <a:pPr algn="just"/>
            <a:r>
              <a:rPr lang="lt-LT" dirty="0">
                <a:solidFill>
                  <a:schemeClr val="accent2">
                    <a:lumMod val="50000"/>
                  </a:schemeClr>
                </a:solidFill>
                <a:latin typeface="Trebuchet MS" panose="020B0603020202020204" pitchFamily="34" charset="0"/>
              </a:rPr>
              <a:t>Akcijos ,,Visi kartu‘‘ tikslas įtraukti mokinius, suburiant komandas, į tokius užsiėmimus ir užduotis, kurie formuoja vertybines nuostatas, mažina polinkį rizikingam elgesiui, patyčioms, nusikalstamumui ir žalingiems įpročiams. Buvo organizuotas netradicinis  ugdymo renginys – „</a:t>
            </a:r>
            <a:r>
              <a:rPr lang="lt-LT" dirty="0" err="1">
                <a:solidFill>
                  <a:schemeClr val="accent2">
                    <a:lumMod val="50000"/>
                  </a:schemeClr>
                </a:solidFill>
                <a:latin typeface="Trebuchet MS" panose="020B0603020202020204" pitchFamily="34" charset="0"/>
              </a:rPr>
              <a:t>Kiaušiniada</a:t>
            </a:r>
            <a:r>
              <a:rPr lang="lt-LT" dirty="0">
                <a:solidFill>
                  <a:schemeClr val="accent2">
                    <a:lumMod val="50000"/>
                  </a:schemeClr>
                </a:solidFill>
                <a:latin typeface="Trebuchet MS" panose="020B0603020202020204" pitchFamily="34" charset="0"/>
              </a:rPr>
              <a:t>“.</a:t>
            </a:r>
          </a:p>
          <a:p>
            <a:endParaRPr lang="lt-LT" dirty="0"/>
          </a:p>
        </p:txBody>
      </p:sp>
      <p:sp>
        <p:nvSpPr>
          <p:cNvPr id="4" name="Skaidrės numerio vietos rezervavimo ženklas 3">
            <a:extLst>
              <a:ext uri="{FF2B5EF4-FFF2-40B4-BE49-F238E27FC236}">
                <a16:creationId xmlns:a16="http://schemas.microsoft.com/office/drawing/2014/main" id="{B628CE1B-2162-4635-BA7D-33C4B2A2AB17}"/>
              </a:ext>
            </a:extLst>
          </p:cNvPr>
          <p:cNvSpPr>
            <a:spLocks noGrp="1"/>
          </p:cNvSpPr>
          <p:nvPr>
            <p:ph type="sldNum" sz="quarter" idx="12"/>
          </p:nvPr>
        </p:nvSpPr>
        <p:spPr/>
        <p:txBody>
          <a:bodyPr/>
          <a:lstStyle/>
          <a:p>
            <a:fld id="{629637A9-119A-49DA-BD12-AAC58B377D80}" type="slidenum">
              <a:rPr lang="en-US" smtClean="0"/>
              <a:t>20</a:t>
            </a:fld>
            <a:endParaRPr lang="en-US" dirty="0"/>
          </a:p>
        </p:txBody>
      </p:sp>
      <p:pic>
        <p:nvPicPr>
          <p:cNvPr id="5" name="Paveikslėlis 4">
            <a:extLst>
              <a:ext uri="{FF2B5EF4-FFF2-40B4-BE49-F238E27FC236}">
                <a16:creationId xmlns:a16="http://schemas.microsoft.com/office/drawing/2014/main" id="{E1CF06DD-F478-4E81-AD48-FCD03F220CBA}"/>
              </a:ext>
            </a:extLst>
          </p:cNvPr>
          <p:cNvPicPr>
            <a:picLocks noChangeAspect="1"/>
          </p:cNvPicPr>
          <p:nvPr/>
        </p:nvPicPr>
        <p:blipFill>
          <a:blip r:embed="rId2"/>
          <a:stretch>
            <a:fillRect/>
          </a:stretch>
        </p:blipFill>
        <p:spPr>
          <a:xfrm>
            <a:off x="8543542" y="241177"/>
            <a:ext cx="3109229" cy="743776"/>
          </a:xfrm>
          <a:prstGeom prst="rect">
            <a:avLst/>
          </a:prstGeom>
        </p:spPr>
      </p:pic>
      <p:pic>
        <p:nvPicPr>
          <p:cNvPr id="6" name="Paveikslėlis 5">
            <a:extLst>
              <a:ext uri="{FF2B5EF4-FFF2-40B4-BE49-F238E27FC236}">
                <a16:creationId xmlns:a16="http://schemas.microsoft.com/office/drawing/2014/main" id="{33AC280A-93B4-420C-88DC-780BC580B68C}"/>
              </a:ext>
            </a:extLst>
          </p:cNvPr>
          <p:cNvPicPr>
            <a:picLocks noChangeAspect="1"/>
          </p:cNvPicPr>
          <p:nvPr/>
        </p:nvPicPr>
        <p:blipFill>
          <a:blip r:embed="rId3"/>
          <a:stretch>
            <a:fillRect/>
          </a:stretch>
        </p:blipFill>
        <p:spPr>
          <a:xfrm>
            <a:off x="1097280" y="3119968"/>
            <a:ext cx="2143125" cy="2857500"/>
          </a:xfrm>
          <a:prstGeom prst="rect">
            <a:avLst/>
          </a:prstGeom>
        </p:spPr>
      </p:pic>
      <p:pic>
        <p:nvPicPr>
          <p:cNvPr id="7" name="Paveikslėlis 6">
            <a:extLst>
              <a:ext uri="{FF2B5EF4-FFF2-40B4-BE49-F238E27FC236}">
                <a16:creationId xmlns:a16="http://schemas.microsoft.com/office/drawing/2014/main" id="{3E6CAC8C-515C-459E-83D2-3A6AA8F9B287}"/>
              </a:ext>
            </a:extLst>
          </p:cNvPr>
          <p:cNvPicPr>
            <a:picLocks noChangeAspect="1"/>
          </p:cNvPicPr>
          <p:nvPr/>
        </p:nvPicPr>
        <p:blipFill>
          <a:blip r:embed="rId4"/>
          <a:stretch>
            <a:fillRect/>
          </a:stretch>
        </p:blipFill>
        <p:spPr>
          <a:xfrm>
            <a:off x="4216676" y="3133220"/>
            <a:ext cx="4039428" cy="2857500"/>
          </a:xfrm>
          <a:prstGeom prst="rect">
            <a:avLst/>
          </a:prstGeom>
        </p:spPr>
      </p:pic>
    </p:spTree>
    <p:extLst>
      <p:ext uri="{BB962C8B-B14F-4D97-AF65-F5344CB8AC3E}">
        <p14:creationId xmlns:p14="http://schemas.microsoft.com/office/powerpoint/2010/main" val="325996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60BD1111-E45A-44DC-AA8B-49397442B2C8}"/>
              </a:ext>
            </a:extLst>
          </p:cNvPr>
          <p:cNvSpPr>
            <a:spLocks noGrp="1"/>
          </p:cNvSpPr>
          <p:nvPr>
            <p:ph type="title"/>
          </p:nvPr>
        </p:nvSpPr>
        <p:spPr/>
        <p:txBody>
          <a:bodyPr>
            <a:normAutofit/>
          </a:bodyPr>
          <a:lstStyle/>
          <a:p>
            <a:pPr algn="ctr"/>
            <a:r>
              <a:rPr lang="lt-LT" sz="4400" b="1" dirty="0">
                <a:solidFill>
                  <a:schemeClr val="accent2">
                    <a:lumMod val="50000"/>
                  </a:schemeClr>
                </a:solidFill>
                <a:latin typeface="Trebuchet MS" panose="020B0603020202020204" pitchFamily="34" charset="0"/>
              </a:rPr>
              <a:t>Programos viešinimas</a:t>
            </a:r>
          </a:p>
        </p:txBody>
      </p:sp>
      <p:pic>
        <p:nvPicPr>
          <p:cNvPr id="6" name="Turinio vietos rezervavimo ženklas 5">
            <a:extLst>
              <a:ext uri="{FF2B5EF4-FFF2-40B4-BE49-F238E27FC236}">
                <a16:creationId xmlns:a16="http://schemas.microsoft.com/office/drawing/2014/main" id="{5A281176-75B1-415F-9973-D471A82CDD5F}"/>
              </a:ext>
            </a:extLst>
          </p:cNvPr>
          <p:cNvPicPr>
            <a:picLocks noGrp="1" noChangeAspect="1"/>
          </p:cNvPicPr>
          <p:nvPr>
            <p:ph idx="1"/>
          </p:nvPr>
        </p:nvPicPr>
        <p:blipFill>
          <a:blip r:embed="rId2"/>
          <a:stretch>
            <a:fillRect/>
          </a:stretch>
        </p:blipFill>
        <p:spPr>
          <a:xfrm>
            <a:off x="198783" y="1846263"/>
            <a:ext cx="5208104" cy="4022725"/>
          </a:xfrm>
        </p:spPr>
      </p:pic>
      <p:sp>
        <p:nvSpPr>
          <p:cNvPr id="4" name="Skaidrės numerio vietos rezervavimo ženklas 3">
            <a:extLst>
              <a:ext uri="{FF2B5EF4-FFF2-40B4-BE49-F238E27FC236}">
                <a16:creationId xmlns:a16="http://schemas.microsoft.com/office/drawing/2014/main" id="{50A5CA13-6C3D-4645-A89F-9188D8DF2BFC}"/>
              </a:ext>
            </a:extLst>
          </p:cNvPr>
          <p:cNvSpPr>
            <a:spLocks noGrp="1"/>
          </p:cNvSpPr>
          <p:nvPr>
            <p:ph type="sldNum" sz="quarter" idx="12"/>
          </p:nvPr>
        </p:nvSpPr>
        <p:spPr/>
        <p:txBody>
          <a:bodyPr/>
          <a:lstStyle/>
          <a:p>
            <a:fld id="{629637A9-119A-49DA-BD12-AAC58B377D80}" type="slidenum">
              <a:rPr lang="en-US" smtClean="0"/>
              <a:t>21</a:t>
            </a:fld>
            <a:endParaRPr lang="en-US" dirty="0"/>
          </a:p>
        </p:txBody>
      </p:sp>
      <p:pic>
        <p:nvPicPr>
          <p:cNvPr id="7" name="Paveikslėlis 6">
            <a:extLst>
              <a:ext uri="{FF2B5EF4-FFF2-40B4-BE49-F238E27FC236}">
                <a16:creationId xmlns:a16="http://schemas.microsoft.com/office/drawing/2014/main" id="{536E41C4-0607-416C-9F5E-0F934CFCE855}"/>
              </a:ext>
            </a:extLst>
          </p:cNvPr>
          <p:cNvPicPr>
            <a:picLocks noChangeAspect="1"/>
          </p:cNvPicPr>
          <p:nvPr/>
        </p:nvPicPr>
        <p:blipFill>
          <a:blip r:embed="rId3"/>
          <a:stretch>
            <a:fillRect/>
          </a:stretch>
        </p:blipFill>
        <p:spPr>
          <a:xfrm>
            <a:off x="5406887" y="1846263"/>
            <a:ext cx="3048000" cy="4022725"/>
          </a:xfrm>
          <a:prstGeom prst="rect">
            <a:avLst/>
          </a:prstGeom>
        </p:spPr>
      </p:pic>
      <p:pic>
        <p:nvPicPr>
          <p:cNvPr id="8" name="Paveikslėlis 7">
            <a:extLst>
              <a:ext uri="{FF2B5EF4-FFF2-40B4-BE49-F238E27FC236}">
                <a16:creationId xmlns:a16="http://schemas.microsoft.com/office/drawing/2014/main" id="{07A0B57A-0383-4D71-9BD1-FF287E6EE945}"/>
              </a:ext>
            </a:extLst>
          </p:cNvPr>
          <p:cNvPicPr>
            <a:picLocks noChangeAspect="1"/>
          </p:cNvPicPr>
          <p:nvPr/>
        </p:nvPicPr>
        <p:blipFill>
          <a:blip r:embed="rId4"/>
          <a:stretch>
            <a:fillRect/>
          </a:stretch>
        </p:blipFill>
        <p:spPr>
          <a:xfrm>
            <a:off x="8666922" y="1737360"/>
            <a:ext cx="3048000" cy="4131628"/>
          </a:xfrm>
          <a:prstGeom prst="rect">
            <a:avLst/>
          </a:prstGeom>
        </p:spPr>
      </p:pic>
      <p:pic>
        <p:nvPicPr>
          <p:cNvPr id="9" name="Paveikslėlis 8">
            <a:extLst>
              <a:ext uri="{FF2B5EF4-FFF2-40B4-BE49-F238E27FC236}">
                <a16:creationId xmlns:a16="http://schemas.microsoft.com/office/drawing/2014/main" id="{1D12B96F-74DC-45BC-BD46-EEC28AA5ED40}"/>
              </a:ext>
            </a:extLst>
          </p:cNvPr>
          <p:cNvPicPr>
            <a:picLocks noChangeAspect="1"/>
          </p:cNvPicPr>
          <p:nvPr/>
        </p:nvPicPr>
        <p:blipFill>
          <a:blip r:embed="rId5"/>
          <a:stretch>
            <a:fillRect/>
          </a:stretch>
        </p:blipFill>
        <p:spPr>
          <a:xfrm>
            <a:off x="8848341" y="177700"/>
            <a:ext cx="3109229" cy="743776"/>
          </a:xfrm>
          <a:prstGeom prst="rect">
            <a:avLst/>
          </a:prstGeom>
        </p:spPr>
      </p:pic>
    </p:spTree>
    <p:extLst>
      <p:ext uri="{BB962C8B-B14F-4D97-AF65-F5344CB8AC3E}">
        <p14:creationId xmlns:p14="http://schemas.microsoft.com/office/powerpoint/2010/main" val="1519082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B4ED1546-11BD-433E-A262-963593F9FCA8}"/>
              </a:ext>
            </a:extLst>
          </p:cNvPr>
          <p:cNvSpPr>
            <a:spLocks noGrp="1"/>
          </p:cNvSpPr>
          <p:nvPr>
            <p:ph type="sldNum" sz="quarter" idx="12"/>
          </p:nvPr>
        </p:nvSpPr>
        <p:spPr/>
        <p:txBody>
          <a:bodyPr/>
          <a:lstStyle/>
          <a:p>
            <a:fld id="{4FAB73BC-B049-4115-A692-8D63A059BFB8}" type="slidenum">
              <a:rPr lang="en-US" smtClean="0"/>
              <a:pPr/>
              <a:t>22</a:t>
            </a:fld>
            <a:endParaRPr lang="en-US" dirty="0"/>
          </a:p>
        </p:txBody>
      </p:sp>
      <p:pic>
        <p:nvPicPr>
          <p:cNvPr id="3" name="Paveikslėlis 2">
            <a:extLst>
              <a:ext uri="{FF2B5EF4-FFF2-40B4-BE49-F238E27FC236}">
                <a16:creationId xmlns:a16="http://schemas.microsoft.com/office/drawing/2014/main" id="{303CF053-6807-49A0-B092-9CA9DB720511}"/>
              </a:ext>
            </a:extLst>
          </p:cNvPr>
          <p:cNvPicPr>
            <a:picLocks noChangeAspect="1"/>
          </p:cNvPicPr>
          <p:nvPr/>
        </p:nvPicPr>
        <p:blipFill>
          <a:blip r:embed="rId2"/>
          <a:stretch>
            <a:fillRect/>
          </a:stretch>
        </p:blipFill>
        <p:spPr>
          <a:xfrm>
            <a:off x="199197" y="1662113"/>
            <a:ext cx="2871787" cy="3829049"/>
          </a:xfrm>
          <a:prstGeom prst="rect">
            <a:avLst/>
          </a:prstGeom>
        </p:spPr>
      </p:pic>
      <p:pic>
        <p:nvPicPr>
          <p:cNvPr id="5" name="Paveikslėlis 4">
            <a:extLst>
              <a:ext uri="{FF2B5EF4-FFF2-40B4-BE49-F238E27FC236}">
                <a16:creationId xmlns:a16="http://schemas.microsoft.com/office/drawing/2014/main" id="{6D168A55-B386-4E05-ACBB-438BEF8353C6}"/>
              </a:ext>
            </a:extLst>
          </p:cNvPr>
          <p:cNvPicPr>
            <a:picLocks noChangeAspect="1"/>
          </p:cNvPicPr>
          <p:nvPr/>
        </p:nvPicPr>
        <p:blipFill>
          <a:blip r:embed="rId3"/>
          <a:stretch>
            <a:fillRect/>
          </a:stretch>
        </p:blipFill>
        <p:spPr>
          <a:xfrm>
            <a:off x="3633205" y="1662113"/>
            <a:ext cx="2464904" cy="3829048"/>
          </a:xfrm>
          <a:prstGeom prst="rect">
            <a:avLst/>
          </a:prstGeom>
        </p:spPr>
      </p:pic>
      <p:pic>
        <p:nvPicPr>
          <p:cNvPr id="6" name="Paveikslėlis 5">
            <a:extLst>
              <a:ext uri="{FF2B5EF4-FFF2-40B4-BE49-F238E27FC236}">
                <a16:creationId xmlns:a16="http://schemas.microsoft.com/office/drawing/2014/main" id="{34F57B02-9BD7-4000-805A-309E2C0A8601}"/>
              </a:ext>
            </a:extLst>
          </p:cNvPr>
          <p:cNvPicPr>
            <a:picLocks noChangeAspect="1"/>
          </p:cNvPicPr>
          <p:nvPr/>
        </p:nvPicPr>
        <p:blipFill>
          <a:blip r:embed="rId4"/>
          <a:stretch>
            <a:fillRect/>
          </a:stretch>
        </p:blipFill>
        <p:spPr>
          <a:xfrm>
            <a:off x="6488053" y="1514475"/>
            <a:ext cx="4100434" cy="3829049"/>
          </a:xfrm>
          <a:prstGeom prst="rect">
            <a:avLst/>
          </a:prstGeom>
        </p:spPr>
      </p:pic>
      <p:pic>
        <p:nvPicPr>
          <p:cNvPr id="7" name="Paveikslėlis 6">
            <a:extLst>
              <a:ext uri="{FF2B5EF4-FFF2-40B4-BE49-F238E27FC236}">
                <a16:creationId xmlns:a16="http://schemas.microsoft.com/office/drawing/2014/main" id="{723A1786-15DF-4BA5-A454-C69E9A6FF42A}"/>
              </a:ext>
            </a:extLst>
          </p:cNvPr>
          <p:cNvPicPr>
            <a:picLocks noChangeAspect="1"/>
          </p:cNvPicPr>
          <p:nvPr/>
        </p:nvPicPr>
        <p:blipFill>
          <a:blip r:embed="rId5"/>
          <a:stretch>
            <a:fillRect/>
          </a:stretch>
        </p:blipFill>
        <p:spPr>
          <a:xfrm>
            <a:off x="8808585" y="398214"/>
            <a:ext cx="3109229" cy="743776"/>
          </a:xfrm>
          <a:prstGeom prst="rect">
            <a:avLst/>
          </a:prstGeom>
        </p:spPr>
      </p:pic>
    </p:spTree>
    <p:extLst>
      <p:ext uri="{BB962C8B-B14F-4D97-AF65-F5344CB8AC3E}">
        <p14:creationId xmlns:p14="http://schemas.microsoft.com/office/powerpoint/2010/main" val="11941270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FE0E5CCD-C2DA-43C6-957C-8FDFD5C21E99}"/>
              </a:ext>
            </a:extLst>
          </p:cNvPr>
          <p:cNvSpPr>
            <a:spLocks noGrp="1"/>
          </p:cNvSpPr>
          <p:nvPr>
            <p:ph type="title"/>
          </p:nvPr>
        </p:nvSpPr>
        <p:spPr/>
        <p:txBody>
          <a:bodyPr/>
          <a:lstStyle/>
          <a:p>
            <a:pPr algn="ctr"/>
            <a:r>
              <a:rPr lang="lt-LT" b="1" dirty="0">
                <a:solidFill>
                  <a:schemeClr val="accent2">
                    <a:lumMod val="50000"/>
                  </a:schemeClr>
                </a:solidFill>
                <a:latin typeface="Trebuchet MS" panose="020B0603020202020204" pitchFamily="34" charset="0"/>
              </a:rPr>
              <a:t>VIZIJA</a:t>
            </a:r>
          </a:p>
        </p:txBody>
      </p:sp>
      <p:sp>
        <p:nvSpPr>
          <p:cNvPr id="3" name="Turinio vietos rezervavimo ženklas 2">
            <a:extLst>
              <a:ext uri="{FF2B5EF4-FFF2-40B4-BE49-F238E27FC236}">
                <a16:creationId xmlns:a16="http://schemas.microsoft.com/office/drawing/2014/main" id="{108551F6-B973-4A22-830D-0EFC31A70A96}"/>
              </a:ext>
            </a:extLst>
          </p:cNvPr>
          <p:cNvSpPr>
            <a:spLocks noGrp="1"/>
          </p:cNvSpPr>
          <p:nvPr>
            <p:ph idx="1"/>
          </p:nvPr>
        </p:nvSpPr>
        <p:spPr>
          <a:xfrm>
            <a:off x="1309315" y="1872239"/>
            <a:ext cx="10058400" cy="4023360"/>
          </a:xfrm>
        </p:spPr>
        <p:txBody>
          <a:bodyPr/>
          <a:lstStyle/>
          <a:p>
            <a:pPr>
              <a:buFont typeface="Wingdings" panose="05000000000000000000" pitchFamily="2" charset="2"/>
              <a:buChar char="q"/>
            </a:pPr>
            <a:r>
              <a:rPr lang="lt-LT" dirty="0">
                <a:solidFill>
                  <a:schemeClr val="accent1">
                    <a:lumMod val="75000"/>
                  </a:schemeClr>
                </a:solidFill>
              </a:rPr>
              <a:t>  </a:t>
            </a:r>
            <a:r>
              <a:rPr lang="lt-LT" sz="2400" dirty="0">
                <a:solidFill>
                  <a:schemeClr val="accent2">
                    <a:lumMod val="50000"/>
                  </a:schemeClr>
                </a:solidFill>
                <a:latin typeface="Trebuchet MS" panose="020B0603020202020204" pitchFamily="34" charset="0"/>
              </a:rPr>
              <a:t>PLĖSTI BENDRADARBIAVIMĄ SU PLUNGĖS RAJONO PIRMINIAIS SVEIKATOS PRIEŽIŪROS CENTRAIS</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PLĖSTI BENDRADARBIAVIMĄ SU PLUNGĖS RAJONO</a:t>
            </a:r>
            <a:r>
              <a:rPr lang="en-US" sz="2400" dirty="0">
                <a:solidFill>
                  <a:schemeClr val="accent2">
                    <a:lumMod val="50000"/>
                  </a:schemeClr>
                </a:solidFill>
                <a:latin typeface="Trebuchet MS" panose="020B0603020202020204" pitchFamily="34" charset="0"/>
              </a:rPr>
              <a:t>      </a:t>
            </a:r>
            <a:r>
              <a:rPr lang="lt-LT" sz="2400" dirty="0">
                <a:solidFill>
                  <a:schemeClr val="accent2">
                    <a:lumMod val="50000"/>
                  </a:schemeClr>
                </a:solidFill>
                <a:latin typeface="Trebuchet MS" panose="020B0603020202020204" pitchFamily="34" charset="0"/>
              </a:rPr>
              <a:t>ĮSTAIGŲ/ORGANIZACIJŲ VADOVAIS</a:t>
            </a:r>
          </a:p>
          <a:p>
            <a:pPr algn="just">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PROGRAMOS DALYVIS, DALYVAVĘS PRIKLAUSOMYBIŲ MAŽINIMO PLUNGĖS RAJONO SAVIVALDYBĖJE 2018-2025 METŲ PROGRAMOJE, NUSTOTŲ VARTOTI AR SUMAŽINTŲ PSICHOAKTYVIŲ MEDŽIAGŲ  VARTOJIMĄ BEI PRADĖTŲ GYVENIMĄ IŠ NAUJO</a:t>
            </a:r>
          </a:p>
          <a:p>
            <a:pPr algn="just">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PLĖSTI BENDRADARBIAVIMĄ SU PLUNGĖS RAJONO ŠVIETIMO ĮSTAIGOMIS</a:t>
            </a:r>
          </a:p>
          <a:p>
            <a:pPr>
              <a:buFont typeface="Wingdings" panose="05000000000000000000" pitchFamily="2" charset="2"/>
              <a:buChar char="q"/>
            </a:pPr>
            <a:endParaRPr lang="lt-LT" sz="2400" dirty="0">
              <a:solidFill>
                <a:schemeClr val="accent1">
                  <a:lumMod val="75000"/>
                </a:schemeClr>
              </a:solidFill>
              <a:latin typeface="Trebuchet MS" panose="020B0603020202020204" pitchFamily="34" charset="0"/>
            </a:endParaRPr>
          </a:p>
          <a:p>
            <a:pPr marL="0" indent="0">
              <a:buNone/>
            </a:pPr>
            <a:endParaRPr lang="lt-LT" dirty="0">
              <a:solidFill>
                <a:schemeClr val="accent1">
                  <a:lumMod val="75000"/>
                </a:schemeClr>
              </a:solidFill>
            </a:endParaRPr>
          </a:p>
          <a:p>
            <a:pPr>
              <a:buFont typeface="Wingdings" panose="05000000000000000000" pitchFamily="2" charset="2"/>
              <a:buChar char="q"/>
            </a:pPr>
            <a:endParaRPr lang="lt-LT" dirty="0">
              <a:solidFill>
                <a:schemeClr val="accent1">
                  <a:lumMod val="75000"/>
                </a:schemeClr>
              </a:solidFill>
            </a:endParaRPr>
          </a:p>
          <a:p>
            <a:pPr marL="0" indent="0">
              <a:buNone/>
            </a:pPr>
            <a:endParaRPr lang="lt-LT" dirty="0">
              <a:solidFill>
                <a:schemeClr val="accent1">
                  <a:lumMod val="75000"/>
                </a:schemeClr>
              </a:solidFill>
            </a:endParaRPr>
          </a:p>
        </p:txBody>
      </p:sp>
      <p:sp>
        <p:nvSpPr>
          <p:cNvPr id="4" name="Skaidrės numerio vietos rezervavimo ženklas 3">
            <a:extLst>
              <a:ext uri="{FF2B5EF4-FFF2-40B4-BE49-F238E27FC236}">
                <a16:creationId xmlns:a16="http://schemas.microsoft.com/office/drawing/2014/main" id="{95C072C6-DBAA-4C60-AC47-81D70EC7CA46}"/>
              </a:ext>
            </a:extLst>
          </p:cNvPr>
          <p:cNvSpPr>
            <a:spLocks noGrp="1"/>
          </p:cNvSpPr>
          <p:nvPr>
            <p:ph type="sldNum" sz="quarter" idx="12"/>
          </p:nvPr>
        </p:nvSpPr>
        <p:spPr/>
        <p:txBody>
          <a:bodyPr/>
          <a:lstStyle/>
          <a:p>
            <a:fld id="{629637A9-119A-49DA-BD12-AAC58B377D80}" type="slidenum">
              <a:rPr lang="en-US" smtClean="0"/>
              <a:t>23</a:t>
            </a:fld>
            <a:endParaRPr lang="en-US" dirty="0"/>
          </a:p>
        </p:txBody>
      </p:sp>
      <p:pic>
        <p:nvPicPr>
          <p:cNvPr id="5" name="Paveikslėlis 4">
            <a:extLst>
              <a:ext uri="{FF2B5EF4-FFF2-40B4-BE49-F238E27FC236}">
                <a16:creationId xmlns:a16="http://schemas.microsoft.com/office/drawing/2014/main" id="{63BFEFB6-B4BF-4E5D-BE7D-96F46001319A}"/>
              </a:ext>
            </a:extLst>
          </p:cNvPr>
          <p:cNvPicPr>
            <a:picLocks noChangeAspect="1"/>
          </p:cNvPicPr>
          <p:nvPr/>
        </p:nvPicPr>
        <p:blipFill>
          <a:blip r:embed="rId2"/>
          <a:stretch>
            <a:fillRect/>
          </a:stretch>
        </p:blipFill>
        <p:spPr>
          <a:xfrm>
            <a:off x="8702463" y="138790"/>
            <a:ext cx="3109229" cy="743776"/>
          </a:xfrm>
          <a:prstGeom prst="rect">
            <a:avLst/>
          </a:prstGeom>
        </p:spPr>
      </p:pic>
    </p:spTree>
    <p:extLst>
      <p:ext uri="{BB962C8B-B14F-4D97-AF65-F5344CB8AC3E}">
        <p14:creationId xmlns:p14="http://schemas.microsoft.com/office/powerpoint/2010/main" val="25093228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674079FB-9C63-49F6-A2ED-A30EB6EDAF30}"/>
              </a:ext>
            </a:extLst>
          </p:cNvPr>
          <p:cNvSpPr>
            <a:spLocks noGrp="1"/>
          </p:cNvSpPr>
          <p:nvPr>
            <p:ph type="sldNum" sz="quarter" idx="12"/>
          </p:nvPr>
        </p:nvSpPr>
        <p:spPr/>
        <p:txBody>
          <a:bodyPr/>
          <a:lstStyle/>
          <a:p>
            <a:fld id="{4FAB73BC-B049-4115-A692-8D63A059BFB8}" type="slidenum">
              <a:rPr lang="en-US" smtClean="0"/>
              <a:pPr/>
              <a:t>24</a:t>
            </a:fld>
            <a:endParaRPr lang="en-US" dirty="0"/>
          </a:p>
        </p:txBody>
      </p:sp>
      <p:sp>
        <p:nvSpPr>
          <p:cNvPr id="4" name="Stačiakampis 3">
            <a:extLst>
              <a:ext uri="{FF2B5EF4-FFF2-40B4-BE49-F238E27FC236}">
                <a16:creationId xmlns:a16="http://schemas.microsoft.com/office/drawing/2014/main" id="{F8FB4A0B-4BAD-4882-A3D7-828F5395A1EF}"/>
              </a:ext>
            </a:extLst>
          </p:cNvPr>
          <p:cNvSpPr/>
          <p:nvPr/>
        </p:nvSpPr>
        <p:spPr>
          <a:xfrm>
            <a:off x="4068418" y="2398644"/>
            <a:ext cx="2819945" cy="584775"/>
          </a:xfrm>
          <a:prstGeom prst="rect">
            <a:avLst/>
          </a:prstGeom>
        </p:spPr>
        <p:txBody>
          <a:bodyPr wrap="square">
            <a:spAutoFit/>
          </a:bodyPr>
          <a:lstStyle/>
          <a:p>
            <a:r>
              <a:rPr lang="lt-LT" sz="3200" dirty="0">
                <a:solidFill>
                  <a:schemeClr val="accent2">
                    <a:lumMod val="50000"/>
                  </a:schemeClr>
                </a:solidFill>
              </a:rPr>
              <a:t>Ačiū už dėmesį!</a:t>
            </a:r>
          </a:p>
        </p:txBody>
      </p:sp>
      <p:pic>
        <p:nvPicPr>
          <p:cNvPr id="5" name="Paveikslėlis 4">
            <a:extLst>
              <a:ext uri="{FF2B5EF4-FFF2-40B4-BE49-F238E27FC236}">
                <a16:creationId xmlns:a16="http://schemas.microsoft.com/office/drawing/2014/main" id="{F29D1194-7A20-4AF1-BF7E-351D65887DBD}"/>
              </a:ext>
            </a:extLst>
          </p:cNvPr>
          <p:cNvPicPr>
            <a:picLocks noChangeAspect="1"/>
          </p:cNvPicPr>
          <p:nvPr/>
        </p:nvPicPr>
        <p:blipFill>
          <a:blip r:embed="rId2"/>
          <a:stretch>
            <a:fillRect/>
          </a:stretch>
        </p:blipFill>
        <p:spPr>
          <a:xfrm>
            <a:off x="8689315" y="300660"/>
            <a:ext cx="3109229" cy="743776"/>
          </a:xfrm>
          <a:prstGeom prst="rect">
            <a:avLst/>
          </a:prstGeom>
        </p:spPr>
      </p:pic>
    </p:spTree>
    <p:extLst>
      <p:ext uri="{BB962C8B-B14F-4D97-AF65-F5344CB8AC3E}">
        <p14:creationId xmlns:p14="http://schemas.microsoft.com/office/powerpoint/2010/main" val="3794736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4C4F3D7-29E7-4C32-9CF8-4797662BC87C}"/>
              </a:ext>
            </a:extLst>
          </p:cNvPr>
          <p:cNvSpPr>
            <a:spLocks noGrp="1"/>
          </p:cNvSpPr>
          <p:nvPr>
            <p:ph type="title"/>
          </p:nvPr>
        </p:nvSpPr>
        <p:spPr/>
        <p:txBody>
          <a:bodyPr>
            <a:normAutofit/>
          </a:bodyPr>
          <a:lstStyle/>
          <a:p>
            <a:pPr algn="ctr"/>
            <a:r>
              <a:rPr lang="lt-LT" sz="3600" b="1" spc="0" dirty="0">
                <a:solidFill>
                  <a:schemeClr val="accent2">
                    <a:lumMod val="50000"/>
                  </a:schemeClr>
                </a:solidFill>
                <a:latin typeface="Trebuchet MS" panose="020B0603020202020204"/>
              </a:rPr>
              <a:t>PROGRAMOS TIKSLAI</a:t>
            </a:r>
            <a:endParaRPr lang="lt-LT" sz="3600" b="1" dirty="0">
              <a:solidFill>
                <a:schemeClr val="accent2">
                  <a:lumMod val="50000"/>
                </a:schemeClr>
              </a:solidFill>
            </a:endParaRPr>
          </a:p>
        </p:txBody>
      </p:sp>
      <p:sp>
        <p:nvSpPr>
          <p:cNvPr id="3" name="Turinio vietos rezervavimo ženklas 2">
            <a:extLst>
              <a:ext uri="{FF2B5EF4-FFF2-40B4-BE49-F238E27FC236}">
                <a16:creationId xmlns:a16="http://schemas.microsoft.com/office/drawing/2014/main" id="{EAF97399-A799-4A58-955B-7D592420252D}"/>
              </a:ext>
            </a:extLst>
          </p:cNvPr>
          <p:cNvSpPr>
            <a:spLocks noGrp="1"/>
          </p:cNvSpPr>
          <p:nvPr>
            <p:ph idx="1"/>
          </p:nvPr>
        </p:nvSpPr>
        <p:spPr/>
        <p:txBody>
          <a:bodyPr>
            <a:normAutofit/>
          </a:bodyPr>
          <a:lstStyle/>
          <a:p>
            <a:pPr lvl="0" algn="just" defTabSz="457200">
              <a:lnSpc>
                <a:spcPct val="15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Ugdyti visuomenės, ypač jaunimo, blaivybės nuostatas.</a:t>
            </a:r>
          </a:p>
          <a:p>
            <a:pPr lvl="0" algn="just" defTabSz="457200">
              <a:lnSpc>
                <a:spcPct val="12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Plėtoti Plungės rajono savivaldybės institucijų, NVO ir bendruomenės bendradarbiavimą, skleidžiant vertybines sveiko gyvenimo būdo nuostatas visuomenėje. </a:t>
            </a:r>
          </a:p>
          <a:p>
            <a:pPr lvl="0" algn="just" defTabSz="457200">
              <a:lnSpc>
                <a:spcPct val="12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Suteikti kompleksinę pagalbą asmenims, nesaikingai vartojantiems alkoholį arba priklausomiems nuo jo, ir jų šeimoms, siekiant mažinti jų socialinę atskirtį, ugdyti socialinius įgūdžius bei padėti jiems integruotis į visuomenę ir darbo rinką.</a:t>
            </a:r>
          </a:p>
          <a:p>
            <a:endParaRPr lang="lt-LT" dirty="0"/>
          </a:p>
        </p:txBody>
      </p:sp>
      <p:pic>
        <p:nvPicPr>
          <p:cNvPr id="4" name="Paveikslėlis 3">
            <a:extLst>
              <a:ext uri="{FF2B5EF4-FFF2-40B4-BE49-F238E27FC236}">
                <a16:creationId xmlns:a16="http://schemas.microsoft.com/office/drawing/2014/main" id="{BE5AF7F7-C6ED-4B9A-90D1-C85163DCC932}"/>
              </a:ext>
            </a:extLst>
          </p:cNvPr>
          <p:cNvPicPr>
            <a:picLocks noChangeAspect="1"/>
          </p:cNvPicPr>
          <p:nvPr/>
        </p:nvPicPr>
        <p:blipFill>
          <a:blip r:embed="rId2"/>
          <a:stretch>
            <a:fillRect/>
          </a:stretch>
        </p:blipFill>
        <p:spPr>
          <a:xfrm>
            <a:off x="8702463" y="178229"/>
            <a:ext cx="3109229" cy="744636"/>
          </a:xfrm>
          <a:prstGeom prst="rect">
            <a:avLst/>
          </a:prstGeom>
        </p:spPr>
      </p:pic>
      <p:sp>
        <p:nvSpPr>
          <p:cNvPr id="5" name="Skaidrės numerio vietos rezervavimo ženklas 4">
            <a:extLst>
              <a:ext uri="{FF2B5EF4-FFF2-40B4-BE49-F238E27FC236}">
                <a16:creationId xmlns:a16="http://schemas.microsoft.com/office/drawing/2014/main" id="{541EBDEF-3D0C-45BC-AAAC-0B5CCD8C91E5}"/>
              </a:ext>
            </a:extLst>
          </p:cNvPr>
          <p:cNvSpPr>
            <a:spLocks noGrp="1"/>
          </p:cNvSpPr>
          <p:nvPr>
            <p:ph type="sldNum" sz="quarter" idx="12"/>
          </p:nvPr>
        </p:nvSpPr>
        <p:spPr/>
        <p:txBody>
          <a:bodyPr/>
          <a:lstStyle/>
          <a:p>
            <a:fld id="{629637A9-119A-49DA-BD12-AAC58B377D80}" type="slidenum">
              <a:rPr lang="en-US" smtClean="0"/>
              <a:t>3</a:t>
            </a:fld>
            <a:endParaRPr lang="en-US" dirty="0"/>
          </a:p>
        </p:txBody>
      </p:sp>
    </p:spTree>
    <p:extLst>
      <p:ext uri="{BB962C8B-B14F-4D97-AF65-F5344CB8AC3E}">
        <p14:creationId xmlns:p14="http://schemas.microsoft.com/office/powerpoint/2010/main" val="4067039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9C6D8F1-EF50-4AA3-9D6F-036DDF9E519D}"/>
              </a:ext>
            </a:extLst>
          </p:cNvPr>
          <p:cNvSpPr>
            <a:spLocks noGrp="1"/>
          </p:cNvSpPr>
          <p:nvPr>
            <p:ph type="title"/>
          </p:nvPr>
        </p:nvSpPr>
        <p:spPr>
          <a:xfrm>
            <a:off x="1104796" y="263527"/>
            <a:ext cx="10058400" cy="1450757"/>
          </a:xfrm>
        </p:spPr>
        <p:txBody>
          <a:bodyPr>
            <a:normAutofit/>
          </a:bodyPr>
          <a:lstStyle/>
          <a:p>
            <a:pPr algn="ctr"/>
            <a:r>
              <a:rPr lang="lt-LT" sz="3600" b="1" dirty="0">
                <a:solidFill>
                  <a:schemeClr val="accent2">
                    <a:lumMod val="50000"/>
                  </a:schemeClr>
                </a:solidFill>
                <a:latin typeface="Trebuchet MS" panose="020B0603020202020204" pitchFamily="34" charset="0"/>
              </a:rPr>
              <a:t>DARBO VEIKLA</a:t>
            </a:r>
          </a:p>
        </p:txBody>
      </p:sp>
      <p:sp>
        <p:nvSpPr>
          <p:cNvPr id="3" name="Turinio vietos rezervavimo ženklas 2">
            <a:extLst>
              <a:ext uri="{FF2B5EF4-FFF2-40B4-BE49-F238E27FC236}">
                <a16:creationId xmlns:a16="http://schemas.microsoft.com/office/drawing/2014/main" id="{C6462954-66B5-4B0C-B442-B5336DBB057F}"/>
              </a:ext>
            </a:extLst>
          </p:cNvPr>
          <p:cNvSpPr>
            <a:spLocks noGrp="1"/>
          </p:cNvSpPr>
          <p:nvPr>
            <p:ph idx="1"/>
          </p:nvPr>
        </p:nvSpPr>
        <p:spPr>
          <a:xfrm>
            <a:off x="1104796" y="1714284"/>
            <a:ext cx="10050884" cy="4674550"/>
          </a:xfrm>
        </p:spPr>
        <p:txBody>
          <a:bodyPr>
            <a:normAutofit/>
          </a:bodyPr>
          <a:lstStyle/>
          <a:p>
            <a:pPr marL="363538" indent="-363538" algn="just" defTabSz="457200">
              <a:lnSpc>
                <a:spcPct val="10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Dalyvavimo programoje metu išlaikomas artimas programos dalyvio – programos koordinatorės</a:t>
            </a:r>
            <a:r>
              <a:rPr lang="en-US" sz="2400" dirty="0">
                <a:solidFill>
                  <a:srgbClr val="54A021">
                    <a:lumMod val="50000"/>
                  </a:srgbClr>
                </a:solidFill>
                <a:latin typeface="Trebuchet MS" panose="020B0603020202020204"/>
              </a:rPr>
              <a:t>(</a:t>
            </a:r>
            <a:r>
              <a:rPr lang="en-US" sz="2400" dirty="0" err="1">
                <a:solidFill>
                  <a:srgbClr val="54A021">
                    <a:lumMod val="50000"/>
                  </a:srgbClr>
                </a:solidFill>
                <a:latin typeface="Trebuchet MS" panose="020B0603020202020204"/>
              </a:rPr>
              <a:t>priklausomyb</a:t>
            </a:r>
            <a:r>
              <a:rPr lang="lt-LT" sz="2400" dirty="0" err="1">
                <a:solidFill>
                  <a:srgbClr val="54A021">
                    <a:lumMod val="50000"/>
                  </a:srgbClr>
                </a:solidFill>
                <a:latin typeface="Trebuchet MS" panose="020B0603020202020204"/>
              </a:rPr>
              <a:t>ių</a:t>
            </a:r>
            <a:r>
              <a:rPr lang="lt-LT" sz="2400" dirty="0">
                <a:solidFill>
                  <a:srgbClr val="54A021">
                    <a:lumMod val="50000"/>
                  </a:srgbClr>
                </a:solidFill>
                <a:latin typeface="Trebuchet MS" panose="020B0603020202020204"/>
              </a:rPr>
              <a:t> </a:t>
            </a:r>
            <a:r>
              <a:rPr lang="en-US" sz="2400" dirty="0" err="1">
                <a:solidFill>
                  <a:srgbClr val="54A021">
                    <a:lumMod val="50000"/>
                  </a:srgbClr>
                </a:solidFill>
                <a:latin typeface="Trebuchet MS" panose="020B0603020202020204"/>
              </a:rPr>
              <a:t>konsultant</a:t>
            </a:r>
            <a:r>
              <a:rPr lang="lt-LT" sz="2400" dirty="0">
                <a:solidFill>
                  <a:srgbClr val="54A021">
                    <a:lumMod val="50000"/>
                  </a:srgbClr>
                </a:solidFill>
                <a:latin typeface="Trebuchet MS" panose="020B0603020202020204"/>
              </a:rPr>
              <a:t>ės) kontaktas. Koordinatorė pasiekiama telefonu, esant reikalui  koordinuojamas tolimesnės pagalbos teikimas.</a:t>
            </a:r>
          </a:p>
          <a:p>
            <a:pPr lvl="0" algn="just" defTabSz="457200">
              <a:lnSpc>
                <a:spcPct val="10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Vertinami programos dalyvio aplinkos rizikos veiksniai. </a:t>
            </a:r>
          </a:p>
          <a:p>
            <a:pPr lvl="0" algn="just" defTabSz="457200">
              <a:lnSpc>
                <a:spcPct val="10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Sudaromas socialinės pagalbos planas. </a:t>
            </a:r>
          </a:p>
          <a:p>
            <a:pPr lvl="0" algn="just" defTabSz="457200">
              <a:lnSpc>
                <a:spcPct val="100000"/>
              </a:lnSpc>
              <a:spcBef>
                <a:spcPts val="1000"/>
              </a:spcBef>
              <a:spcAft>
                <a:spcPts val="0"/>
              </a:spcAft>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Sudaromas individualus blaivybės laikymosi planas.</a:t>
            </a:r>
          </a:p>
          <a:p>
            <a:pPr lvl="0" algn="just" defTabSz="457200">
              <a:lnSpc>
                <a:spcPct val="100000"/>
              </a:lnSpc>
              <a:spcBef>
                <a:spcPts val="1000"/>
              </a:spcBef>
              <a:spcAft>
                <a:spcPts val="0"/>
              </a:spcAft>
              <a:buClr>
                <a:srgbClr val="90C226"/>
              </a:buClr>
              <a:buSzPct val="80000"/>
              <a:buFont typeface="Wingdings" panose="05000000000000000000" pitchFamily="2" charset="2"/>
              <a:buChar char="q"/>
            </a:pPr>
            <a:r>
              <a:rPr lang="lt-LT" sz="2400" dirty="0">
                <a:solidFill>
                  <a:srgbClr val="63A537">
                    <a:lumMod val="50000"/>
                  </a:srgbClr>
                </a:solidFill>
                <a:latin typeface="Trebuchet MS" panose="020B0603020202020204"/>
              </a:rPr>
              <a:t> Esant būtinybei,</a:t>
            </a:r>
            <a:r>
              <a:rPr lang="lt-LT" sz="2400" dirty="0">
                <a:solidFill>
                  <a:srgbClr val="54A021">
                    <a:lumMod val="50000"/>
                  </a:srgbClr>
                </a:solidFill>
                <a:latin typeface="Trebuchet MS" panose="020B0603020202020204"/>
              </a:rPr>
              <a:t> programos dalyvis</a:t>
            </a:r>
            <a:r>
              <a:rPr lang="lt-LT" sz="2400" dirty="0">
                <a:solidFill>
                  <a:srgbClr val="63A537">
                    <a:lumMod val="50000"/>
                  </a:srgbClr>
                </a:solidFill>
                <a:latin typeface="Trebuchet MS" panose="020B0603020202020204"/>
              </a:rPr>
              <a:t> nukreipiamas pirminei gydytojo psichiatro konsultacijai, kur yra  vertinamas priklausomybės pobūdis, gretutinės ligos bei simptomai, </a:t>
            </a:r>
            <a:r>
              <a:rPr lang="lt-LT" sz="2400" dirty="0">
                <a:solidFill>
                  <a:srgbClr val="54A021">
                    <a:lumMod val="50000"/>
                  </a:srgbClr>
                </a:solidFill>
                <a:latin typeface="Trebuchet MS" panose="020B0603020202020204"/>
              </a:rPr>
              <a:t>programos dalyvio </a:t>
            </a:r>
            <a:r>
              <a:rPr lang="lt-LT" sz="2400" dirty="0">
                <a:solidFill>
                  <a:srgbClr val="63A537">
                    <a:lumMod val="50000"/>
                  </a:srgbClr>
                </a:solidFill>
                <a:latin typeface="Trebuchet MS" panose="020B0603020202020204"/>
              </a:rPr>
              <a:t>motyvacija bei lūkesčiai.</a:t>
            </a:r>
            <a:endParaRPr lang="lt-LT" sz="2400" dirty="0">
              <a:solidFill>
                <a:srgbClr val="54A021">
                  <a:lumMod val="50000"/>
                </a:srgbClr>
              </a:solidFill>
              <a:latin typeface="Trebuchet MS" panose="020B0603020202020204"/>
            </a:endParaRPr>
          </a:p>
          <a:p>
            <a:endParaRPr lang="lt-LT" dirty="0"/>
          </a:p>
        </p:txBody>
      </p:sp>
      <p:pic>
        <p:nvPicPr>
          <p:cNvPr id="4" name="Paveikslėlis 3">
            <a:extLst>
              <a:ext uri="{FF2B5EF4-FFF2-40B4-BE49-F238E27FC236}">
                <a16:creationId xmlns:a16="http://schemas.microsoft.com/office/drawing/2014/main" id="{AA49C674-E7FE-48CA-B134-28A82D27EF0A}"/>
              </a:ext>
            </a:extLst>
          </p:cNvPr>
          <p:cNvPicPr>
            <a:picLocks noChangeAspect="1"/>
          </p:cNvPicPr>
          <p:nvPr/>
        </p:nvPicPr>
        <p:blipFill>
          <a:blip r:embed="rId2"/>
          <a:stretch>
            <a:fillRect/>
          </a:stretch>
        </p:blipFill>
        <p:spPr>
          <a:xfrm>
            <a:off x="8702463" y="132077"/>
            <a:ext cx="3109229" cy="744636"/>
          </a:xfrm>
          <a:prstGeom prst="rect">
            <a:avLst/>
          </a:prstGeom>
        </p:spPr>
      </p:pic>
      <p:sp>
        <p:nvSpPr>
          <p:cNvPr id="5" name="Skaidrės numerio vietos rezervavimo ženklas 4">
            <a:extLst>
              <a:ext uri="{FF2B5EF4-FFF2-40B4-BE49-F238E27FC236}">
                <a16:creationId xmlns:a16="http://schemas.microsoft.com/office/drawing/2014/main" id="{01B1F4E8-2573-45BF-8828-D4C318A22E72}"/>
              </a:ext>
            </a:extLst>
          </p:cNvPr>
          <p:cNvSpPr>
            <a:spLocks noGrp="1"/>
          </p:cNvSpPr>
          <p:nvPr>
            <p:ph type="sldNum" sz="quarter" idx="12"/>
          </p:nvPr>
        </p:nvSpPr>
        <p:spPr/>
        <p:txBody>
          <a:bodyPr/>
          <a:lstStyle/>
          <a:p>
            <a:fld id="{629637A9-119A-49DA-BD12-AAC58B377D80}" type="slidenum">
              <a:rPr lang="en-US" smtClean="0"/>
              <a:t>4</a:t>
            </a:fld>
            <a:endParaRPr lang="en-US" dirty="0"/>
          </a:p>
        </p:txBody>
      </p:sp>
    </p:spTree>
    <p:extLst>
      <p:ext uri="{BB962C8B-B14F-4D97-AF65-F5344CB8AC3E}">
        <p14:creationId xmlns:p14="http://schemas.microsoft.com/office/powerpoint/2010/main" val="812761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numerio vietos rezervavimo ženklas 1">
            <a:extLst>
              <a:ext uri="{FF2B5EF4-FFF2-40B4-BE49-F238E27FC236}">
                <a16:creationId xmlns:a16="http://schemas.microsoft.com/office/drawing/2014/main" id="{D373D860-9C8A-43F9-89A0-BC117B6D0E0F}"/>
              </a:ext>
            </a:extLst>
          </p:cNvPr>
          <p:cNvSpPr>
            <a:spLocks noGrp="1"/>
          </p:cNvSpPr>
          <p:nvPr>
            <p:ph type="sldNum" sz="quarter" idx="12"/>
          </p:nvPr>
        </p:nvSpPr>
        <p:spPr/>
        <p:txBody>
          <a:bodyPr/>
          <a:lstStyle/>
          <a:p>
            <a:fld id="{4FAB73BC-B049-4115-A692-8D63A059BFB8}" type="slidenum">
              <a:rPr lang="en-US" smtClean="0"/>
              <a:pPr/>
              <a:t>5</a:t>
            </a:fld>
            <a:endParaRPr lang="en-US" dirty="0"/>
          </a:p>
        </p:txBody>
      </p:sp>
      <p:pic>
        <p:nvPicPr>
          <p:cNvPr id="3" name="Paveikslėlis 2">
            <a:extLst>
              <a:ext uri="{FF2B5EF4-FFF2-40B4-BE49-F238E27FC236}">
                <a16:creationId xmlns:a16="http://schemas.microsoft.com/office/drawing/2014/main" id="{41DE0F4F-B28C-4BC4-B1CC-2E4C5D98705C}"/>
              </a:ext>
            </a:extLst>
          </p:cNvPr>
          <p:cNvPicPr>
            <a:picLocks noChangeAspect="1"/>
          </p:cNvPicPr>
          <p:nvPr/>
        </p:nvPicPr>
        <p:blipFill>
          <a:blip r:embed="rId2"/>
          <a:stretch>
            <a:fillRect/>
          </a:stretch>
        </p:blipFill>
        <p:spPr>
          <a:xfrm>
            <a:off x="8716452" y="188262"/>
            <a:ext cx="3109229" cy="744636"/>
          </a:xfrm>
          <a:prstGeom prst="rect">
            <a:avLst/>
          </a:prstGeom>
        </p:spPr>
      </p:pic>
      <p:sp>
        <p:nvSpPr>
          <p:cNvPr id="4" name="Stačiakampis 3">
            <a:extLst>
              <a:ext uri="{FF2B5EF4-FFF2-40B4-BE49-F238E27FC236}">
                <a16:creationId xmlns:a16="http://schemas.microsoft.com/office/drawing/2014/main" id="{63CCBB95-6502-4819-A9AD-D9A2D0930667}"/>
              </a:ext>
            </a:extLst>
          </p:cNvPr>
          <p:cNvSpPr/>
          <p:nvPr/>
        </p:nvSpPr>
        <p:spPr>
          <a:xfrm>
            <a:off x="979517" y="1094509"/>
            <a:ext cx="9871977" cy="4667945"/>
          </a:xfrm>
          <a:prstGeom prst="rect">
            <a:avLst/>
          </a:prstGeom>
        </p:spPr>
        <p:txBody>
          <a:bodyPr wrap="square">
            <a:spAutoFit/>
          </a:bodyPr>
          <a:lstStyle/>
          <a:p>
            <a:pPr marL="91440" lvl="0" indent="-91440" algn="just">
              <a:spcBef>
                <a:spcPts val="1000"/>
              </a:spcBef>
              <a:buClr>
                <a:srgbClr val="90C226"/>
              </a:buClr>
              <a:buSzPct val="80000"/>
              <a:buFont typeface="Wingdings" panose="05000000000000000000" pitchFamily="2" charset="2"/>
              <a:buChar char="q"/>
            </a:pPr>
            <a:r>
              <a:rPr lang="lt-LT" sz="2400" dirty="0">
                <a:solidFill>
                  <a:schemeClr val="accent2">
                    <a:lumMod val="50000"/>
                  </a:schemeClr>
                </a:solidFill>
                <a:latin typeface="Trebuchet MS" panose="020B0603020202020204"/>
              </a:rPr>
              <a:t>Stebint  ūmią abstinenciją, organizuojame patekimą į psichiatrinio profilio stacionarą ar priklausomybės ligų gydymo centrus detoksikaciniam gydymui. </a:t>
            </a:r>
          </a:p>
          <a:p>
            <a:pPr marL="91440" lvl="0" indent="-91440" algn="just">
              <a:spcBef>
                <a:spcPts val="1000"/>
              </a:spcBef>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Reguliarių konsultacijų metu (gydymo pradžioje ne rečiau kas savaitę), stebima kaip programos dalyvis laikosi sudaryto blaivybės plano, aptariamos ir sprendžiamos iškylančios problemos.</a:t>
            </a:r>
          </a:p>
          <a:p>
            <a:pPr marL="91440" lvl="0" indent="-91440" algn="just">
              <a:spcBef>
                <a:spcPts val="1000"/>
              </a:spcBef>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Stebint pakankamą motyvaciją, galimas pasiūlymas į stacionarinę Minesotos programą priklausomybės ligų centruose.</a:t>
            </a:r>
          </a:p>
          <a:p>
            <a:pPr marL="91440" lvl="0" indent="-91440" algn="just">
              <a:spcBef>
                <a:spcPts val="1000"/>
              </a:spcBef>
              <a:buClr>
                <a:srgbClr val="90C226"/>
              </a:buClr>
              <a:buSzPct val="80000"/>
              <a:buFont typeface="Wingdings" panose="05000000000000000000" pitchFamily="2" charset="2"/>
              <a:buChar char="q"/>
            </a:pPr>
            <a:r>
              <a:rPr lang="lt-LT" sz="2400" dirty="0">
                <a:solidFill>
                  <a:srgbClr val="54A021">
                    <a:lumMod val="50000"/>
                  </a:srgbClr>
                </a:solidFill>
                <a:latin typeface="Trebuchet MS" panose="020B0603020202020204"/>
              </a:rPr>
              <a:t> Aktyviai bendradarbiaujama su tarpusavio pagalbos grupėmis – AA bendruomene. </a:t>
            </a:r>
          </a:p>
          <a:p>
            <a:pPr marL="91440" lvl="0" indent="-91440" algn="just">
              <a:spcBef>
                <a:spcPts val="1000"/>
              </a:spcBef>
              <a:buClr>
                <a:srgbClr val="90C226"/>
              </a:buClr>
              <a:buSzPct val="80000"/>
              <a:buFont typeface="Wingdings" panose="05000000000000000000" pitchFamily="2" charset="2"/>
              <a:buChar char="q"/>
            </a:pPr>
            <a:endParaRPr lang="lt-LT" sz="2400" dirty="0">
              <a:solidFill>
                <a:schemeClr val="accent2">
                  <a:lumMod val="50000"/>
                </a:schemeClr>
              </a:solidFill>
              <a:latin typeface="Trebuchet MS" panose="020B0603020202020204"/>
            </a:endParaRPr>
          </a:p>
        </p:txBody>
      </p:sp>
    </p:spTree>
    <p:extLst>
      <p:ext uri="{BB962C8B-B14F-4D97-AF65-F5344CB8AC3E}">
        <p14:creationId xmlns:p14="http://schemas.microsoft.com/office/powerpoint/2010/main" val="19009106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98FB661-2913-4D0A-9389-F212334CDD29}"/>
              </a:ext>
            </a:extLst>
          </p:cNvPr>
          <p:cNvSpPr>
            <a:spLocks noGrp="1"/>
          </p:cNvSpPr>
          <p:nvPr>
            <p:ph type="title"/>
          </p:nvPr>
        </p:nvSpPr>
        <p:spPr>
          <a:xfrm>
            <a:off x="1097280" y="286603"/>
            <a:ext cx="10058400" cy="1271955"/>
          </a:xfrm>
        </p:spPr>
        <p:txBody>
          <a:bodyPr>
            <a:normAutofit/>
          </a:bodyPr>
          <a:lstStyle/>
          <a:p>
            <a:pPr algn="ctr"/>
            <a:r>
              <a:rPr lang="lt-LT" sz="3600" b="1" spc="0" dirty="0">
                <a:solidFill>
                  <a:schemeClr val="accent2">
                    <a:lumMod val="50000"/>
                  </a:schemeClr>
                </a:solidFill>
                <a:effectLst>
                  <a:outerShdw blurRad="38100" dist="38100" dir="2700000" algn="tl">
                    <a:srgbClr val="000000">
                      <a:alpha val="43137"/>
                    </a:srgbClr>
                  </a:outerShdw>
                </a:effectLst>
                <a:latin typeface="Trebuchet MS" panose="020B0603020202020204"/>
              </a:rPr>
              <a:t>Vykdoma švietėjiška veikla</a:t>
            </a:r>
            <a:endParaRPr lang="lt-LT" sz="3600" b="1" dirty="0">
              <a:solidFill>
                <a:schemeClr val="accent2">
                  <a:lumMod val="50000"/>
                </a:schemeClr>
              </a:solidFill>
              <a:effectLst>
                <a:outerShdw blurRad="38100" dist="38100" dir="2700000" algn="tl">
                  <a:srgbClr val="000000">
                    <a:alpha val="43137"/>
                  </a:srgbClr>
                </a:outerShdw>
              </a:effectLst>
              <a:latin typeface="Trebuchet MS" panose="020B0603020202020204" pitchFamily="34" charset="0"/>
            </a:endParaRPr>
          </a:p>
        </p:txBody>
      </p:sp>
      <p:sp>
        <p:nvSpPr>
          <p:cNvPr id="3" name="Turinio vietos rezervavimo ženklas 2">
            <a:extLst>
              <a:ext uri="{FF2B5EF4-FFF2-40B4-BE49-F238E27FC236}">
                <a16:creationId xmlns:a16="http://schemas.microsoft.com/office/drawing/2014/main" id="{0CD296A7-1128-46ED-A008-238C2AEC63EA}"/>
              </a:ext>
            </a:extLst>
          </p:cNvPr>
          <p:cNvSpPr>
            <a:spLocks noGrp="1"/>
          </p:cNvSpPr>
          <p:nvPr>
            <p:ph idx="1"/>
          </p:nvPr>
        </p:nvSpPr>
        <p:spPr/>
        <p:txBody>
          <a:bodyPr/>
          <a:lstStyle/>
          <a:p>
            <a:endParaRPr lang="lt-LT" dirty="0">
              <a:effectLst>
                <a:outerShdw blurRad="38100" dist="38100" dir="2700000" algn="tl">
                  <a:srgbClr val="000000">
                    <a:alpha val="43137"/>
                  </a:srgbClr>
                </a:outerShdw>
              </a:effectLst>
            </a:endParaRPr>
          </a:p>
        </p:txBody>
      </p:sp>
      <p:sp>
        <p:nvSpPr>
          <p:cNvPr id="4" name="Skaidrės numerio vietos rezervavimo ženklas 3">
            <a:extLst>
              <a:ext uri="{FF2B5EF4-FFF2-40B4-BE49-F238E27FC236}">
                <a16:creationId xmlns:a16="http://schemas.microsoft.com/office/drawing/2014/main" id="{9686F476-3F59-4C4D-BA95-E1E7F3D5EECA}"/>
              </a:ext>
            </a:extLst>
          </p:cNvPr>
          <p:cNvSpPr>
            <a:spLocks noGrp="1"/>
          </p:cNvSpPr>
          <p:nvPr>
            <p:ph type="sldNum" sz="quarter" idx="12"/>
          </p:nvPr>
        </p:nvSpPr>
        <p:spPr/>
        <p:txBody>
          <a:bodyPr/>
          <a:lstStyle/>
          <a:p>
            <a:fld id="{629637A9-119A-49DA-BD12-AAC58B377D80}" type="slidenum">
              <a:rPr lang="en-US" smtClean="0"/>
              <a:t>6</a:t>
            </a:fld>
            <a:endParaRPr lang="en-US" dirty="0"/>
          </a:p>
        </p:txBody>
      </p:sp>
      <p:sp>
        <p:nvSpPr>
          <p:cNvPr id="6" name="Ovalas 5">
            <a:extLst>
              <a:ext uri="{FF2B5EF4-FFF2-40B4-BE49-F238E27FC236}">
                <a16:creationId xmlns:a16="http://schemas.microsoft.com/office/drawing/2014/main" id="{3F19D9C0-98B2-4B42-8CDC-7D132119D2CE}"/>
              </a:ext>
            </a:extLst>
          </p:cNvPr>
          <p:cNvSpPr/>
          <p:nvPr/>
        </p:nvSpPr>
        <p:spPr>
          <a:xfrm>
            <a:off x="5091112" y="3467367"/>
            <a:ext cx="2009775" cy="8692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Paskaitų skaitymas</a:t>
            </a:r>
          </a:p>
        </p:txBody>
      </p:sp>
      <p:cxnSp>
        <p:nvCxnSpPr>
          <p:cNvPr id="8" name="Tiesioji rodyklės jungtis 7">
            <a:extLst>
              <a:ext uri="{FF2B5EF4-FFF2-40B4-BE49-F238E27FC236}">
                <a16:creationId xmlns:a16="http://schemas.microsoft.com/office/drawing/2014/main" id="{F3A52DA1-A166-498A-87D3-928A274747CF}"/>
              </a:ext>
            </a:extLst>
          </p:cNvPr>
          <p:cNvCxnSpPr>
            <a:cxnSpLocks/>
          </p:cNvCxnSpPr>
          <p:nvPr/>
        </p:nvCxnSpPr>
        <p:spPr>
          <a:xfrm>
            <a:off x="4587833" y="2538193"/>
            <a:ext cx="1162050" cy="1162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Ovalas 9">
            <a:extLst>
              <a:ext uri="{FF2B5EF4-FFF2-40B4-BE49-F238E27FC236}">
                <a16:creationId xmlns:a16="http://schemas.microsoft.com/office/drawing/2014/main" id="{3DAD8B12-C4DA-4DF5-B48E-D32FB3C15A20}"/>
              </a:ext>
            </a:extLst>
          </p:cNvPr>
          <p:cNvSpPr/>
          <p:nvPr/>
        </p:nvSpPr>
        <p:spPr>
          <a:xfrm>
            <a:off x="3176352" y="2080993"/>
            <a:ext cx="1781527"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Mokyklose  </a:t>
            </a:r>
          </a:p>
        </p:txBody>
      </p:sp>
      <p:cxnSp>
        <p:nvCxnSpPr>
          <p:cNvPr id="12" name="Tiesioji jungtis 11">
            <a:extLst>
              <a:ext uri="{FF2B5EF4-FFF2-40B4-BE49-F238E27FC236}">
                <a16:creationId xmlns:a16="http://schemas.microsoft.com/office/drawing/2014/main" id="{8D2F8124-18B7-455A-97EE-86CEC2AA8956}"/>
              </a:ext>
            </a:extLst>
          </p:cNvPr>
          <p:cNvCxnSpPr>
            <a:cxnSpLocks/>
          </p:cNvCxnSpPr>
          <p:nvPr/>
        </p:nvCxnSpPr>
        <p:spPr>
          <a:xfrm flipV="1">
            <a:off x="6086723" y="2627352"/>
            <a:ext cx="641507" cy="1216570"/>
          </a:xfrm>
          <a:prstGeom prst="line">
            <a:avLst/>
          </a:prstGeom>
        </p:spPr>
        <p:style>
          <a:lnRef idx="1">
            <a:schemeClr val="accent1"/>
          </a:lnRef>
          <a:fillRef idx="0">
            <a:schemeClr val="accent1"/>
          </a:fillRef>
          <a:effectRef idx="0">
            <a:schemeClr val="accent1"/>
          </a:effectRef>
          <a:fontRef idx="minor">
            <a:schemeClr val="tx1"/>
          </a:fontRef>
        </p:style>
      </p:cxnSp>
      <p:sp>
        <p:nvSpPr>
          <p:cNvPr id="16" name="Ovalas 15">
            <a:extLst>
              <a:ext uri="{FF2B5EF4-FFF2-40B4-BE49-F238E27FC236}">
                <a16:creationId xmlns:a16="http://schemas.microsoft.com/office/drawing/2014/main" id="{59472843-7CCC-4BCC-BFA4-79C512B963AB}"/>
              </a:ext>
            </a:extLst>
          </p:cNvPr>
          <p:cNvSpPr/>
          <p:nvPr/>
        </p:nvSpPr>
        <p:spPr>
          <a:xfrm>
            <a:off x="6382297" y="1964751"/>
            <a:ext cx="1781527" cy="9143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Užimtumo tarnyboje</a:t>
            </a:r>
          </a:p>
        </p:txBody>
      </p:sp>
      <p:cxnSp>
        <p:nvCxnSpPr>
          <p:cNvPr id="18" name="Tiesioji jungtis 17">
            <a:extLst>
              <a:ext uri="{FF2B5EF4-FFF2-40B4-BE49-F238E27FC236}">
                <a16:creationId xmlns:a16="http://schemas.microsoft.com/office/drawing/2014/main" id="{2D601EA5-D8A7-4510-B1D0-4418A4B9208F}"/>
              </a:ext>
            </a:extLst>
          </p:cNvPr>
          <p:cNvCxnSpPr>
            <a:cxnSpLocks/>
          </p:cNvCxnSpPr>
          <p:nvPr/>
        </p:nvCxnSpPr>
        <p:spPr>
          <a:xfrm flipV="1">
            <a:off x="6606653" y="3821401"/>
            <a:ext cx="1242061" cy="72026"/>
          </a:xfrm>
          <a:prstGeom prst="line">
            <a:avLst/>
          </a:prstGeom>
        </p:spPr>
        <p:style>
          <a:lnRef idx="1">
            <a:schemeClr val="accent1"/>
          </a:lnRef>
          <a:fillRef idx="0">
            <a:schemeClr val="accent1"/>
          </a:fillRef>
          <a:effectRef idx="0">
            <a:schemeClr val="accent1"/>
          </a:effectRef>
          <a:fontRef idx="minor">
            <a:schemeClr val="tx1"/>
          </a:fontRef>
        </p:style>
      </p:cxnSp>
      <p:sp>
        <p:nvSpPr>
          <p:cNvPr id="21" name="Ovalas 20">
            <a:extLst>
              <a:ext uri="{FF2B5EF4-FFF2-40B4-BE49-F238E27FC236}">
                <a16:creationId xmlns:a16="http://schemas.microsoft.com/office/drawing/2014/main" id="{DCA40FD3-004F-4182-A28B-E73D64412C20}"/>
              </a:ext>
            </a:extLst>
          </p:cNvPr>
          <p:cNvSpPr/>
          <p:nvPr/>
        </p:nvSpPr>
        <p:spPr>
          <a:xfrm>
            <a:off x="7486056" y="3611641"/>
            <a:ext cx="2009775"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dirty="0"/>
              <a:t>Plungės paslaugų ir švietimo pagalbos centras</a:t>
            </a:r>
          </a:p>
        </p:txBody>
      </p:sp>
      <p:cxnSp>
        <p:nvCxnSpPr>
          <p:cNvPr id="23" name="Tiesioji jungtis 22">
            <a:extLst>
              <a:ext uri="{FF2B5EF4-FFF2-40B4-BE49-F238E27FC236}">
                <a16:creationId xmlns:a16="http://schemas.microsoft.com/office/drawing/2014/main" id="{3217957B-7FAD-451F-9EF9-8B7FD14825EF}"/>
              </a:ext>
            </a:extLst>
          </p:cNvPr>
          <p:cNvCxnSpPr>
            <a:cxnSpLocks/>
          </p:cNvCxnSpPr>
          <p:nvPr/>
        </p:nvCxnSpPr>
        <p:spPr>
          <a:xfrm flipV="1">
            <a:off x="3250289" y="3901977"/>
            <a:ext cx="2057691" cy="174408"/>
          </a:xfrm>
          <a:prstGeom prst="line">
            <a:avLst/>
          </a:prstGeom>
        </p:spPr>
        <p:style>
          <a:lnRef idx="1">
            <a:schemeClr val="accent1"/>
          </a:lnRef>
          <a:fillRef idx="0">
            <a:schemeClr val="accent1"/>
          </a:fillRef>
          <a:effectRef idx="0">
            <a:schemeClr val="accent1"/>
          </a:effectRef>
          <a:fontRef idx="minor">
            <a:schemeClr val="tx1"/>
          </a:fontRef>
        </p:style>
      </p:cxnSp>
      <p:sp>
        <p:nvSpPr>
          <p:cNvPr id="27" name="Ovalas 26">
            <a:extLst>
              <a:ext uri="{FF2B5EF4-FFF2-40B4-BE49-F238E27FC236}">
                <a16:creationId xmlns:a16="http://schemas.microsoft.com/office/drawing/2014/main" id="{2E266D32-62DA-4396-A06D-D77C56C5627B}"/>
              </a:ext>
            </a:extLst>
          </p:cNvPr>
          <p:cNvSpPr/>
          <p:nvPr/>
        </p:nvSpPr>
        <p:spPr>
          <a:xfrm>
            <a:off x="1665213" y="3700243"/>
            <a:ext cx="1781526" cy="9191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Seniūnijose</a:t>
            </a:r>
          </a:p>
        </p:txBody>
      </p:sp>
      <p:pic>
        <p:nvPicPr>
          <p:cNvPr id="32" name="Paveikslėlis 31">
            <a:extLst>
              <a:ext uri="{FF2B5EF4-FFF2-40B4-BE49-F238E27FC236}">
                <a16:creationId xmlns:a16="http://schemas.microsoft.com/office/drawing/2014/main" id="{5D782464-3CC9-4C37-949D-2AEFDD42C817}"/>
              </a:ext>
            </a:extLst>
          </p:cNvPr>
          <p:cNvPicPr>
            <a:picLocks noChangeAspect="1"/>
          </p:cNvPicPr>
          <p:nvPr/>
        </p:nvPicPr>
        <p:blipFill>
          <a:blip r:embed="rId2"/>
          <a:stretch>
            <a:fillRect/>
          </a:stretch>
        </p:blipFill>
        <p:spPr>
          <a:xfrm>
            <a:off x="8702463" y="211206"/>
            <a:ext cx="3109229" cy="743776"/>
          </a:xfrm>
          <a:prstGeom prst="rect">
            <a:avLst/>
          </a:prstGeom>
        </p:spPr>
      </p:pic>
      <p:sp>
        <p:nvSpPr>
          <p:cNvPr id="33" name="Ovalas 32">
            <a:extLst>
              <a:ext uri="{FF2B5EF4-FFF2-40B4-BE49-F238E27FC236}">
                <a16:creationId xmlns:a16="http://schemas.microsoft.com/office/drawing/2014/main" id="{4E1777F2-D96F-4F4B-A530-9DFF181C712E}"/>
              </a:ext>
            </a:extLst>
          </p:cNvPr>
          <p:cNvSpPr/>
          <p:nvPr/>
        </p:nvSpPr>
        <p:spPr>
          <a:xfrm>
            <a:off x="5419493" y="4853424"/>
            <a:ext cx="1734267"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Probacijos tarnyboje</a:t>
            </a:r>
          </a:p>
        </p:txBody>
      </p:sp>
      <p:cxnSp>
        <p:nvCxnSpPr>
          <p:cNvPr id="35" name="Tiesioji jungtis 34">
            <a:extLst>
              <a:ext uri="{FF2B5EF4-FFF2-40B4-BE49-F238E27FC236}">
                <a16:creationId xmlns:a16="http://schemas.microsoft.com/office/drawing/2014/main" id="{17852DBC-2035-4F24-BC84-C77F07C42479}"/>
              </a:ext>
            </a:extLst>
          </p:cNvPr>
          <p:cNvCxnSpPr>
            <a:cxnSpLocks/>
          </p:cNvCxnSpPr>
          <p:nvPr/>
        </p:nvCxnSpPr>
        <p:spPr>
          <a:xfrm flipV="1">
            <a:off x="6463190" y="4336587"/>
            <a:ext cx="0" cy="53990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3025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F12DC1A-2145-4FCD-8EF3-3BCFA8FCF212}"/>
              </a:ext>
            </a:extLst>
          </p:cNvPr>
          <p:cNvSpPr>
            <a:spLocks noGrp="1"/>
          </p:cNvSpPr>
          <p:nvPr>
            <p:ph type="title"/>
          </p:nvPr>
        </p:nvSpPr>
        <p:spPr/>
        <p:txBody>
          <a:bodyPr>
            <a:normAutofit/>
          </a:bodyPr>
          <a:lstStyle/>
          <a:p>
            <a:r>
              <a:rPr lang="lt-LT" sz="1800" dirty="0">
                <a:latin typeface="Trebuchet MS" panose="020B0603020202020204" pitchFamily="34" charset="0"/>
              </a:rPr>
              <a:t>2023 m. klientų sk. 83.</a:t>
            </a:r>
            <a:br>
              <a:rPr lang="lt-LT" sz="1800" dirty="0">
                <a:latin typeface="Trebuchet MS" panose="020B0603020202020204" pitchFamily="34" charset="0"/>
              </a:rPr>
            </a:br>
            <a:r>
              <a:rPr lang="lt-LT" sz="1800" dirty="0">
                <a:latin typeface="Trebuchet MS" panose="020B0603020202020204" pitchFamily="34" charset="0"/>
              </a:rPr>
              <a:t>Nepilnamečiai- 7</a:t>
            </a:r>
          </a:p>
        </p:txBody>
      </p:sp>
      <p:pic>
        <p:nvPicPr>
          <p:cNvPr id="5" name="Turinio vietos rezervavimo ženklas 4">
            <a:extLst>
              <a:ext uri="{FF2B5EF4-FFF2-40B4-BE49-F238E27FC236}">
                <a16:creationId xmlns:a16="http://schemas.microsoft.com/office/drawing/2014/main" id="{B44DBF96-6B7C-47A2-928D-1F3A17BACCE5}"/>
              </a:ext>
            </a:extLst>
          </p:cNvPr>
          <p:cNvPicPr>
            <a:picLocks noGrp="1" noChangeAspect="1"/>
          </p:cNvPicPr>
          <p:nvPr>
            <p:ph idx="1"/>
          </p:nvPr>
        </p:nvPicPr>
        <p:blipFill>
          <a:blip r:embed="rId2"/>
          <a:stretch>
            <a:fillRect/>
          </a:stretch>
        </p:blipFill>
        <p:spPr>
          <a:xfrm>
            <a:off x="1211686" y="1737360"/>
            <a:ext cx="5334888" cy="4517666"/>
          </a:xfrm>
          <a:prstGeom prst="rect">
            <a:avLst/>
          </a:prstGeom>
        </p:spPr>
      </p:pic>
      <p:sp>
        <p:nvSpPr>
          <p:cNvPr id="4" name="Skaidrės numerio vietos rezervavimo ženklas 3">
            <a:extLst>
              <a:ext uri="{FF2B5EF4-FFF2-40B4-BE49-F238E27FC236}">
                <a16:creationId xmlns:a16="http://schemas.microsoft.com/office/drawing/2014/main" id="{B598605F-90DA-40C7-9DC5-3AC73C2C0E34}"/>
              </a:ext>
            </a:extLst>
          </p:cNvPr>
          <p:cNvSpPr>
            <a:spLocks noGrp="1"/>
          </p:cNvSpPr>
          <p:nvPr>
            <p:ph type="sldNum" sz="quarter" idx="12"/>
          </p:nvPr>
        </p:nvSpPr>
        <p:spPr/>
        <p:txBody>
          <a:bodyPr/>
          <a:lstStyle/>
          <a:p>
            <a:fld id="{629637A9-119A-49DA-BD12-AAC58B377D80}" type="slidenum">
              <a:rPr lang="en-US" smtClean="0"/>
              <a:t>7</a:t>
            </a:fld>
            <a:endParaRPr lang="en-US" dirty="0"/>
          </a:p>
        </p:txBody>
      </p:sp>
      <p:pic>
        <p:nvPicPr>
          <p:cNvPr id="6" name="Paveikslėlis 5">
            <a:extLst>
              <a:ext uri="{FF2B5EF4-FFF2-40B4-BE49-F238E27FC236}">
                <a16:creationId xmlns:a16="http://schemas.microsoft.com/office/drawing/2014/main" id="{06D90F79-299C-468A-846F-3769D5055B08}"/>
              </a:ext>
            </a:extLst>
          </p:cNvPr>
          <p:cNvPicPr>
            <a:picLocks noChangeAspect="1"/>
          </p:cNvPicPr>
          <p:nvPr/>
        </p:nvPicPr>
        <p:blipFill>
          <a:blip r:embed="rId3"/>
          <a:stretch>
            <a:fillRect/>
          </a:stretch>
        </p:blipFill>
        <p:spPr>
          <a:xfrm>
            <a:off x="8318254" y="376055"/>
            <a:ext cx="3109229" cy="743776"/>
          </a:xfrm>
          <a:prstGeom prst="rect">
            <a:avLst/>
          </a:prstGeom>
        </p:spPr>
      </p:pic>
    </p:spTree>
    <p:extLst>
      <p:ext uri="{BB962C8B-B14F-4D97-AF65-F5344CB8AC3E}">
        <p14:creationId xmlns:p14="http://schemas.microsoft.com/office/powerpoint/2010/main" val="2422516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C6542353-5F60-40CB-AC9E-A4D71CAD2CF8}"/>
              </a:ext>
            </a:extLst>
          </p:cNvPr>
          <p:cNvSpPr>
            <a:spLocks noGrp="1"/>
          </p:cNvSpPr>
          <p:nvPr>
            <p:ph type="title"/>
          </p:nvPr>
        </p:nvSpPr>
        <p:spPr/>
        <p:txBody>
          <a:bodyPr/>
          <a:lstStyle/>
          <a:p>
            <a:pPr algn="ctr"/>
            <a:r>
              <a:rPr lang="lt-LT" b="1" dirty="0">
                <a:solidFill>
                  <a:schemeClr val="accent2">
                    <a:lumMod val="50000"/>
                  </a:schemeClr>
                </a:solidFill>
                <a:latin typeface="Trebuchet MS" panose="020B0603020202020204" pitchFamily="34" charset="0"/>
              </a:rPr>
              <a:t>MŪSŲ IR KLIENTŲ PASIEKIMAI</a:t>
            </a:r>
          </a:p>
        </p:txBody>
      </p:sp>
      <p:sp>
        <p:nvSpPr>
          <p:cNvPr id="3" name="Turinio vietos rezervavimo ženklas 2">
            <a:extLst>
              <a:ext uri="{FF2B5EF4-FFF2-40B4-BE49-F238E27FC236}">
                <a16:creationId xmlns:a16="http://schemas.microsoft.com/office/drawing/2014/main" id="{56F92779-879C-4A8A-83AE-C96031029800}"/>
              </a:ext>
            </a:extLst>
          </p:cNvPr>
          <p:cNvSpPr>
            <a:spLocks noGrp="1"/>
          </p:cNvSpPr>
          <p:nvPr>
            <p:ph idx="1"/>
          </p:nvPr>
        </p:nvSpPr>
        <p:spPr>
          <a:xfrm>
            <a:off x="1160890" y="1778832"/>
            <a:ext cx="10058400" cy="4610002"/>
          </a:xfrm>
        </p:spPr>
        <p:txBody>
          <a:bodyPr>
            <a:normAutofit/>
          </a:bodyPr>
          <a:lstStyle/>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IŠLAIKO BLAIVYBĘ APIE 2 METUS    – 21  KLIENTŲ</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IŠLAIKO BLAIVYBĘ APIE  1 METUS  - 14 KLIENTAI</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IŠLAIKO BLAIVYBĘ APIE 2 MĖN.      - 16 KLIENTAI</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IŠLAIKO BLAIVYBĘ APIE 6 MĖN.     - 8 KLIENTAI</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GRĮŽO Į DARBO RINKĄ                  - 85 proc. KLIENTŲ</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LANKO AA GRUPĘ                        - 5 KLIENTAI</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APSILANKĖ DANTŲ PROTEZAVIMO KAB. - 2 KLIENTAI</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SUGRĮŽO Į ŠEIMĄ                         - 90 proc.  KLIENTŲ</a:t>
            </a:r>
          </a:p>
          <a:p>
            <a:pPr>
              <a:buFont typeface="Wingdings" panose="05000000000000000000" pitchFamily="2" charset="2"/>
              <a:buChar char="q"/>
            </a:pPr>
            <a:r>
              <a:rPr lang="lt-LT" sz="2400" dirty="0">
                <a:solidFill>
                  <a:schemeClr val="accent2">
                    <a:lumMod val="50000"/>
                  </a:schemeClr>
                </a:solidFill>
                <a:latin typeface="Trebuchet MS" panose="020B0603020202020204" pitchFamily="34" charset="0"/>
              </a:rPr>
              <a:t> BUVO MOTYVUOTI IR GYDĖSI        - 7 KLIENTAI</a:t>
            </a:r>
          </a:p>
          <a:p>
            <a:pPr>
              <a:buFont typeface="Wingdings" panose="05000000000000000000" pitchFamily="2" charset="2"/>
              <a:buChar char="q"/>
            </a:pPr>
            <a:endParaRPr lang="lt-LT" sz="2400" dirty="0">
              <a:solidFill>
                <a:schemeClr val="accent2">
                  <a:lumMod val="50000"/>
                </a:schemeClr>
              </a:solidFill>
              <a:latin typeface="Trebuchet MS" panose="020B0603020202020204" pitchFamily="34" charset="0"/>
            </a:endParaRPr>
          </a:p>
        </p:txBody>
      </p:sp>
      <p:sp>
        <p:nvSpPr>
          <p:cNvPr id="4" name="Skaidrės numerio vietos rezervavimo ženklas 3">
            <a:extLst>
              <a:ext uri="{FF2B5EF4-FFF2-40B4-BE49-F238E27FC236}">
                <a16:creationId xmlns:a16="http://schemas.microsoft.com/office/drawing/2014/main" id="{3698AB31-9143-4B68-92EB-A26BD35C100F}"/>
              </a:ext>
            </a:extLst>
          </p:cNvPr>
          <p:cNvSpPr>
            <a:spLocks noGrp="1"/>
          </p:cNvSpPr>
          <p:nvPr>
            <p:ph type="sldNum" sz="quarter" idx="12"/>
          </p:nvPr>
        </p:nvSpPr>
        <p:spPr/>
        <p:txBody>
          <a:bodyPr/>
          <a:lstStyle/>
          <a:p>
            <a:fld id="{629637A9-119A-49DA-BD12-AAC58B377D80}" type="slidenum">
              <a:rPr lang="en-US" smtClean="0"/>
              <a:t>8</a:t>
            </a:fld>
            <a:endParaRPr lang="en-US" dirty="0"/>
          </a:p>
        </p:txBody>
      </p:sp>
      <p:pic>
        <p:nvPicPr>
          <p:cNvPr id="5" name="Paveikslėlis 4">
            <a:extLst>
              <a:ext uri="{FF2B5EF4-FFF2-40B4-BE49-F238E27FC236}">
                <a16:creationId xmlns:a16="http://schemas.microsoft.com/office/drawing/2014/main" id="{F2848C29-B9FD-4D0E-B2BD-D6291F378A35}"/>
              </a:ext>
            </a:extLst>
          </p:cNvPr>
          <p:cNvPicPr>
            <a:picLocks noChangeAspect="1"/>
          </p:cNvPicPr>
          <p:nvPr/>
        </p:nvPicPr>
        <p:blipFill>
          <a:blip r:embed="rId2"/>
          <a:stretch>
            <a:fillRect/>
          </a:stretch>
        </p:blipFill>
        <p:spPr>
          <a:xfrm>
            <a:off x="8702463" y="245131"/>
            <a:ext cx="3109229" cy="743776"/>
          </a:xfrm>
          <a:prstGeom prst="rect">
            <a:avLst/>
          </a:prstGeom>
        </p:spPr>
      </p:pic>
    </p:spTree>
    <p:extLst>
      <p:ext uri="{BB962C8B-B14F-4D97-AF65-F5344CB8AC3E}">
        <p14:creationId xmlns:p14="http://schemas.microsoft.com/office/powerpoint/2010/main" val="2622435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3D74CE34-4E66-4900-A5B6-A91440991B83}"/>
              </a:ext>
            </a:extLst>
          </p:cNvPr>
          <p:cNvSpPr>
            <a:spLocks noGrp="1"/>
          </p:cNvSpPr>
          <p:nvPr>
            <p:ph type="title"/>
          </p:nvPr>
        </p:nvSpPr>
        <p:spPr>
          <a:xfrm>
            <a:off x="1097280" y="286603"/>
            <a:ext cx="10058400" cy="2416840"/>
          </a:xfrm>
        </p:spPr>
        <p:txBody>
          <a:bodyPr>
            <a:normAutofit/>
          </a:bodyPr>
          <a:lstStyle/>
          <a:p>
            <a:pPr algn="ctr"/>
            <a:r>
              <a:rPr lang="lt-LT" b="1" dirty="0">
                <a:solidFill>
                  <a:schemeClr val="accent2">
                    <a:lumMod val="50000"/>
                  </a:schemeClr>
                </a:solidFill>
                <a:latin typeface="Trebuchet MS" panose="020B0603020202020204" pitchFamily="34" charset="0"/>
              </a:rPr>
              <a:t>PREVENCINIS DARBAS</a:t>
            </a:r>
          </a:p>
        </p:txBody>
      </p:sp>
      <p:sp>
        <p:nvSpPr>
          <p:cNvPr id="3" name="Turinio vietos rezervavimo ženklas 2">
            <a:extLst>
              <a:ext uri="{FF2B5EF4-FFF2-40B4-BE49-F238E27FC236}">
                <a16:creationId xmlns:a16="http://schemas.microsoft.com/office/drawing/2014/main" id="{C3D2887D-A677-4B3F-B9D9-29B3832BABDB}"/>
              </a:ext>
            </a:extLst>
          </p:cNvPr>
          <p:cNvSpPr>
            <a:spLocks noGrp="1"/>
          </p:cNvSpPr>
          <p:nvPr>
            <p:ph idx="1"/>
          </p:nvPr>
        </p:nvSpPr>
        <p:spPr>
          <a:xfrm>
            <a:off x="1974574" y="2915478"/>
            <a:ext cx="9181106" cy="2953616"/>
          </a:xfrm>
        </p:spPr>
        <p:txBody>
          <a:bodyPr/>
          <a:lstStyle/>
          <a:p>
            <a:r>
              <a:rPr lang="lt-LT" dirty="0"/>
              <a:t>  </a:t>
            </a:r>
          </a:p>
        </p:txBody>
      </p:sp>
      <p:sp>
        <p:nvSpPr>
          <p:cNvPr id="4" name="Skaidrės numerio vietos rezervavimo ženklas 3">
            <a:extLst>
              <a:ext uri="{FF2B5EF4-FFF2-40B4-BE49-F238E27FC236}">
                <a16:creationId xmlns:a16="http://schemas.microsoft.com/office/drawing/2014/main" id="{FAE30C8F-B9CE-4D64-A3A7-D3FC82D1DDB1}"/>
              </a:ext>
            </a:extLst>
          </p:cNvPr>
          <p:cNvSpPr>
            <a:spLocks noGrp="1"/>
          </p:cNvSpPr>
          <p:nvPr>
            <p:ph type="sldNum" sz="quarter" idx="12"/>
          </p:nvPr>
        </p:nvSpPr>
        <p:spPr/>
        <p:txBody>
          <a:bodyPr/>
          <a:lstStyle/>
          <a:p>
            <a:fld id="{629637A9-119A-49DA-BD12-AAC58B377D80}" type="slidenum">
              <a:rPr lang="en-US" smtClean="0"/>
              <a:t>9</a:t>
            </a:fld>
            <a:endParaRPr lang="en-US" dirty="0"/>
          </a:p>
        </p:txBody>
      </p:sp>
      <p:pic>
        <p:nvPicPr>
          <p:cNvPr id="5" name="Paveikslėlis 4">
            <a:extLst>
              <a:ext uri="{FF2B5EF4-FFF2-40B4-BE49-F238E27FC236}">
                <a16:creationId xmlns:a16="http://schemas.microsoft.com/office/drawing/2014/main" id="{FC8F056A-BF1E-4931-9239-CE7FD2F2EC3C}"/>
              </a:ext>
            </a:extLst>
          </p:cNvPr>
          <p:cNvPicPr>
            <a:picLocks noChangeAspect="1"/>
          </p:cNvPicPr>
          <p:nvPr/>
        </p:nvPicPr>
        <p:blipFill>
          <a:blip r:embed="rId2"/>
          <a:stretch>
            <a:fillRect/>
          </a:stretch>
        </p:blipFill>
        <p:spPr>
          <a:xfrm>
            <a:off x="8848342" y="286603"/>
            <a:ext cx="3109229" cy="743776"/>
          </a:xfrm>
          <a:prstGeom prst="rect">
            <a:avLst/>
          </a:prstGeom>
        </p:spPr>
      </p:pic>
    </p:spTree>
    <p:extLst>
      <p:ext uri="{BB962C8B-B14F-4D97-AF65-F5344CB8AC3E}">
        <p14:creationId xmlns:p14="http://schemas.microsoft.com/office/powerpoint/2010/main" val="4279843973"/>
      </p:ext>
    </p:extLst>
  </p:cSld>
  <p:clrMapOvr>
    <a:masterClrMapping/>
  </p:clrMapOvr>
</p:sld>
</file>

<file path=ppt/theme/theme1.xml><?xml version="1.0" encoding="utf-8"?>
<a:theme xmlns:a="http://schemas.openxmlformats.org/drawingml/2006/main" name="Retrospektyvinė">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6002</TotalTime>
  <Words>923</Words>
  <Application>Microsoft Office PowerPoint</Application>
  <PresentationFormat>Plačiaekranė</PresentationFormat>
  <Paragraphs>120</Paragraphs>
  <Slides>24</Slides>
  <Notes>1</Notes>
  <HiddenSlides>0</HiddenSlides>
  <MMClips>0</MMClips>
  <ScaleCrop>false</ScaleCrop>
  <HeadingPairs>
    <vt:vector size="6" baseType="variant">
      <vt:variant>
        <vt:lpstr>Naudojami šriftai</vt:lpstr>
      </vt:variant>
      <vt:variant>
        <vt:i4>5</vt:i4>
      </vt:variant>
      <vt:variant>
        <vt:lpstr>Tema</vt:lpstr>
      </vt:variant>
      <vt:variant>
        <vt:i4>1</vt:i4>
      </vt:variant>
      <vt:variant>
        <vt:lpstr>Skaidrių pavadinimai</vt:lpstr>
      </vt:variant>
      <vt:variant>
        <vt:i4>24</vt:i4>
      </vt:variant>
    </vt:vector>
  </HeadingPairs>
  <TitlesOfParts>
    <vt:vector size="30" baseType="lpstr">
      <vt:lpstr>Calibri</vt:lpstr>
      <vt:lpstr>Calibri Light</vt:lpstr>
      <vt:lpstr>Times New Roman</vt:lpstr>
      <vt:lpstr>Trebuchet MS</vt:lpstr>
      <vt:lpstr>Wingdings</vt:lpstr>
      <vt:lpstr>Retrospektyvinė</vt:lpstr>
      <vt:lpstr> Priklausomybių mažinimo Plungės rajono savivaldybėje 2018 – 2025 metų programos aktualijos ir perspektyvos</vt:lpstr>
      <vt:lpstr>PRIKLAUSOMYBIŲ MAŽINIMO PLUNGĖS RAJONO SAVIVALDYBĖJE 2018 – 2025 METŲ PROGRAMA</vt:lpstr>
      <vt:lpstr>PROGRAMOS TIKSLAI</vt:lpstr>
      <vt:lpstr>DARBO VEIKLA</vt:lpstr>
      <vt:lpstr>„PowerPoint“ pateiktis</vt:lpstr>
      <vt:lpstr>Vykdoma švietėjiška veikla</vt:lpstr>
      <vt:lpstr>2023 m. klientų sk. 83. Nepilnamečiai- 7</vt:lpstr>
      <vt:lpstr>MŪSŲ IR KLIENTŲ PASIEKIMAI</vt:lpstr>
      <vt:lpstr>PREVENCINIS DARBAS</vt:lpstr>
      <vt:lpstr>2021 metai  Diena be tabako paminėjimas           PASKAITŲ, UŽSIĖMINŲ ORGANIZAVIMAS MOKYKLOSE  </vt:lpstr>
      <vt:lpstr>„PowerPoint“ pateiktis</vt:lpstr>
      <vt:lpstr>„PowerPoint“ pateiktis</vt:lpstr>
      <vt:lpstr>BŪK NEPRIKLAUSOMAS IR ATSAKINGAS ProtŲ mūšis (2023-05-12)</vt:lpstr>
      <vt:lpstr>„PowerPoint“ pateiktis</vt:lpstr>
      <vt:lpstr>„PowerPoint“ pateiktis</vt:lpstr>
      <vt:lpstr>Užimtumo tarnyboje, Kulių bendruomenėje, Plungės UAB „Plungės sveikatos centras”  </vt:lpstr>
      <vt:lpstr>DALYVAVIMAS ATVEJO VADYBOS POSĖDŽIUOSE</vt:lpstr>
      <vt:lpstr>Anktyvosios intervecijos programa</vt:lpstr>
      <vt:lpstr>APKLAUSA ,,ELEKTRONINĖS CIGARETĖS: MADA AR NAUJA GRĖSMĖ?’’    </vt:lpstr>
      <vt:lpstr>Visi kartu</vt:lpstr>
      <vt:lpstr>Programos viešinimas</vt:lpstr>
      <vt:lpstr>„PowerPoint“ pateiktis</vt:lpstr>
      <vt:lpstr>VIZIJA</vt:lpstr>
      <vt:lpstr>„PowerPoint“ pateiktis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Priklausomybių problemos valdymo iššūkiai savivaldybėje</dc:title>
  <dc:creator>Lenova</dc:creator>
  <cp:lastModifiedBy>Lenova</cp:lastModifiedBy>
  <cp:revision>280</cp:revision>
  <cp:lastPrinted>2023-03-16T12:08:30Z</cp:lastPrinted>
  <dcterms:created xsi:type="dcterms:W3CDTF">2019-09-24T06:41:37Z</dcterms:created>
  <dcterms:modified xsi:type="dcterms:W3CDTF">2023-06-07T11:04:46Z</dcterms:modified>
</cp:coreProperties>
</file>