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  <p:sldMasterId id="2147483713" r:id="rId2"/>
  </p:sldMasterIdLst>
  <p:handoutMasterIdLst>
    <p:handoutMasterId r:id="rId21"/>
  </p:handoutMasterIdLst>
  <p:sldIdLst>
    <p:sldId id="256" r:id="rId3"/>
    <p:sldId id="257" r:id="rId4"/>
    <p:sldId id="258" r:id="rId5"/>
    <p:sldId id="259" r:id="rId6"/>
    <p:sldId id="474" r:id="rId7"/>
    <p:sldId id="475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  <p:sldId id="269" r:id="rId17"/>
    <p:sldId id="272" r:id="rId18"/>
    <p:sldId id="270" r:id="rId19"/>
    <p:sldId id="473" r:id="rId20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21" d="100"/>
          <a:sy n="121" d="100"/>
        </p:scale>
        <p:origin x="-126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s vietos rezervavimo ženkla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BFA378-5F0B-4512-BB7C-06603C6EF6DC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F82E6-6835-4E61-A3A7-989BA86E477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679710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9D3B3C7E-BC2D-4436-8B03-AC421FA66787}"/>
              </a:ext>
            </a:extLst>
          </p:cNvPr>
          <p:cNvSpPr/>
          <p:nvPr/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66887E-4265-46F7-9DE0-605FFFC907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35130" y="1066800"/>
            <a:ext cx="8112369" cy="2073119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2800" cap="all" spc="39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EDB1A74-54F5-45CA-8922-87FFD57515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5804" y="4876802"/>
            <a:ext cx="7821637" cy="102869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6BE6EF-9D0F-4ABF-B92C-E967FE3F1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E4AB150-954C-4F02-89AC-DA7163D75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9965" y="6245352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8E16270-CBD7-4ACC-BFC5-9CADE7226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79B5D0C1-066E-4C02-A6B8-59FAE4A19724}"/>
              </a:ext>
            </a:extLst>
          </p:cNvPr>
          <p:cNvGrpSpPr/>
          <p:nvPr/>
        </p:nvGrpSpPr>
        <p:grpSpPr>
          <a:xfrm>
            <a:off x="5662258" y="4240546"/>
            <a:ext cx="867485" cy="115439"/>
            <a:chOff x="8910933" y="1861308"/>
            <a:chExt cx="867485" cy="115439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D4386904-AFDC-449E-8D1B-906B305EBDA7}"/>
                </a:ext>
              </a:extLst>
            </p:cNvPr>
            <p:cNvSpPr/>
            <p:nvPr/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F70778F2-11E8-428C-8324-479CA9D6FE92}"/>
                </a:ext>
              </a:extLst>
            </p:cNvPr>
            <p:cNvCxnSpPr/>
            <p:nvPr/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4A0BE89E-CB2D-48BA-A8D2-533FAAAA725F}"/>
                </a:ext>
              </a:extLst>
            </p:cNvPr>
            <p:cNvCxnSpPr/>
            <p:nvPr/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4854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DB1126-542A-43AD-8078-EE3565165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4A5F98B-5F32-4561-BFBC-9F6E5DA0A3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28700" y="2161903"/>
            <a:ext cx="10134600" cy="374359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773D0DD-B04E-4E48-8EE1-51E46131A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81352D-F9C0-4442-9601-A09A7655E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9FC0801-9C45-40AE-AB33-5742CDA4D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16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4E946561-59BF-4566-AD2C-9B05C4771D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96250" y="723899"/>
            <a:ext cx="2271849" cy="54102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1DF7870-6CBD-47E2-854C-68141BAA10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3900" y="723899"/>
            <a:ext cx="8302534" cy="5410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712FAF3-C106-49CB-A845-1FC7F7313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34D5CCC-00E8-48FA-91A6-921E7B644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B7E1751-E7AA-406D-A977-1ACEF1FBD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91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71978F9-8FA4-3C70-4730-0298EC921AD3}"/>
              </a:ext>
            </a:extLst>
          </p:cNvPr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7725753-A57E-31BD-7497-3C625556C003}"/>
              </a:ext>
            </a:extLst>
          </p:cNvPr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27A03BC3-37BF-6DD0-58E1-6E41E92FC0FA}"/>
              </a:ext>
            </a:extLst>
          </p:cNvPr>
          <p:cNvCxnSpPr/>
          <p:nvPr/>
        </p:nvCxnSpPr>
        <p:spPr>
          <a:xfrm>
            <a:off x="1208618" y="4343400"/>
            <a:ext cx="987424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133660CE-41D7-9389-44BE-4D884B548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A6E83C-7610-4735-8453-900DB7719FDB}" type="datetime1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18DB0E62-6262-EAD9-C4E9-F229D3F0C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4D7280F1-AE76-3621-79FA-5E79B273A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EA915F-C9FA-4060-A977-31BD455746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690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1EF1B2E-F734-0193-6BED-6D0ED93C1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3728F5-C5AE-47F1-92F4-B1078CB8DFB5}" type="datetime1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83D90C8-A8C1-05B7-6F34-52FE23DE0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F932164-A1DB-3F17-1A70-F7A6123DD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6A2CD5-D3C3-434E-93B4-ED0D805B44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7360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6B97EB7-900C-D1F0-3C52-14F56BEF9F9C}"/>
              </a:ext>
            </a:extLst>
          </p:cNvPr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AD1A938-8C90-0722-B6F6-9229A9DB79DA}"/>
              </a:ext>
            </a:extLst>
          </p:cNvPr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51636E15-9EAC-2330-8097-5BB8D1510968}"/>
              </a:ext>
            </a:extLst>
          </p:cNvPr>
          <p:cNvCxnSpPr/>
          <p:nvPr/>
        </p:nvCxnSpPr>
        <p:spPr>
          <a:xfrm>
            <a:off x="1208618" y="4343400"/>
            <a:ext cx="987424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1541B8F1-054C-2F7D-E699-0120A4874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62AFC6-81E9-4CED-84A7-0908FE56C31D}" type="datetime1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41DB8FEE-7106-6D1A-96F7-C70E6CA55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EAC6C84C-F7FE-A5D5-63ED-E658F24D0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58BE2E-114D-4EA2-8D79-FA3AF5D269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3468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7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4">
            <a:extLst>
              <a:ext uri="{FF2B5EF4-FFF2-40B4-BE49-F238E27FC236}">
                <a16:creationId xmlns="" xmlns:a16="http://schemas.microsoft.com/office/drawing/2014/main" id="{F9266CCC-2E52-4B2F-D2CC-5907405E8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9C88C5-F720-4B94-AF15-0FB7AD700F56}" type="datetime1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="" xmlns:a16="http://schemas.microsoft.com/office/drawing/2014/main" id="{06B7F2BB-831B-2C1E-1217-13B8A16F4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="" xmlns:a16="http://schemas.microsoft.com/office/drawing/2014/main" id="{7AFEED53-1B2C-DA89-F8F6-719260D0B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DDBAF4-0F19-44FF-B5CE-AB8E11FA94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1809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6">
            <a:extLst>
              <a:ext uri="{FF2B5EF4-FFF2-40B4-BE49-F238E27FC236}">
                <a16:creationId xmlns="" xmlns:a16="http://schemas.microsoft.com/office/drawing/2014/main" id="{65E487A4-942E-9F54-94DE-EB90375D9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8A4E8-B962-4ABB-8DF6-71CC4C46A378}" type="datetime1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7" name="Footer Placeholder 7">
            <a:extLst>
              <a:ext uri="{FF2B5EF4-FFF2-40B4-BE49-F238E27FC236}">
                <a16:creationId xmlns="" xmlns:a16="http://schemas.microsoft.com/office/drawing/2014/main" id="{C93231F9-7FC3-F863-0E56-1562C75F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8">
            <a:extLst>
              <a:ext uri="{FF2B5EF4-FFF2-40B4-BE49-F238E27FC236}">
                <a16:creationId xmlns="" xmlns:a16="http://schemas.microsoft.com/office/drawing/2014/main" id="{89595B48-D33A-9EB6-A34E-4BD0C56DF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5A9F01-5DCF-4D79-8868-395580CF68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6977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AE202D8-632F-A451-AD41-2185FD0B8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3F558B-7D9D-4633-86AC-39418ECD4AF2}" type="datetime1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3F3E56-5983-633E-41B5-360E3C169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5332081-3943-DFDC-AE21-6842CFB20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9E9E1E-04C2-4553-B689-809A718D5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24055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7ED0DBB-08D9-EC7C-2D62-D5F9F8D6C173}"/>
              </a:ext>
            </a:extLst>
          </p:cNvPr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0D81BFF-93E7-AF3C-A6E7-07F98FC3A954}"/>
              </a:ext>
            </a:extLst>
          </p:cNvPr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>
            <a:extLst>
              <a:ext uri="{FF2B5EF4-FFF2-40B4-BE49-F238E27FC236}">
                <a16:creationId xmlns="" xmlns:a16="http://schemas.microsoft.com/office/drawing/2014/main" id="{B58F8B20-F6FC-009F-534D-36EA7D98A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17C7B0-F8F8-45D3-AA99-80F9A439AB95}" type="datetime1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="" xmlns:a16="http://schemas.microsoft.com/office/drawing/2014/main" id="{BB31E15E-C4EF-258D-1661-A1FD70F5B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="" xmlns:a16="http://schemas.microsoft.com/office/drawing/2014/main" id="{0EF09685-5EBB-2476-779B-83A1AE9FB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39EBFD-0DCD-40F0-BB75-07108E1AF7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2455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4B4900FB-55BB-61CF-9D8E-6DFB0B37DA00}"/>
              </a:ext>
            </a:extLst>
          </p:cNvPr>
          <p:cNvSpPr/>
          <p:nvPr/>
        </p:nvSpPr>
        <p:spPr>
          <a:xfrm>
            <a:off x="1" y="0"/>
            <a:ext cx="40513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4CEFEDE-C1C0-F196-0B11-A1F8F04C77A2}"/>
              </a:ext>
            </a:extLst>
          </p:cNvPr>
          <p:cNvSpPr/>
          <p:nvPr/>
        </p:nvSpPr>
        <p:spPr>
          <a:xfrm>
            <a:off x="4040718" y="0"/>
            <a:ext cx="635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3650" y="731520"/>
            <a:ext cx="6679191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="" xmlns:a16="http://schemas.microsoft.com/office/drawing/2014/main" id="{1F40D049-06D4-B3CB-5A79-0C65E34063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5667" y="6459539"/>
            <a:ext cx="2618317" cy="365125"/>
          </a:xfrm>
        </p:spPr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58BE8C0E-D0E7-4229-BD04-4448E5D2BFA9}" type="datetime1">
              <a:rPr lang="en-US"/>
              <a:pPr>
                <a:defRPr/>
              </a:pPr>
              <a:t>4/14/2023</a:t>
            </a:fld>
            <a:endParaRPr lang="en-US" dirty="0"/>
          </a:p>
        </p:txBody>
      </p:sp>
      <p:sp>
        <p:nvSpPr>
          <p:cNvPr id="8" name="Footer Placeholder 5">
            <a:extLst>
              <a:ext uri="{FF2B5EF4-FFF2-40B4-BE49-F238E27FC236}">
                <a16:creationId xmlns="" xmlns:a16="http://schemas.microsoft.com/office/drawing/2014/main" id="{188BD579-96A8-0A0E-FB29-7B93BEF1B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0" y="6459539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="" xmlns:a16="http://schemas.microsoft.com/office/drawing/2014/main" id="{4A569900-8A45-5091-4109-EE9D3D345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16FE4EB-5ED9-492A-AAFB-743D532595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440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D2DC87-4B97-4A7C-BC4C-6E7724561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4B59FD9-57FD-4ABA-9FCD-795405253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87BD40E-B0AA-47B8-900F-488A8AEC1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65E623C-1E35-4485-A5B4-A71969BE7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B5C6BB9-EF4F-465E-985B-34521F68C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1705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88988B8-7EF0-4E28-6473-80B981FB2C6E}"/>
              </a:ext>
            </a:extLst>
          </p:cNvPr>
          <p:cNvSpPr/>
          <p:nvPr/>
        </p:nvSpPr>
        <p:spPr>
          <a:xfrm>
            <a:off x="1" y="4953000"/>
            <a:ext cx="12189884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065B570-F67C-52C2-2E07-450A7944F9B0}"/>
              </a:ext>
            </a:extLst>
          </p:cNvPr>
          <p:cNvSpPr/>
          <p:nvPr/>
        </p:nvSpPr>
        <p:spPr>
          <a:xfrm>
            <a:off x="1" y="4914900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936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907024"/>
            <a:ext cx="1011936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="" xmlns:a16="http://schemas.microsoft.com/office/drawing/2014/main" id="{3DC833E8-6826-9BA3-A0DC-C0600F327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6F58BC-03EB-46DF-8CA1-5411920B2EE5}" type="datetime1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="" xmlns:a16="http://schemas.microsoft.com/office/drawing/2014/main" id="{D6E71255-C94B-9918-EDAF-3922BFEDE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="" xmlns:a16="http://schemas.microsoft.com/office/drawing/2014/main" id="{BCF8C828-EFB9-8455-84F4-D1AEC139C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A09E9A-9658-4BAA-B5AF-05DA116AB1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6774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6128F60-B7C8-09E5-5481-0BCAEB627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CD7DE0-A98D-40F7-BBA4-508396471806}" type="datetime1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5A6D5AB-080A-5FD3-3624-14F36AF3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7484CE2-2222-77A4-B0E6-15CCF65C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AA295B-0318-46D6-A53B-48A682E8F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4079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184222D-F68F-881E-18DF-769139022F96}"/>
              </a:ext>
            </a:extLst>
          </p:cNvPr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DA7E2C4-3DDB-150D-E8EA-BAD06FC84CB5}"/>
              </a:ext>
            </a:extLst>
          </p:cNvPr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14780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14779"/>
            <a:ext cx="7734300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="" xmlns:a16="http://schemas.microsoft.com/office/drawing/2014/main" id="{D2177E0A-4C5C-A6FF-2427-BDDF8EBC6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0993C9-5954-4A3F-BC9E-440752C23E72}" type="datetime1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="" xmlns:a16="http://schemas.microsoft.com/office/drawing/2014/main" id="{41CC141B-36CB-0F6F-1B7E-3D393ABB7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2B4686C7-DAF9-8D39-EA6B-71F6E888A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A3B30C-0F22-4718-B3FF-B2749FFAD5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75554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Date Placeholder 5">
            <a:extLst>
              <a:ext uri="{FF2B5EF4-FFF2-40B4-BE49-F238E27FC236}">
                <a16:creationId xmlns="" xmlns:a16="http://schemas.microsoft.com/office/drawing/2014/main" id="{F2C1E56A-C932-F8DE-E372-2AFD135D67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A01136BF-134D-B5F2-C1F4-795B3C0E6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ADC725BA-967D-ABC1-E4E4-193AF09DA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8BA376D-7981-4DDE-8232-E68E54D2946C}" type="slidenum">
              <a:rPr lang="en-GB" altLang="lt-LT"/>
              <a:pPr>
                <a:defRPr/>
              </a:pPr>
              <a:t>‹#›</a:t>
            </a:fld>
            <a:endParaRPr lang="en-GB" altLang="lt-LT"/>
          </a:p>
        </p:txBody>
      </p:sp>
    </p:spTree>
    <p:extLst>
      <p:ext uri="{BB962C8B-B14F-4D97-AF65-F5344CB8AC3E}">
        <p14:creationId xmlns:p14="http://schemas.microsoft.com/office/powerpoint/2010/main" val="3036622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87F5577-D71B-4279-B07A-62F703E5D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648367D-C35C-4023-BEBE-F834D033B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2BFCF8A-B8C6-496A-98A5-BBB52DB70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5">
            <a:extLst>
              <a:ext uri="{FF2B5EF4-FFF2-40B4-BE49-F238E27FC236}">
                <a16:creationId xmlns="" xmlns:a16="http://schemas.microsoft.com/office/drawing/2014/main" id="{CDE45C10-227D-42DF-A888-EEFD3784FA8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723900" y="750338"/>
            <a:ext cx="4580642" cy="54946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DA214944-8898-48BC-AE6F-065DA7BBB8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80478" y="4714704"/>
            <a:ext cx="867485" cy="115439"/>
            <a:chOff x="8910933" y="1861308"/>
            <a:chExt cx="867485" cy="115439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B94B3AAB-30C4-441D-B481-D253F8325953}"/>
                </a:ext>
              </a:extLst>
            </p:cNvPr>
            <p:cNvSpPr/>
            <p:nvPr/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FDCB6176-5585-40BC-BC9C-CA625F989F1B}"/>
                </a:ext>
              </a:extLst>
            </p:cNvPr>
            <p:cNvCxnSpPr/>
            <p:nvPr/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77C4F1D9-97D8-43DD-A319-C56367F97FCE}"/>
                </a:ext>
              </a:extLst>
            </p:cNvPr>
            <p:cNvCxnSpPr/>
            <p:nvPr/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25E64ED-B373-4866-B5A2-E805D3168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291" y="1274475"/>
            <a:ext cx="3761832" cy="2823913"/>
          </a:xfrm>
        </p:spPr>
        <p:txBody>
          <a:bodyPr anchor="b">
            <a:normAutofit/>
          </a:bodyPr>
          <a:lstStyle>
            <a:lvl1pPr algn="ctr">
              <a:defRPr sz="3200" cap="all" spc="6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B6D6168-DDAE-41B2-A0D5-42185A2D02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6756" y="2730304"/>
            <a:ext cx="4383030" cy="139739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9220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25825EB-71EE-41B3-89D2-47A0C7C35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E662F7D-C4AD-4BD4-AAC8-F0223EE4A3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7305" y="2155369"/>
            <a:ext cx="4953000" cy="399832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D0FB088-28C6-4667-8DF2-0DE32AE3EC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55369"/>
            <a:ext cx="4953000" cy="39983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F36095F-AE34-4E94-B722-E3A1205AE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E06A8E6-BD94-48EA-8F35-DA0DF910A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0478AEF-56B8-49F5-81E8-663B1FFA0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75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CF873F-001F-4254-97F3-05329E6A7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55171"/>
            <a:ext cx="10134600" cy="113551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A37B575-060F-4296-A28A-93DA109F96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7306" y="1801620"/>
            <a:ext cx="4849036" cy="814387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A581A51-F4D1-4A02-9918-C416F820B6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37306" y="2619103"/>
            <a:ext cx="4849036" cy="351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32916D0-3DFE-455D-9888-3FDEFD3DE0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0108" y="1801620"/>
            <a:ext cx="4904585" cy="814387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093D763-0643-4A48-8007-93391C59F6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0108" y="2619103"/>
            <a:ext cx="4904585" cy="351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9A2D07B-3A5D-41C2-83B8-BD1AD6522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E2C1367-FE5A-4CDD-B85B-724FFFE5B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992F244-23EB-4E1A-B74F-77F23F879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19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876C0A-BEF4-4DE4-A9D2-C60298FC7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367C0AC-3C98-4D68-AE72-CFFA1638C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FEA7722A-E2E4-45D2-8A20-4853ED683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46B9201-B20B-4412-B745-F2F6A9148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86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BC4889A-9ABE-4409-BAD8-F84C36C1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DDA5A70-FE21-4CB6-A67B-1DC798E9E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984AD11-7FD2-432C-A6AB-395BE9275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728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F397CF-9CDD-4E78-8F35-A2FFE7867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7200"/>
            <a:ext cx="37052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7194BFE-7A85-4123-B0F7-4DB1C141C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6800"/>
            <a:ext cx="6172200" cy="48386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41EFD6D-1929-4A73-A860-22A36FF5C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6800" y="2057400"/>
            <a:ext cx="37052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9B399A5-94A1-4452-AFF0-918BDA8B1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89589D8-DD83-406C-A77A-176D23993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DE46024-82ED-40EF-8846-F6CC44BC5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7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BD12FA-83A4-42AF-98D7-312C4C5A7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7200"/>
            <a:ext cx="37052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46CF1DC8-2932-4C6E-BFBB-8BA1C95984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5942012" cy="48387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D6E0000-EF01-46A5-8A71-25FB7EA3F9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6800" y="2057400"/>
            <a:ext cx="37052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01AD40B-9246-4532-9F73-5BA9061C3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BE6B9A0-5B1C-4F7B-828A-EF74E5147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82E99FB-C932-4165-A612-8B302D8F7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5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6CE7638-D991-46E7-BF2C-67D1AC829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A7C6B9C-4923-4DAB-9748-D5CD289EB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8700" y="2161903"/>
            <a:ext cx="10134600" cy="3969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7578CF6-4B33-40E4-B881-5F4C568378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5AE857E-F564-4539-9984-10435B6140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fld id="{C485584D-7D79-4248-9986-4CA35242F94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D1EABEF-B998-4B11-A878-8F492F8E39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9EB54D17-3792-403D-9127-495845021D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60920 w 12192000"/>
              <a:gd name="connsiteY0" fmla="*/ 157606 h 6858000"/>
              <a:gd name="connsiteX1" fmla="*/ 160920 w 12192000"/>
              <a:gd name="connsiteY1" fmla="*/ 6700394 h 6858000"/>
              <a:gd name="connsiteX2" fmla="*/ 12031081 w 12192000"/>
              <a:gd name="connsiteY2" fmla="*/ 6700394 h 6858000"/>
              <a:gd name="connsiteX3" fmla="*/ 12031081 w 12192000"/>
              <a:gd name="connsiteY3" fmla="*/ 157606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60920" y="157606"/>
                </a:moveTo>
                <a:lnTo>
                  <a:pt x="160920" y="6700394"/>
                </a:lnTo>
                <a:lnTo>
                  <a:pt x="12031081" y="6700394"/>
                </a:lnTo>
                <a:lnTo>
                  <a:pt x="12031081" y="1576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93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05" r:id="rId6"/>
    <p:sldLayoutId id="2147483701" r:id="rId7"/>
    <p:sldLayoutId id="2147483702" r:id="rId8"/>
    <p:sldLayoutId id="2147483703" r:id="rId9"/>
    <p:sldLayoutId id="2147483704" r:id="rId10"/>
    <p:sldLayoutId id="2147483706" r:id="rId11"/>
  </p:sldLayoutIdLst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20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Tx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74320" indent="-228600" algn="l" defTabSz="914400" rtl="0" eaLnBrk="1" latinLnBrk="0" hangingPunct="1">
        <a:lnSpc>
          <a:spcPct val="110000"/>
        </a:lnSpc>
        <a:spcBef>
          <a:spcPts val="500"/>
        </a:spcBef>
        <a:buSzPct val="85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54864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28C2F26-F673-757D-7C37-62C1B0374A11}"/>
              </a:ext>
            </a:extLst>
          </p:cNvPr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85D528D-39F7-F9DF-A81E-D6AD30DDA837}"/>
              </a:ext>
            </a:extLst>
          </p:cNvPr>
          <p:cNvSpPr/>
          <p:nvPr/>
        </p:nvSpPr>
        <p:spPr>
          <a:xfrm>
            <a:off x="0" y="6334126"/>
            <a:ext cx="12192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E0457BF-0DC2-8F25-6B37-027FFC281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433" y="287339"/>
            <a:ext cx="100584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01" name="Text Placeholder 2">
            <a:extLst>
              <a:ext uri="{FF2B5EF4-FFF2-40B4-BE49-F238E27FC236}">
                <a16:creationId xmlns="" xmlns:a16="http://schemas.microsoft.com/office/drawing/2014/main" id="{47F4059A-A9C4-F310-BB71-98E720F0F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096433" y="1846264"/>
            <a:ext cx="100584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724010-28A4-8849-6535-86DA6CA89A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6433" y="6459539"/>
            <a:ext cx="2472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1014ADB-37F3-43A3-8CFE-D6791CD97D3D}" type="datetimeFigureOut">
              <a:rPr lang="en-US"/>
              <a:pPr>
                <a:defRPr/>
              </a:pPr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3EA93A-B6AC-7B58-FE36-8C779A620F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7234" y="6459539"/>
            <a:ext cx="4821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6E0F3D2-271B-6CE5-E2E5-2B1A1E8FAA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899651" y="6459539"/>
            <a:ext cx="13123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45F7EA3-3C5E-499C-A459-C41CB27C1A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01DFD44E-CBB5-6D8D-B850-954698B88D99}"/>
              </a:ext>
            </a:extLst>
          </p:cNvPr>
          <p:cNvCxnSpPr/>
          <p:nvPr/>
        </p:nvCxnSpPr>
        <p:spPr>
          <a:xfrm>
            <a:off x="1193800" y="1738313"/>
            <a:ext cx="996738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332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9pPr>
    </p:titleStyle>
    <p:bodyStyle>
      <a:lvl1pPr marL="90488" indent="-90488" algn="l" rtl="0" fontAlgn="base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9EB54D17-3792-403D-9127-495845021D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60920 w 12192000"/>
              <a:gd name="connsiteY0" fmla="*/ 157606 h 6858000"/>
              <a:gd name="connsiteX1" fmla="*/ 160920 w 12192000"/>
              <a:gd name="connsiteY1" fmla="*/ 6700394 h 6858000"/>
              <a:gd name="connsiteX2" fmla="*/ 12031081 w 12192000"/>
              <a:gd name="connsiteY2" fmla="*/ 6700394 h 6858000"/>
              <a:gd name="connsiteX3" fmla="*/ 12031081 w 12192000"/>
              <a:gd name="connsiteY3" fmla="*/ 157606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60920" y="157606"/>
                </a:moveTo>
                <a:lnTo>
                  <a:pt x="160920" y="6700394"/>
                </a:lnTo>
                <a:lnTo>
                  <a:pt x="12031081" y="6700394"/>
                </a:lnTo>
                <a:lnTo>
                  <a:pt x="12031081" y="1576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="" xmlns:a16="http://schemas.microsoft.com/office/drawing/2014/main" id="{F023288D-6BA3-4B09-B8EC-0B09654F32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632" y="84595"/>
            <a:ext cx="6561989" cy="659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12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52494E3-DD2B-71D4-85DF-B439F4719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615" y="520117"/>
            <a:ext cx="10134600" cy="982113"/>
          </a:xfrm>
        </p:spPr>
        <p:txBody>
          <a:bodyPr>
            <a:noAutofit/>
          </a:bodyPr>
          <a:lstStyle/>
          <a:p>
            <a:r>
              <a:rPr lang="en-US" sz="5400" dirty="0" err="1">
                <a:latin typeface="Pratt Nova Text Regular" panose="02000000000000000000" pitchFamily="50" charset="-70"/>
              </a:rPr>
              <a:t>Stebimi</a:t>
            </a:r>
            <a:r>
              <a:rPr lang="en-US" sz="5400" dirty="0">
                <a:latin typeface="Pratt Nova Text Regular" panose="02000000000000000000" pitchFamily="50" charset="-70"/>
              </a:rPr>
              <a:t> </a:t>
            </a:r>
            <a:r>
              <a:rPr lang="en-US" sz="5400" dirty="0" err="1">
                <a:latin typeface="Pratt Nova Text Regular" panose="02000000000000000000" pitchFamily="50" charset="-70"/>
              </a:rPr>
              <a:t>rodikliai</a:t>
            </a:r>
            <a:endParaRPr lang="en-US" sz="5400" dirty="0">
              <a:latin typeface="Pratt Nova Text Regular" panose="02000000000000000000" pitchFamily="50" charset="-7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8A93C57-968D-7CF5-FBBA-1D23F2F581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615" y="2415596"/>
            <a:ext cx="10696769" cy="1489265"/>
          </a:xfrm>
        </p:spPr>
        <p:txBody>
          <a:bodyPr>
            <a:normAutofit/>
          </a:bodyPr>
          <a:lstStyle/>
          <a:p>
            <a:r>
              <a:rPr lang="en-US" sz="6600" dirty="0"/>
              <a:t>SO</a:t>
            </a:r>
            <a:r>
              <a:rPr lang="en-US" sz="6600" baseline="-25000" dirty="0"/>
              <a:t>2</a:t>
            </a:r>
            <a:r>
              <a:rPr lang="en-US" sz="6600" dirty="0"/>
              <a:t>, NO</a:t>
            </a:r>
            <a:r>
              <a:rPr lang="en-US" sz="6600" baseline="-25000" dirty="0"/>
              <a:t>2</a:t>
            </a:r>
            <a:r>
              <a:rPr lang="en-US" sz="6600" dirty="0"/>
              <a:t>, LOJ, KD</a:t>
            </a:r>
            <a:r>
              <a:rPr lang="en-US" sz="6600" baseline="-25000" dirty="0"/>
              <a:t>2,5</a:t>
            </a:r>
            <a:r>
              <a:rPr lang="en-US" sz="6600" dirty="0"/>
              <a:t>, CO </a:t>
            </a:r>
          </a:p>
        </p:txBody>
      </p:sp>
    </p:spTree>
    <p:extLst>
      <p:ext uri="{BB962C8B-B14F-4D97-AF65-F5344CB8AC3E}">
        <p14:creationId xmlns:p14="http://schemas.microsoft.com/office/powerpoint/2010/main" val="27503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6F057C-E5A0-1BFB-FE1C-EBD080B18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055" y="304023"/>
            <a:ext cx="10134600" cy="638369"/>
          </a:xfrm>
        </p:spPr>
        <p:txBody>
          <a:bodyPr/>
          <a:lstStyle/>
          <a:p>
            <a:r>
              <a:rPr lang="en-US" dirty="0"/>
              <a:t>VANDENS KOKYBĖS MONITORINGAS</a:t>
            </a:r>
          </a:p>
        </p:txBody>
      </p:sp>
      <p:pic>
        <p:nvPicPr>
          <p:cNvPr id="6" name="Picture 5" descr="Map&#10;&#10;Description automatically generated"/>
          <p:cNvPicPr/>
          <p:nvPr/>
        </p:nvPicPr>
        <p:blipFill>
          <a:blip r:embed="rId2"/>
          <a:stretch>
            <a:fillRect/>
          </a:stretch>
        </p:blipFill>
        <p:spPr>
          <a:xfrm>
            <a:off x="431764" y="942392"/>
            <a:ext cx="5589591" cy="5647526"/>
          </a:xfrm>
          <a:prstGeom prst="rect">
            <a:avLst/>
          </a:prstGeom>
        </p:spPr>
      </p:pic>
      <p:pic>
        <p:nvPicPr>
          <p:cNvPr id="8" name="Picture 7" descr="Map&#10;&#10;Description automatically generated"/>
          <p:cNvPicPr/>
          <p:nvPr/>
        </p:nvPicPr>
        <p:blipFill rotWithShape="1">
          <a:blip r:embed="rId3"/>
          <a:srcRect l="10738" t="7006" r="15647" b="11325"/>
          <a:stretch/>
        </p:blipFill>
        <p:spPr bwMode="auto">
          <a:xfrm>
            <a:off x="334962" y="942392"/>
            <a:ext cx="6035675" cy="43129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92" y="942392"/>
            <a:ext cx="8034822" cy="5731785"/>
          </a:xfrm>
          <a:prstGeom prst="rect">
            <a:avLst/>
          </a:prstGeom>
          <a:noFill/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405727"/>
              </p:ext>
            </p:extLst>
          </p:nvPr>
        </p:nvGraphicFramePr>
        <p:xfrm>
          <a:off x="4123729" y="2287584"/>
          <a:ext cx="7752970" cy="1645920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1620371">
                  <a:extLst>
                    <a:ext uri="{9D8B030D-6E8A-4147-A177-3AD203B41FA5}">
                      <a16:colId xmlns="" xmlns:a16="http://schemas.microsoft.com/office/drawing/2014/main" val="783640692"/>
                    </a:ext>
                  </a:extLst>
                </a:gridCol>
                <a:gridCol w="1620371">
                  <a:extLst>
                    <a:ext uri="{9D8B030D-6E8A-4147-A177-3AD203B41FA5}">
                      <a16:colId xmlns="" xmlns:a16="http://schemas.microsoft.com/office/drawing/2014/main" val="1723381121"/>
                    </a:ext>
                  </a:extLst>
                </a:gridCol>
                <a:gridCol w="1549043">
                  <a:extLst>
                    <a:ext uri="{9D8B030D-6E8A-4147-A177-3AD203B41FA5}">
                      <a16:colId xmlns="" xmlns:a16="http://schemas.microsoft.com/office/drawing/2014/main" val="2616040339"/>
                    </a:ext>
                  </a:extLst>
                </a:gridCol>
                <a:gridCol w="2963185">
                  <a:extLst>
                    <a:ext uri="{9D8B030D-6E8A-4147-A177-3AD203B41FA5}">
                      <a16:colId xmlns="" xmlns:a16="http://schemas.microsoft.com/office/drawing/2014/main" val="408584220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dirty="0">
                          <a:effectLst/>
                        </a:rPr>
                        <a:t>Posto  pav.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indent="-31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>
                          <a:effectLst/>
                        </a:rPr>
                        <a:t>LKS-94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>
                          <a:effectLst/>
                        </a:rPr>
                        <a:t>Vandens</a:t>
                      </a:r>
                      <a:endParaRPr lang="en-US" sz="1800">
                        <a:effectLst/>
                      </a:endParaRPr>
                    </a:p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>
                          <a:effectLst/>
                        </a:rPr>
                        <a:t>Telkinys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67752809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-31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dirty="0">
                          <a:effectLst/>
                        </a:rPr>
                        <a:t>rytai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31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dirty="0">
                          <a:effectLst/>
                        </a:rPr>
                        <a:t>šiaurė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69196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dirty="0">
                          <a:effectLst/>
                        </a:rPr>
                        <a:t>1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31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dirty="0">
                          <a:effectLst/>
                        </a:rPr>
                        <a:t>364208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-31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dirty="0">
                          <a:effectLst/>
                        </a:rPr>
                        <a:t>6200224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dirty="0" err="1">
                          <a:effectLst/>
                        </a:rPr>
                        <a:t>Gandingos</a:t>
                      </a:r>
                      <a:r>
                        <a:rPr lang="lt-LT" sz="1800" dirty="0">
                          <a:effectLst/>
                        </a:rPr>
                        <a:t> HE Tvenkinys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7464959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>
                          <a:effectLst/>
                        </a:rPr>
                        <a:t>2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31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94030" algn="l"/>
                        </a:tabLst>
                      </a:pPr>
                      <a:r>
                        <a:rPr lang="lt-LT" sz="1800" dirty="0">
                          <a:effectLst/>
                        </a:rPr>
                        <a:t>364905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-31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dirty="0">
                          <a:effectLst/>
                        </a:rPr>
                        <a:t>6214376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dirty="0">
                          <a:effectLst/>
                        </a:rPr>
                        <a:t>Platelių ežeras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652547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63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4202102-D2E0-F1F6-E95D-61E77EF0E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2590" y="195394"/>
            <a:ext cx="10134600" cy="568005"/>
          </a:xfrm>
        </p:spPr>
        <p:txBody>
          <a:bodyPr>
            <a:normAutofit fontScale="90000"/>
          </a:bodyPr>
          <a:lstStyle/>
          <a:p>
            <a:r>
              <a:rPr lang="lt-LT" dirty="0"/>
              <a:t>Stebimi rodikliai ir stebėjimų periodiškumas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6218888"/>
              </p:ext>
            </p:extLst>
          </p:nvPr>
        </p:nvGraphicFramePr>
        <p:xfrm>
          <a:off x="292233" y="961535"/>
          <a:ext cx="11613820" cy="5662201"/>
        </p:xfrm>
        <a:graphic>
          <a:graphicData uri="http://schemas.openxmlformats.org/drawingml/2006/table">
            <a:tbl>
              <a:tblPr firstRow="1" firstCol="1" bandRow="1"/>
              <a:tblGrid>
                <a:gridCol w="2780556">
                  <a:extLst>
                    <a:ext uri="{9D8B030D-6E8A-4147-A177-3AD203B41FA5}">
                      <a16:colId xmlns="" xmlns:a16="http://schemas.microsoft.com/office/drawing/2014/main" val="3704215190"/>
                    </a:ext>
                  </a:extLst>
                </a:gridCol>
                <a:gridCol w="2617094">
                  <a:extLst>
                    <a:ext uri="{9D8B030D-6E8A-4147-A177-3AD203B41FA5}">
                      <a16:colId xmlns="" xmlns:a16="http://schemas.microsoft.com/office/drawing/2014/main" val="1936679506"/>
                    </a:ext>
                  </a:extLst>
                </a:gridCol>
                <a:gridCol w="2126675">
                  <a:extLst>
                    <a:ext uri="{9D8B030D-6E8A-4147-A177-3AD203B41FA5}">
                      <a16:colId xmlns="" xmlns:a16="http://schemas.microsoft.com/office/drawing/2014/main" val="3977830108"/>
                    </a:ext>
                  </a:extLst>
                </a:gridCol>
                <a:gridCol w="1962820">
                  <a:extLst>
                    <a:ext uri="{9D8B030D-6E8A-4147-A177-3AD203B41FA5}">
                      <a16:colId xmlns="" xmlns:a16="http://schemas.microsoft.com/office/drawing/2014/main" val="1048572594"/>
                    </a:ext>
                  </a:extLst>
                </a:gridCol>
                <a:gridCol w="2126675">
                  <a:extLst>
                    <a:ext uri="{9D8B030D-6E8A-4147-A177-3AD203B41FA5}">
                      <a16:colId xmlns="" xmlns:a16="http://schemas.microsoft.com/office/drawing/2014/main" val="1414111529"/>
                    </a:ext>
                  </a:extLst>
                </a:gridCol>
              </a:tblGrid>
              <a:tr h="1602556">
                <a:tc>
                  <a:txBody>
                    <a:bodyPr/>
                    <a:lstStyle/>
                    <a:p>
                      <a:pPr marL="0" marR="0" indent="36195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Programos uždavinys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42" marR="58942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Uždavinio įgyvendinimo priemonės (ar jų grupės) kodas ir pavadinimas</a:t>
                      </a:r>
                      <a:endParaRPr lang="en-US" sz="2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42" marR="58942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Stebimi rodikliai ar rodiklių grupės</a:t>
                      </a:r>
                      <a:endParaRPr lang="en-US" sz="2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42" marR="58942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Monitoringo objektai</a:t>
                      </a:r>
                      <a:endParaRPr lang="en-US" sz="20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42" marR="58942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159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1461770" algn="l"/>
                        </a:tabLst>
                      </a:pPr>
                      <a:r>
                        <a:rPr lang="lt-LT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Stebėjimų skaičius periodiškumas, dažnumas</a:t>
                      </a:r>
                      <a:endParaRPr lang="en-US" sz="20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42" marR="58942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2948415"/>
                  </a:ext>
                </a:extLst>
              </a:tr>
              <a:tr h="4059645">
                <a:tc>
                  <a:txBody>
                    <a:bodyPr/>
                    <a:lstStyle/>
                    <a:p>
                      <a:pPr marL="0" marR="0" indent="36195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Vykdyti Plungės  rajono savivaldybės ežerų ir tvenkinių būklės monitoringą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36195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89" marR="46389" marT="31108" marB="3110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Ežerų  vandens būklės ištyrimas ir kaitos vertinimas (monitoringas)</a:t>
                      </a:r>
                      <a:endParaRPr lang="en-US" sz="2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389" marR="46389" marT="31108" marB="3110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Fizikiniai-cheminiai kokybės elementai</a:t>
                      </a: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1905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BDS</a:t>
                      </a:r>
                      <a:r>
                        <a:rPr lang="lt-LT" sz="20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, </a:t>
                      </a:r>
                      <a:r>
                        <a:rPr lang="lt-LT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lt-LT" sz="2000" baseline="-25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bendras</a:t>
                      </a: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N </a:t>
                      </a:r>
                      <a:r>
                        <a:rPr lang="lt-LT" sz="20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bendras</a:t>
                      </a: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skaidrumas 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89" marR="46389" marT="31108" marB="3110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tyrimo vietos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89" marR="46389" marT="31108" marB="3110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2159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kartus per metus šiltuoju metų periodu. </a:t>
                      </a:r>
                      <a:r>
                        <a:rPr lang="lt-LT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balandžio mėn</a:t>
                      </a: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II pusėje–gegužės mėn., </a:t>
                      </a:r>
                      <a:r>
                        <a:rPr lang="lt-LT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liepos mėn</a:t>
                      </a: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II pusėje, </a:t>
                      </a:r>
                      <a:r>
                        <a:rPr lang="lt-LT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rugpjūčio mėn</a:t>
                      </a: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II pusėje, </a:t>
                      </a:r>
                      <a:r>
                        <a:rPr lang="lt-LT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rugsėjo mėn</a:t>
                      </a:r>
                      <a:r>
                        <a:rPr lang="lt-LT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II pusėje–spalio mėn. I pusėje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42" marR="589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10151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708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36B48D0-FF43-73B3-4915-9C097B649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977" y="337890"/>
            <a:ext cx="10134600" cy="702345"/>
          </a:xfrm>
        </p:spPr>
        <p:txBody>
          <a:bodyPr/>
          <a:lstStyle/>
          <a:p>
            <a:r>
              <a:rPr lang="en-US" dirty="0"/>
              <a:t>DIRVOŽEMIO MONITORINGAS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9AF59F0-A921-C898-2EC2-F1BC202E7B55}"/>
              </a:ext>
            </a:extLst>
          </p:cNvPr>
          <p:cNvSpPr txBox="1"/>
          <p:nvPr/>
        </p:nvSpPr>
        <p:spPr>
          <a:xfrm>
            <a:off x="5293264" y="1040235"/>
            <a:ext cx="60975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Ypatingai pavojingi potencialūs taršos židiniai.  </a:t>
            </a:r>
          </a:p>
          <a:p>
            <a:r>
              <a:rPr lang="lt-LT" dirty="0"/>
              <a:t>Elektroninės paslaugos užsakymo Nr. GEOLIS(a)-2022-4780;  Ataskaita suformuota: </a:t>
            </a:r>
            <a:r>
              <a:rPr lang="lt-LT" dirty="0" smtClean="0"/>
              <a:t>202</a:t>
            </a:r>
            <a:r>
              <a:rPr lang="en-US" dirty="0" smtClean="0"/>
              <a:t>3</a:t>
            </a:r>
            <a:r>
              <a:rPr lang="lt-LT" dirty="0" smtClean="0"/>
              <a:t>-0</a:t>
            </a:r>
            <a:r>
              <a:rPr lang="en-US" dirty="0" smtClean="0"/>
              <a:t>3</a:t>
            </a:r>
            <a:r>
              <a:rPr lang="lt-LT" dirty="0" smtClean="0"/>
              <a:t>-18 </a:t>
            </a:r>
            <a:r>
              <a:rPr lang="lt-LT" dirty="0"/>
              <a:t>15:21:44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81" y="1200436"/>
            <a:ext cx="4680100" cy="5040108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088122"/>
              </p:ext>
            </p:extLst>
          </p:nvPr>
        </p:nvGraphicFramePr>
        <p:xfrm>
          <a:off x="5526580" y="2223874"/>
          <a:ext cx="5630922" cy="3703320"/>
        </p:xfrm>
        <a:graphic>
          <a:graphicData uri="http://schemas.openxmlformats.org/drawingml/2006/table">
            <a:tbl>
              <a:tblPr firstRow="1" firstCol="1" bandRow="1" bandCol="1">
                <a:tableStyleId>{08FB837D-C827-4EFA-A057-4D05807E0F7C}</a:tableStyleId>
              </a:tblPr>
              <a:tblGrid>
                <a:gridCol w="825493">
                  <a:extLst>
                    <a:ext uri="{9D8B030D-6E8A-4147-A177-3AD203B41FA5}">
                      <a16:colId xmlns="" xmlns:a16="http://schemas.microsoft.com/office/drawing/2014/main" val="2344139323"/>
                    </a:ext>
                  </a:extLst>
                </a:gridCol>
                <a:gridCol w="1060866">
                  <a:extLst>
                    <a:ext uri="{9D8B030D-6E8A-4147-A177-3AD203B41FA5}">
                      <a16:colId xmlns="" xmlns:a16="http://schemas.microsoft.com/office/drawing/2014/main" val="100591015"/>
                    </a:ext>
                  </a:extLst>
                </a:gridCol>
                <a:gridCol w="1274841">
                  <a:extLst>
                    <a:ext uri="{9D8B030D-6E8A-4147-A177-3AD203B41FA5}">
                      <a16:colId xmlns="" xmlns:a16="http://schemas.microsoft.com/office/drawing/2014/main" val="113847487"/>
                    </a:ext>
                  </a:extLst>
                </a:gridCol>
                <a:gridCol w="2469722">
                  <a:extLst>
                    <a:ext uri="{9D8B030D-6E8A-4147-A177-3AD203B41FA5}">
                      <a16:colId xmlns="" xmlns:a16="http://schemas.microsoft.com/office/drawing/2014/main" val="15020314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 dirty="0">
                          <a:effectLst/>
                        </a:rPr>
                        <a:t>Vietos žymuo 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x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Dirvožemio taršos matavimų vietovės pavadinimas 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238050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1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362283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6196901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Plovykla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653218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2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 dirty="0">
                          <a:effectLst/>
                        </a:rPr>
                        <a:t>353204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 dirty="0">
                          <a:effectLst/>
                        </a:rPr>
                        <a:t>6188771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 dirty="0">
                          <a:effectLst/>
                        </a:rPr>
                        <a:t>Naftos bazė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4217898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3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370510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 dirty="0">
                          <a:effectLst/>
                        </a:rPr>
                        <a:t>6219794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Naftos bazė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4481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4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352506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6201564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 dirty="0">
                          <a:effectLst/>
                        </a:rPr>
                        <a:t>Naftos bazė 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42445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5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354839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6209159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 dirty="0">
                          <a:effectLst/>
                        </a:rPr>
                        <a:t>Valymo įrenginiai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530445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6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364309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6200710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 dirty="0">
                          <a:effectLst/>
                        </a:rPr>
                        <a:t>Katilinė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02647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7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364761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6200504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 dirty="0">
                          <a:effectLst/>
                        </a:rPr>
                        <a:t>Naftos bazė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302538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8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363464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>
                          <a:effectLst/>
                        </a:rPr>
                        <a:t>6200927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800" b="1" dirty="0">
                          <a:effectLst/>
                        </a:rPr>
                        <a:t>Rezervuaras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88896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702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A929C-C206-F7C0-61C0-E6629F39D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083" y="485922"/>
            <a:ext cx="10134600" cy="677061"/>
          </a:xfrm>
        </p:spPr>
        <p:txBody>
          <a:bodyPr>
            <a:noAutofit/>
          </a:bodyPr>
          <a:lstStyle/>
          <a:p>
            <a:pPr algn="ctr"/>
            <a:r>
              <a:rPr lang="en-US" sz="4400" dirty="0" err="1"/>
              <a:t>Stebimi</a:t>
            </a:r>
            <a:r>
              <a:rPr lang="en-US" sz="4400" dirty="0"/>
              <a:t> </a:t>
            </a:r>
            <a:r>
              <a:rPr lang="en-US" sz="4400" dirty="0" err="1"/>
              <a:t>rodikliai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BCB954B-80CB-BEE6-7EA0-E4219D0B3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804" y="1725675"/>
            <a:ext cx="10134600" cy="3969342"/>
          </a:xfrm>
        </p:spPr>
        <p:txBody>
          <a:bodyPr>
            <a:normAutofit lnSpcReduction="10000"/>
          </a:bodyPr>
          <a:lstStyle/>
          <a:p>
            <a:r>
              <a:rPr lang="lt-LT" dirty="0"/>
              <a:t>   </a:t>
            </a:r>
            <a:r>
              <a:rPr lang="lt-LT" sz="2800" dirty="0"/>
              <a:t>Rekomenduojama </a:t>
            </a:r>
            <a:r>
              <a:rPr lang="en-US" sz="2800" dirty="0" err="1" smtClean="0"/>
              <a:t>Plung</a:t>
            </a:r>
            <a:r>
              <a:rPr lang="lt-LT" sz="2800" dirty="0" smtClean="0"/>
              <a:t>ė</a:t>
            </a:r>
            <a:r>
              <a:rPr lang="en-US" sz="2800" dirty="0" smtClean="0"/>
              <a:t>s</a:t>
            </a:r>
            <a:r>
              <a:rPr lang="lt-LT" sz="2800" dirty="0" smtClean="0"/>
              <a:t> </a:t>
            </a:r>
            <a:r>
              <a:rPr lang="lt-LT" sz="2800" dirty="0"/>
              <a:t>rajono savivaldybės teritorijoje imamų dirvožemių mėginiuose tirti šiuos sunkiųjų metalų koncentracijas (mg/kg): </a:t>
            </a:r>
          </a:p>
          <a:p>
            <a:r>
              <a:rPr lang="lt-LT" sz="2800" b="1" dirty="0"/>
              <a:t>chromo </a:t>
            </a:r>
            <a:r>
              <a:rPr lang="lt-LT" sz="2800" b="1" dirty="0" err="1"/>
              <a:t>Cr</a:t>
            </a:r>
            <a:r>
              <a:rPr lang="lt-LT" sz="2800" b="1" dirty="0"/>
              <a:t>, vario </a:t>
            </a:r>
            <a:r>
              <a:rPr lang="lt-LT" sz="2800" b="1" dirty="0" err="1"/>
              <a:t>Cu</a:t>
            </a:r>
            <a:r>
              <a:rPr lang="lt-LT" sz="2800" b="1" dirty="0"/>
              <a:t>, nikelio </a:t>
            </a:r>
            <a:r>
              <a:rPr lang="lt-LT" sz="2800" b="1" dirty="0" err="1"/>
              <a:t>Ni</a:t>
            </a:r>
            <a:r>
              <a:rPr lang="lt-LT" sz="2800" b="1" dirty="0"/>
              <a:t>, švino </a:t>
            </a:r>
            <a:r>
              <a:rPr lang="lt-LT" sz="2800" b="1" dirty="0" err="1"/>
              <a:t>Pb</a:t>
            </a:r>
            <a:r>
              <a:rPr lang="lt-LT" sz="2800" b="1" dirty="0"/>
              <a:t>, cinko </a:t>
            </a:r>
            <a:r>
              <a:rPr lang="lt-LT" sz="2800" b="1" dirty="0" err="1"/>
              <a:t>Zn</a:t>
            </a:r>
            <a:r>
              <a:rPr lang="lt-LT" sz="2800" b="1" dirty="0"/>
              <a:t>, mangano (</a:t>
            </a:r>
            <a:r>
              <a:rPr lang="lt-LT" sz="2800" b="1" dirty="0" err="1"/>
              <a:t>Mn</a:t>
            </a:r>
            <a:r>
              <a:rPr lang="lt-LT" sz="2800" b="1" dirty="0"/>
              <a:t>), alavo (</a:t>
            </a:r>
            <a:r>
              <a:rPr lang="lt-LT" sz="2800" b="1" dirty="0" err="1"/>
              <a:t>Sn</a:t>
            </a:r>
            <a:r>
              <a:rPr lang="lt-LT" sz="2800" b="1" dirty="0"/>
              <a:t>).</a:t>
            </a:r>
          </a:p>
          <a:p>
            <a:r>
              <a:rPr lang="lt-LT" sz="2800" dirty="0"/>
              <a:t> Papildomai rekomenduojama įvertinti galimą taršą naftos produktais ir tirti </a:t>
            </a:r>
            <a:r>
              <a:rPr lang="lt-LT" sz="2800" b="1" dirty="0"/>
              <a:t>naftos produktų indeksą (angliavandenilių C</a:t>
            </a:r>
            <a:r>
              <a:rPr lang="lt-LT" sz="2800" b="1" baseline="-25000" dirty="0"/>
              <a:t>10</a:t>
            </a:r>
            <a:r>
              <a:rPr lang="lt-LT" sz="2800" b="1" dirty="0"/>
              <a:t>-C</a:t>
            </a:r>
            <a:r>
              <a:rPr lang="lt-LT" sz="2800" b="1" baseline="-25000" dirty="0"/>
              <a:t>40</a:t>
            </a:r>
            <a:r>
              <a:rPr lang="lt-LT" sz="2800" b="1" dirty="0"/>
              <a:t> sumą).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2027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9D3B3C7E-BC2D-4436-8B03-AC421FA667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9B5D0C1-066E-4C02-A6B8-59FAE4A197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5662258" y="4240546"/>
            <a:ext cx="867485" cy="115439"/>
            <a:chOff x="8910933" y="1861308"/>
            <a:chExt cx="867485" cy="115439"/>
          </a:xfrm>
        </p:grpSpPr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D4386904-AFDC-449E-8D1B-906B305EBD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F70778F2-11E8-428C-8324-479CA9D6FE9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4A0BE89E-CB2D-48BA-A8D2-533FAAAA725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16" name="Rectangle 15">
            <a:extLst>
              <a:ext uri="{FF2B5EF4-FFF2-40B4-BE49-F238E27FC236}">
                <a16:creationId xmlns="" xmlns:a16="http://schemas.microsoft.com/office/drawing/2014/main" id="{1AB7CFDD-E67B-4078-9BD0-D09D4200E4E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4DAEF25D-C97E-48E9-B20C-FEFC2EC6E59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-2" y="-1"/>
            <a:ext cx="12191999" cy="3842872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9000">
                <a:srgbClr val="000000">
                  <a:alpha val="45000"/>
                </a:srgbClr>
              </a:gs>
              <a:gs pos="100000">
                <a:srgbClr val="000000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C2DF52-138E-49F4-D84A-99E57E5FA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9743" y="723900"/>
            <a:ext cx="4595456" cy="96202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2800" kern="1200" cap="all" spc="390" baseline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GYVOSIOS GAMTOS MONITORINGAS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7057234"/>
              </p:ext>
            </p:extLst>
          </p:nvPr>
        </p:nvGraphicFramePr>
        <p:xfrm>
          <a:off x="6014387" y="616878"/>
          <a:ext cx="5974668" cy="4654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5423">
                  <a:extLst>
                    <a:ext uri="{9D8B030D-6E8A-4147-A177-3AD203B41FA5}">
                      <a16:colId xmlns="" xmlns:a16="http://schemas.microsoft.com/office/drawing/2014/main" val="2450162949"/>
                    </a:ext>
                  </a:extLst>
                </a:gridCol>
                <a:gridCol w="537328">
                  <a:extLst>
                    <a:ext uri="{9D8B030D-6E8A-4147-A177-3AD203B41FA5}">
                      <a16:colId xmlns="" xmlns:a16="http://schemas.microsoft.com/office/drawing/2014/main" val="1662754087"/>
                    </a:ext>
                  </a:extLst>
                </a:gridCol>
                <a:gridCol w="1008668">
                  <a:extLst>
                    <a:ext uri="{9D8B030D-6E8A-4147-A177-3AD203B41FA5}">
                      <a16:colId xmlns="" xmlns:a16="http://schemas.microsoft.com/office/drawing/2014/main" val="349062610"/>
                    </a:ext>
                  </a:extLst>
                </a:gridCol>
                <a:gridCol w="2420153">
                  <a:extLst>
                    <a:ext uri="{9D8B030D-6E8A-4147-A177-3AD203B41FA5}">
                      <a16:colId xmlns="" xmlns:a16="http://schemas.microsoft.com/office/drawing/2014/main" val="1504704923"/>
                    </a:ext>
                  </a:extLst>
                </a:gridCol>
                <a:gridCol w="1393096">
                  <a:extLst>
                    <a:ext uri="{9D8B030D-6E8A-4147-A177-3AD203B41FA5}">
                      <a16:colId xmlns="" xmlns:a16="http://schemas.microsoft.com/office/drawing/2014/main" val="1737897033"/>
                    </a:ext>
                  </a:extLst>
                </a:gridCol>
              </a:tblGrid>
              <a:tr h="234117">
                <a:tc rowSpan="2"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Tyrimų vietos Nr.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 gridSpan="2"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LKS-94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Stebėjimo objektas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 rowSpan="2"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Vieta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4266463603"/>
                  </a:ext>
                </a:extLst>
              </a:tr>
              <a:tr h="234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 dirty="0">
                          <a:effectLst/>
                        </a:rPr>
                        <a:t>Rytai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Šiaurė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89005979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Kovas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Visa savivaldybės teritorija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2055773467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1.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355360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6209657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Luzitaninis arionas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Šateikiai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2984736850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2.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363966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6213727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Luzitaninis arionas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Plateliai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3648845567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362430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6220039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Sosnovskio barštis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Dovainių k.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150987855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4.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369057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6220594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Sosnovskio barštis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Pūčkorių k.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3987033594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5.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372820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6223232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Sosnovskio barštis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Šarnelės k.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4086918915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376003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6221478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Luzitaninis arionas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Žemaičių Kalvarija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2634007970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7.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378030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6212735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Luzitaninis arionas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Alsėdžiai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1259306802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8.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371392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6207611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Sosnovskio barštis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Lazdenių k.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3889627198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9.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378290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6198275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Luzitaninis arionas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Kantaučiai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1571236474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10.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368077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6189410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Luzitaninis arionas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Stalgėnai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180694189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11.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352812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6188048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Luzitaninis arionas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Kuliai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2531135770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12.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358293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6193338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Sosnovskio barštis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Vieštovėnų k.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802672841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13.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359685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6201797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Luzitaninis arionas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Alksnėnų k.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2593491795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14.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362814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6199648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Luzitaninis arionas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Kaušėnų k.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4128473214"/>
                  </a:ext>
                </a:extLst>
              </a:tr>
              <a:tr h="23411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15.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364869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6200224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>
                          <a:effectLst/>
                        </a:rPr>
                        <a:t>Luzitaninis arionas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000" dirty="0">
                          <a:effectLst/>
                        </a:rPr>
                        <a:t>Plungė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22" marR="55122" marT="0" marB="0"/>
                </a:tc>
                <a:extLst>
                  <a:ext uri="{0D108BD9-81ED-4DB2-BD59-A6C34878D82A}">
                    <a16:rowId xmlns="" xmlns:a16="http://schemas.microsoft.com/office/drawing/2014/main" val="2160419509"/>
                  </a:ext>
                </a:extLst>
              </a:tr>
            </a:tbl>
          </a:graphicData>
        </a:graphic>
      </p:graphicFrame>
      <p:pic>
        <p:nvPicPr>
          <p:cNvPr id="17" name="Picture 16" descr="C:\Users\Zydrunas\Desktop\mon tsk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46" y="157606"/>
            <a:ext cx="5670550" cy="5998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411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396E0FF-B12C-236D-7DB4-205137C09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23901"/>
            <a:ext cx="10134600" cy="886786"/>
          </a:xfrm>
        </p:spPr>
        <p:txBody>
          <a:bodyPr>
            <a:normAutofit fontScale="90000"/>
          </a:bodyPr>
          <a:lstStyle/>
          <a:p>
            <a:r>
              <a:rPr lang="lt-LT" dirty="0" smtClean="0"/>
              <a:t>Plungės rajono </a:t>
            </a:r>
            <a:r>
              <a:rPr lang="lt-LT" dirty="0"/>
              <a:t>gyvosios gamtos stebėjimo objektai, stebėjimų periodiškumas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2654463"/>
              </p:ext>
            </p:extLst>
          </p:nvPr>
        </p:nvGraphicFramePr>
        <p:xfrm>
          <a:off x="840164" y="2185722"/>
          <a:ext cx="10134599" cy="3657600"/>
        </p:xfrm>
        <a:graphic>
          <a:graphicData uri="http://schemas.openxmlformats.org/drawingml/2006/table">
            <a:tbl>
              <a:tblPr/>
              <a:tblGrid>
                <a:gridCol w="1959850">
                  <a:extLst>
                    <a:ext uri="{9D8B030D-6E8A-4147-A177-3AD203B41FA5}">
                      <a16:colId xmlns="" xmlns:a16="http://schemas.microsoft.com/office/drawing/2014/main" val="2845384632"/>
                    </a:ext>
                  </a:extLst>
                </a:gridCol>
                <a:gridCol w="4677507">
                  <a:extLst>
                    <a:ext uri="{9D8B030D-6E8A-4147-A177-3AD203B41FA5}">
                      <a16:colId xmlns="" xmlns:a16="http://schemas.microsoft.com/office/drawing/2014/main" val="4007820221"/>
                    </a:ext>
                  </a:extLst>
                </a:gridCol>
                <a:gridCol w="3497242">
                  <a:extLst>
                    <a:ext uri="{9D8B030D-6E8A-4147-A177-3AD203B41FA5}">
                      <a16:colId xmlns="" xmlns:a16="http://schemas.microsoft.com/office/drawing/2014/main" val="37122242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64135" marR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Tyrimų objektas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Nustatomi rodikliai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Metodas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446211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Kovas 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Perėjimo kolonijų skaičius, porų gausumas kiekvienoje kolonijoje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Kartografavimo metodas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08883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Sosnovskio barštis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Augimviečių skaičius, užimamas plotas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Kombinuotas linijinis ar taškinis kartografavimo metodas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30903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Luzitaninis arionas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Radimviečių skaičius, individų gausumas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Kombinuotas linijinis ar taškinis kartografavimo metodas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77722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501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F3BB63D-77A1-D566-7477-582742E0F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584" y="287674"/>
            <a:ext cx="10134600" cy="626728"/>
          </a:xfrm>
        </p:spPr>
        <p:txBody>
          <a:bodyPr>
            <a:normAutofit fontScale="90000"/>
          </a:bodyPr>
          <a:lstStyle/>
          <a:p>
            <a:r>
              <a:rPr lang="lt-LT" dirty="0"/>
              <a:t>Lėšų poreikis monitoringui </a:t>
            </a:r>
            <a:r>
              <a:rPr lang="lt-LT" dirty="0" smtClean="0"/>
              <a:t>202</a:t>
            </a:r>
            <a:r>
              <a:rPr lang="en-US" dirty="0"/>
              <a:t>4</a:t>
            </a:r>
            <a:r>
              <a:rPr lang="lt-LT" dirty="0" smtClean="0"/>
              <a:t>–202</a:t>
            </a:r>
            <a:r>
              <a:rPr lang="en-US" dirty="0" smtClean="0"/>
              <a:t>9</a:t>
            </a:r>
            <a:r>
              <a:rPr lang="lt-LT" dirty="0" smtClean="0"/>
              <a:t> </a:t>
            </a:r>
            <a:r>
              <a:rPr lang="lt-LT" dirty="0"/>
              <a:t>metams, eurais (be PVM)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41" y="791050"/>
            <a:ext cx="6853215" cy="590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13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="" xmlns:a16="http://schemas.microsoft.com/office/drawing/2014/main" id="{B8BFB849-0EA2-2431-0FEB-D924F68F55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15889"/>
            <a:ext cx="9323388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lt-LT" altLang="en-US" sz="2000" dirty="0">
                <a:solidFill>
                  <a:srgbClr val="000000"/>
                </a:solidFill>
              </a:rPr>
              <a:t>		</a:t>
            </a:r>
            <a:r>
              <a:rPr lang="lt-LT" altLang="en-US" sz="2000" b="1" i="1" dirty="0">
                <a:solidFill>
                  <a:srgbClr val="333399"/>
                </a:solidFill>
              </a:rPr>
              <a:t>Bet kas, kuris išspręs problemas, susijusias su vandeniu, vertas dviejų Nobelio premijų -  vienos už taiką, kitos už mokslą.</a:t>
            </a:r>
          </a:p>
          <a:p>
            <a:pPr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lt-LT" altLang="en-US" sz="2000" b="1" i="1" dirty="0">
                <a:solidFill>
                  <a:srgbClr val="333399"/>
                </a:solidFill>
              </a:rPr>
              <a:t>                                                                                                          				      </a:t>
            </a:r>
            <a:r>
              <a:rPr lang="en-US" altLang="en-US" sz="2000" b="1" i="1" dirty="0">
                <a:solidFill>
                  <a:srgbClr val="333399"/>
                </a:solidFill>
              </a:rPr>
              <a:t>        </a:t>
            </a:r>
            <a:r>
              <a:rPr lang="lt-LT" altLang="en-US" sz="2000" b="1" i="1" dirty="0">
                <a:solidFill>
                  <a:srgbClr val="333399"/>
                </a:solidFill>
              </a:rPr>
              <a:t> </a:t>
            </a:r>
            <a:r>
              <a:rPr lang="en-US" altLang="en-US" sz="2000" b="1" i="1" dirty="0">
                <a:solidFill>
                  <a:srgbClr val="333399"/>
                </a:solidFill>
              </a:rPr>
              <a:t>                                           </a:t>
            </a:r>
            <a:r>
              <a:rPr lang="lt-LT" altLang="en-US" sz="2000" b="1" i="1" dirty="0">
                <a:solidFill>
                  <a:srgbClr val="333399"/>
                </a:solidFill>
              </a:rPr>
              <a:t>D. F. Kenedis</a:t>
            </a:r>
            <a:endParaRPr lang="en-US" altLang="en-US" sz="2000" b="1" i="1" dirty="0">
              <a:solidFill>
                <a:srgbClr val="333399"/>
              </a:solidFill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="" xmlns:a16="http://schemas.microsoft.com/office/drawing/2014/main" id="{BD853A66-B78F-8811-4FD4-A5E97A872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8438" y="5229226"/>
            <a:ext cx="461010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lt-LT" altLang="en-US" sz="4400" b="1">
                <a:solidFill>
                  <a:srgbClr val="0000FF"/>
                </a:solidFill>
              </a:rPr>
              <a:t>Ačiū už dėmesį</a:t>
            </a:r>
            <a:r>
              <a:rPr lang="en-US" altLang="en-US" sz="4400" b="1">
                <a:solidFill>
                  <a:srgbClr val="0000FF"/>
                </a:solidFill>
              </a:rPr>
              <a:t>!</a:t>
            </a:r>
          </a:p>
        </p:txBody>
      </p:sp>
      <p:pic>
        <p:nvPicPr>
          <p:cNvPr id="60420" name="Picture 4" descr="scan0017">
            <a:extLst>
              <a:ext uri="{FF2B5EF4-FFF2-40B4-BE49-F238E27FC236}">
                <a16:creationId xmlns="" xmlns:a16="http://schemas.microsoft.com/office/drawing/2014/main" id="{DAC1C9F8-AB5E-6551-83C1-B0907395406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3814" y="1466851"/>
            <a:ext cx="3463925" cy="3673475"/>
          </a:xfrm>
        </p:spPr>
      </p:pic>
      <p:pic>
        <p:nvPicPr>
          <p:cNvPr id="60421" name="Picture 5" descr="scan0016">
            <a:extLst>
              <a:ext uri="{FF2B5EF4-FFF2-40B4-BE49-F238E27FC236}">
                <a16:creationId xmlns="" xmlns:a16="http://schemas.microsoft.com/office/drawing/2014/main" id="{D003006B-82F8-59E4-EDB9-296F1B16F964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3339" y="1520825"/>
            <a:ext cx="3424237" cy="36004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2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2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5214DA4-AE3E-6E0F-2A95-255E62343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448" y="227575"/>
            <a:ext cx="6277921" cy="66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9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141EDAB-11E8-AD1D-0254-B9CB76841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042" y="541467"/>
            <a:ext cx="11265915" cy="530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48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BBED7FF-58A1-7301-0339-B7F9E2B21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617" y="444617"/>
            <a:ext cx="10718683" cy="568662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lt-LT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SAVIVALDYBIŲ APLINKOS MONITORINGAS </a:t>
            </a:r>
          </a:p>
          <a:p>
            <a:r>
              <a:rPr lang="lt-LT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skirtas aplinkos būklės kokybei valdyti savivaldybės teritorijoje, kad atlikus stebėjimus būtų gauta informacija apie gamtinės aplinkos būklę savivaldybės teritorijoje</a:t>
            </a:r>
            <a:r>
              <a:rPr lang="lt-LT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lt-LT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lt-LT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kuria remiantis būtų galima vertinti ir prognozuoti aplinkos pokyčius, galimas pasekmes, nustatyti aplinkos būklės blogėjimo priežastis, rengti rekomendacijas, neigiamo poveikio mažinimo programas ir planus</a:t>
            </a:r>
            <a:r>
              <a:rPr lang="lt-LT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stebėti programose ir planuose numatytų priemonių įgyvendinimo rezultatus, </a:t>
            </a:r>
            <a:r>
              <a:rPr lang="lt-LT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teikti informaciją apie aplinkos būklę savivaldybės teritorijoje specialistams ir visuomenei, papildyti valstybinio aplinkos monitoringo duomenis. 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85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085" y="414779"/>
            <a:ext cx="11321592" cy="5524107"/>
          </a:xfrm>
        </p:spPr>
        <p:txBody>
          <a:bodyPr>
            <a:normAutofit/>
          </a:bodyPr>
          <a:lstStyle/>
          <a:p>
            <a:r>
              <a:rPr lang="lt-LT" sz="4000" dirty="0"/>
              <a:t>Savivaldybė, remdamasi stebėjimais, gali </a:t>
            </a:r>
            <a:r>
              <a:rPr lang="lt-LT" sz="4000" dirty="0" smtClean="0"/>
              <a:t>inicijuoti: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lt-LT" sz="3600" b="1" i="1" dirty="0" smtClean="0">
                <a:solidFill>
                  <a:schemeClr val="bg2">
                    <a:lumMod val="25000"/>
                  </a:schemeClr>
                </a:solidFill>
              </a:rPr>
              <a:t>STUDIJAS,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lt-LT" sz="3600" b="1" i="1" dirty="0" smtClean="0">
                <a:solidFill>
                  <a:schemeClr val="bg2">
                    <a:lumMod val="25000"/>
                  </a:schemeClr>
                </a:solidFill>
              </a:rPr>
              <a:t>MOKSLINIUS PROJEKTUS;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lt-LT" sz="3600" b="1" i="1" dirty="0" smtClean="0">
                <a:solidFill>
                  <a:schemeClr val="bg2">
                    <a:lumMod val="25000"/>
                  </a:schemeClr>
                </a:solidFill>
              </a:rPr>
              <a:t>ATSKIRUS DETALIUS TYRIMUS,</a:t>
            </a:r>
            <a:r>
              <a:rPr lang="lt-LT" sz="3600" dirty="0" smtClean="0"/>
              <a:t> </a:t>
            </a:r>
            <a:r>
              <a:rPr lang="lt-LT" sz="3600" dirty="0"/>
              <a:t>kuriuose būtų parengtos rekomendacijos, numatytos neigiamo poveikio mažinimo priemonės.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2114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365681"/>
            <a:ext cx="10134600" cy="1288489"/>
          </a:xfrm>
        </p:spPr>
        <p:txBody>
          <a:bodyPr>
            <a:normAutofit/>
          </a:bodyPr>
          <a:lstStyle/>
          <a:p>
            <a:r>
              <a:rPr lang="lt-LT" sz="4000" b="1" dirty="0" smtClean="0"/>
              <a:t>MONITORINGAS (ANGL. MONITORING):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699" y="1970202"/>
            <a:ext cx="10236331" cy="4161043"/>
          </a:xfrm>
        </p:spPr>
        <p:txBody>
          <a:bodyPr/>
          <a:lstStyle/>
          <a:p>
            <a:r>
              <a:rPr lang="lt-LT" sz="3600" b="1" dirty="0" smtClean="0"/>
              <a:t>sistemingas</a:t>
            </a:r>
            <a:r>
              <a:rPr lang="lt-LT" sz="3600" dirty="0" smtClean="0"/>
              <a:t> </a:t>
            </a:r>
            <a:r>
              <a:rPr lang="lt-LT" sz="3600" dirty="0"/>
              <a:t>(nuolatinis ar periodinis; sistemingai parinktose vietose) tam tikro svarbaus reiškinio (</a:t>
            </a:r>
            <a:r>
              <a:rPr lang="lt-LT" sz="3600" b="1" dirty="0"/>
              <a:t>aplinkos taršos</a:t>
            </a:r>
            <a:r>
              <a:rPr lang="lt-LT" sz="3600" dirty="0"/>
              <a:t>, žmogaus sveikatos būsenos, švietimo sistemos kokybės ir kt.) </a:t>
            </a:r>
            <a:r>
              <a:rPr lang="lt-LT" sz="3600" b="1" dirty="0"/>
              <a:t>stebėjimas</a:t>
            </a:r>
            <a:r>
              <a:rPr lang="lt-LT" sz="3600" dirty="0"/>
              <a:t>, renkant informaciją, reikalingą sistemos valdymui, reiškinių paieška ir aptikimas.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57954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EC89A9C-F586-CBBE-68EE-0DA397F6C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23900"/>
            <a:ext cx="10134600" cy="710617"/>
          </a:xfrm>
        </p:spPr>
        <p:txBody>
          <a:bodyPr>
            <a:noAutofit/>
          </a:bodyPr>
          <a:lstStyle/>
          <a:p>
            <a:r>
              <a:rPr lang="lt-LT" sz="6000" dirty="0">
                <a:latin typeface="Arial Black" panose="020B0A04020102020204" pitchFamily="34" charset="0"/>
              </a:rPr>
              <a:t>Programa turi:</a:t>
            </a:r>
            <a:endParaRPr lang="en-US" sz="6000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EBC4E85-FCB0-DBC6-F9BB-C847E9FE9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sz="3600" dirty="0">
                <a:latin typeface="Pratt Nova Text Regular" panose="02000000000000000000" pitchFamily="50" charset="-70"/>
                <a:cs typeface="Aldhabi" panose="020B0604020202020204" pitchFamily="2" charset="-78"/>
              </a:rPr>
              <a:t>1. </a:t>
            </a:r>
            <a:r>
              <a:rPr lang="lt-LT" sz="3600" dirty="0">
                <a:latin typeface="Pratt Nova Text Regular" panose="02000000000000000000" pitchFamily="50" charset="-70"/>
              </a:rPr>
              <a:t>užtikrinti, kad aplinkos būklės monitoringas vyktų sistemingai;</a:t>
            </a:r>
          </a:p>
          <a:p>
            <a:r>
              <a:rPr lang="lt-LT" sz="3600" dirty="0">
                <a:latin typeface="Pratt Nova Text Regular" panose="02000000000000000000" pitchFamily="50" charset="-70"/>
              </a:rPr>
              <a:t>2. apibrėžti, ką apima monitoringas;</a:t>
            </a:r>
          </a:p>
          <a:p>
            <a:r>
              <a:rPr lang="lt-LT" sz="3600" dirty="0">
                <a:latin typeface="Pratt Nova Text Regular" panose="02000000000000000000" pitchFamily="50" charset="-70"/>
              </a:rPr>
              <a:t>3. remtis lėšų efektyvaus panaudojimo principu.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22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8D29CB-6D5A-634F-D29C-72A1175D5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419451"/>
            <a:ext cx="10134600" cy="141677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lt-LT" sz="4400" dirty="0"/>
              <a:t>Programa skirstoma į dalis pagal gamtinės aplinkos komponentus: 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B7C40B-D030-411B-476F-B67CBC61F63A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APLINKOS ORAS, </a:t>
            </a:r>
            <a:endParaRPr lang="lt-LT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VANDUO (PAVIRŠINIS, POŽEMINIS),</a:t>
            </a:r>
            <a:endParaRPr lang="lt-LT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DIRVOŽEMIS, </a:t>
            </a:r>
            <a:endParaRPr lang="lt-LT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GYVOJI GAMTA</a:t>
            </a:r>
            <a:r>
              <a:rPr lang="lt-LT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41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BB922A-CA57-4114-B1F8-AF7642FD2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3199" y="287556"/>
            <a:ext cx="10134600" cy="55961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APLINKOS ORO MONITORINGAS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27" y="847171"/>
            <a:ext cx="8100577" cy="5591335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93671"/>
              </p:ext>
            </p:extLst>
          </p:nvPr>
        </p:nvGraphicFramePr>
        <p:xfrm>
          <a:off x="2057400" y="2234323"/>
          <a:ext cx="10134600" cy="2880360"/>
        </p:xfrm>
        <a:graphic>
          <a:graphicData uri="http://schemas.openxmlformats.org/drawingml/2006/table">
            <a:tbl>
              <a:tblPr firstRow="1" firstCol="1" bandRow="1" bandCol="1">
                <a:tableStyleId>{93296810-A885-4BE3-A3E7-6D5BEEA58F35}</a:tableStyleId>
              </a:tblPr>
              <a:tblGrid>
                <a:gridCol w="997245">
                  <a:extLst>
                    <a:ext uri="{9D8B030D-6E8A-4147-A177-3AD203B41FA5}">
                      <a16:colId xmlns="" xmlns:a16="http://schemas.microsoft.com/office/drawing/2014/main" val="2716032576"/>
                    </a:ext>
                  </a:extLst>
                </a:gridCol>
                <a:gridCol w="1426952">
                  <a:extLst>
                    <a:ext uri="{9D8B030D-6E8A-4147-A177-3AD203B41FA5}">
                      <a16:colId xmlns="" xmlns:a16="http://schemas.microsoft.com/office/drawing/2014/main" val="101589301"/>
                    </a:ext>
                  </a:extLst>
                </a:gridCol>
                <a:gridCol w="1562755">
                  <a:extLst>
                    <a:ext uri="{9D8B030D-6E8A-4147-A177-3AD203B41FA5}">
                      <a16:colId xmlns="" xmlns:a16="http://schemas.microsoft.com/office/drawing/2014/main" val="881627734"/>
                    </a:ext>
                  </a:extLst>
                </a:gridCol>
                <a:gridCol w="3218749">
                  <a:extLst>
                    <a:ext uri="{9D8B030D-6E8A-4147-A177-3AD203B41FA5}">
                      <a16:colId xmlns="" xmlns:a16="http://schemas.microsoft.com/office/drawing/2014/main" val="1795388344"/>
                    </a:ext>
                  </a:extLst>
                </a:gridCol>
                <a:gridCol w="2928899">
                  <a:extLst>
                    <a:ext uri="{9D8B030D-6E8A-4147-A177-3AD203B41FA5}">
                      <a16:colId xmlns="" xmlns:a16="http://schemas.microsoft.com/office/drawing/2014/main" val="39412621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Vietos žymuo 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X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Y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Aplinkos oro matavimų vietovės adresas 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Taršos pobūdis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20771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1.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365396,5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6199746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Senamiesčio aikštė 3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Visuomeninės paskirties teritorija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716501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2.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364093,1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6198294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Tumo- Vaižganto g. 89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Transporto tarša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515947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3.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366143,9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6198702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Klevų g. 6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Individualių namų rajonas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0175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+mj-lt"/>
                        <a:buNone/>
                      </a:pPr>
                      <a:r>
                        <a:rPr lang="en-US" sz="1400" b="1" dirty="0" smtClean="0">
                          <a:effectLst/>
                        </a:rPr>
                        <a:t>4.</a:t>
                      </a:r>
                      <a:r>
                        <a:rPr lang="lt-LT" sz="1400" b="1" dirty="0">
                          <a:effectLst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364309,5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>
                          <a:effectLst/>
                        </a:rPr>
                        <a:t>6199280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 dirty="0">
                          <a:effectLst/>
                        </a:rPr>
                        <a:t>V. Mačernio 47 b 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t-LT" sz="1400" b="1" dirty="0">
                          <a:effectLst/>
                        </a:rPr>
                        <a:t>Daugiabučių namų kvartalas, Lopšelis -darželis </a:t>
                      </a:r>
                      <a:r>
                        <a:rPr lang="lt-LT" sz="1400" b="1" dirty="0" err="1">
                          <a:effectLst/>
                        </a:rPr>
                        <a:t>Raudonkepuraitė</a:t>
                      </a:r>
                      <a:r>
                        <a:rPr lang="lt-LT" sz="1400" b="1" dirty="0">
                          <a:effectLst/>
                        </a:rPr>
                        <a:t> 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74851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827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AdornVTI">
  <a:themeElements>
    <a:clrScheme name="GC1">
      <a:dk1>
        <a:sysClr val="windowText" lastClr="000000"/>
      </a:dk1>
      <a:lt1>
        <a:sysClr val="window" lastClr="FFFFFF"/>
      </a:lt1>
      <a:dk2>
        <a:srgbClr val="2C2830"/>
      </a:dk2>
      <a:lt2>
        <a:srgbClr val="E0DCE1"/>
      </a:lt2>
      <a:accent1>
        <a:srgbClr val="908193"/>
      </a:accent1>
      <a:accent2>
        <a:srgbClr val="A08889"/>
      </a:accent2>
      <a:accent3>
        <a:srgbClr val="B48C7E"/>
      </a:accent3>
      <a:accent4>
        <a:srgbClr val="809C9B"/>
      </a:accent4>
      <a:accent5>
        <a:srgbClr val="899F91"/>
      </a:accent5>
      <a:accent6>
        <a:srgbClr val="728274"/>
      </a:accent6>
      <a:hlink>
        <a:srgbClr val="837585"/>
      </a:hlink>
      <a:folHlink>
        <a:srgbClr val="677E83"/>
      </a:folHlink>
    </a:clrScheme>
    <a:fontScheme name="Bembo">
      <a:majorFont>
        <a:latin typeface="Bembo"/>
        <a:ea typeface=""/>
        <a:cs typeface=""/>
      </a:majorFont>
      <a:minorFont>
        <a:latin typeface="Bemb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AdornVTI" id="{497E3FA9-5A27-4D12-9D04-917BEF3D1303}" vid="{34192A01-61CA-4566-9818-841C607496F7}"/>
    </a:ext>
  </a:extLst>
</a:theme>
</file>

<file path=ppt/theme/theme2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745</Words>
  <Application>Microsoft Office PowerPoint</Application>
  <PresentationFormat>Pasirinktinai</PresentationFormat>
  <Paragraphs>221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Skaidrių pavadinimai</vt:lpstr>
      </vt:variant>
      <vt:variant>
        <vt:i4>18</vt:i4>
      </vt:variant>
    </vt:vector>
  </HeadingPairs>
  <TitlesOfParts>
    <vt:vector size="20" baseType="lpstr">
      <vt:lpstr>AdornVTI</vt:lpstr>
      <vt:lpstr>Retrospect</vt:lpstr>
      <vt:lpstr>PowerPoint pristatymas</vt:lpstr>
      <vt:lpstr>PowerPoint pristatymas</vt:lpstr>
      <vt:lpstr>PowerPoint pristatymas</vt:lpstr>
      <vt:lpstr>PowerPoint pristatymas</vt:lpstr>
      <vt:lpstr>PowerPoint pristatymas</vt:lpstr>
      <vt:lpstr>MONITORINGAS (ANGL. MONITORING): </vt:lpstr>
      <vt:lpstr>Programa turi:</vt:lpstr>
      <vt:lpstr>Programa skirstoma į dalis pagal gamtinės aplinkos komponentus: </vt:lpstr>
      <vt:lpstr>APLINKOS ORO MONITORINGAS</vt:lpstr>
      <vt:lpstr>Stebimi rodikliai</vt:lpstr>
      <vt:lpstr>VANDENS KOKYBĖS MONITORINGAS</vt:lpstr>
      <vt:lpstr>Stebimi rodikliai ir stebėjimų periodiškumas</vt:lpstr>
      <vt:lpstr>DIRVOŽEMIO MONITORINGAS</vt:lpstr>
      <vt:lpstr>Stebimi rodikliai</vt:lpstr>
      <vt:lpstr>GYVOSIOS GAMTOS MONITORINGAS</vt:lpstr>
      <vt:lpstr>Plungės rajono gyvosios gamtos stebėjimo objektai, stebėjimų periodiškumas</vt:lpstr>
      <vt:lpstr>Lėšų poreikis monitoringui 2024–2029 metams, eurais (be PVM)</vt:lpstr>
      <vt:lpstr>PowerPoint pristatymas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Laima Česonienė</dc:creator>
  <cp:lastModifiedBy>Judita Kaveckienė</cp:lastModifiedBy>
  <cp:revision>6</cp:revision>
  <cp:lastPrinted>2023-04-14T06:05:58Z</cp:lastPrinted>
  <dcterms:created xsi:type="dcterms:W3CDTF">2023-01-05T09:14:25Z</dcterms:created>
  <dcterms:modified xsi:type="dcterms:W3CDTF">2023-04-14T06:06:33Z</dcterms:modified>
</cp:coreProperties>
</file>