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theme/themeOverride2.xml" ContentType="application/vnd.openxmlformats-officedocument.themeOverrid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theme/themeOverride3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4" r:id="rId6"/>
    <p:sldId id="260" r:id="rId7"/>
    <p:sldId id="261" r:id="rId8"/>
    <p:sldId id="262" r:id="rId9"/>
    <p:sldId id="263" r:id="rId10"/>
    <p:sldId id="265" r:id="rId11"/>
  </p:sldIdLst>
  <p:sldSz cx="9144000" cy="6858000" type="screen4x3"/>
  <p:notesSz cx="6858000" cy="9144000"/>
  <p:defaultTextStyle>
    <a:defPPr>
      <a:defRPr lang="lt-L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2" y="-7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4.xlsx"/><Relationship Id="rId1" Type="http://schemas.openxmlformats.org/officeDocument/2006/relationships/themeOverride" Target="../theme/themeOverride2.xm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6.xlsx"/><Relationship Id="rId1" Type="http://schemas.openxmlformats.org/officeDocument/2006/relationships/themeOverride" Target="../theme/themeOverrid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lt-L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3.1049382716049383E-2"/>
          <c:y val="0.45177125840401261"/>
          <c:w val="0.9379012345679012"/>
          <c:h val="0.48313364470721482"/>
        </c:manualLayout>
      </c:layout>
      <c:scatterChart>
        <c:scatterStyle val="lineMarker"/>
        <c:varyColors val="0"/>
        <c:ser>
          <c:idx val="0"/>
          <c:order val="0"/>
          <c:spPr>
            <a:ln w="28575" cap="rnd" cmpd="sng">
              <a:solidFill>
                <a:schemeClr val="accent2"/>
              </a:solidFill>
              <a:round/>
            </a:ln>
            <a:effectLst>
              <a:outerShdw dist="25400" dir="2700000" algn="tl" rotWithShape="0">
                <a:schemeClr val="accent1"/>
              </a:outerShdw>
            </a:effectLst>
          </c:spPr>
          <c:marker>
            <c:symbol val="circle"/>
            <c:size val="6"/>
            <c:spPr>
              <a:solidFill>
                <a:schemeClr val="accent1"/>
              </a:solidFill>
              <a:ln w="22225">
                <a:solidFill>
                  <a:schemeClr val="accent6">
                    <a:lumMod val="75000"/>
                  </a:schemeClr>
                </a:solidFill>
                <a:round/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rgbClr val="006600"/>
                    </a:solidFill>
                    <a:latin typeface="+mn-lt"/>
                    <a:ea typeface="+mn-ea"/>
                    <a:cs typeface="+mn-cs"/>
                  </a:defRPr>
                </a:pPr>
                <a:endParaRPr lang="lt-LT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xVal>
            <c:numRef>
              <c:f>Lapas2!$A$48:$A$54</c:f>
              <c:numCache>
                <c:formatCode>General</c:formatCode>
                <c:ptCount val="7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  <c:pt idx="5">
                  <c:v>2021</c:v>
                </c:pt>
                <c:pt idx="6">
                  <c:v>2022</c:v>
                </c:pt>
              </c:numCache>
            </c:numRef>
          </c:xVal>
          <c:yVal>
            <c:numRef>
              <c:f>Lapas2!$B$48:$B$54</c:f>
              <c:numCache>
                <c:formatCode>#,##0</c:formatCode>
                <c:ptCount val="7"/>
                <c:pt idx="0">
                  <c:v>223166</c:v>
                </c:pt>
                <c:pt idx="1">
                  <c:v>199604</c:v>
                </c:pt>
                <c:pt idx="2">
                  <c:v>240292</c:v>
                </c:pt>
                <c:pt idx="3">
                  <c:v>242236</c:v>
                </c:pt>
                <c:pt idx="4">
                  <c:v>188613</c:v>
                </c:pt>
                <c:pt idx="5">
                  <c:v>198990</c:v>
                </c:pt>
                <c:pt idx="6">
                  <c:v>199014</c:v>
                </c:pt>
              </c:numCache>
            </c:numRef>
          </c:yVal>
          <c:smooth val="0"/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axId val="159929408"/>
        <c:axId val="159929984"/>
        <c:extLst>
          <c:ext xmlns:c15="http://schemas.microsoft.com/office/drawing/2012/chart" uri="{02D57815-91ED-43cb-92C2-25804820EDAC}">
            <c15:filteredScatterSeries>
              <c15:ser>
                <c:idx val="1"/>
                <c:order val="1"/>
                <c:spPr>
                  <a:ln w="28575" cap="rnd">
                    <a:solidFill>
                      <a:schemeClr val="lt1">
                        <a:alpha val="50000"/>
                      </a:schemeClr>
                    </a:solidFill>
                    <a:round/>
                  </a:ln>
                  <a:effectLst>
                    <a:outerShdw dist="25400" dir="2700000" algn="tl" rotWithShape="0">
                      <a:schemeClr val="accent2"/>
                    </a:outerShdw>
                  </a:effectLst>
                </c:spPr>
                <c:marker>
                  <c:symbol val="circle"/>
                  <c:size val="6"/>
                  <c:spPr>
                    <a:solidFill>
                      <a:schemeClr val="accent2"/>
                    </a:solidFill>
                    <a:ln w="22225">
                      <a:solidFill>
                        <a:schemeClr val="lt1"/>
                      </a:solidFill>
                      <a:round/>
                    </a:ln>
                    <a:effectLst/>
                  </c:spPr>
                </c:marker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1" i="0" u="none" strike="noStrike" kern="1200" baseline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lt-LT"/>
                    </a:p>
                  </c:txPr>
                  <c:dLblPos val="t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>
                    <c:ext uri="{CE6537A1-D6FC-4f65-9D91-7224C49458BB}">
                      <c15:showLeaderLines val="1"/>
                      <c15:leaderLines>
                        <c:spPr>
                          <a:ln w="9525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</a:ln>
                          <a:effectLst/>
                        </c:spPr>
                      </c15:leaderLines>
                    </c:ext>
                  </c:extLst>
                </c:dLbls>
                <c:xVal>
                  <c:numRef>
                    <c:extLst>
                      <c:ext uri="{02D57815-91ED-43cb-92C2-25804820EDAC}">
                        <c15:formulaRef>
                          <c15:sqref>Lapas2!$A$48:$A$54</c15:sqref>
                        </c15:formulaRef>
                      </c:ext>
                    </c:extLst>
                    <c:numCache>
                      <c:formatCode>General</c:formatCode>
                      <c:ptCount val="7"/>
                      <c:pt idx="0">
                        <c:v>2016</c:v>
                      </c:pt>
                      <c:pt idx="1">
                        <c:v>2017</c:v>
                      </c:pt>
                      <c:pt idx="2">
                        <c:v>2018</c:v>
                      </c:pt>
                      <c:pt idx="3">
                        <c:v>2019</c:v>
                      </c:pt>
                      <c:pt idx="4">
                        <c:v>2020</c:v>
                      </c:pt>
                      <c:pt idx="5">
                        <c:v>2021</c:v>
                      </c:pt>
                      <c:pt idx="6">
                        <c:v>2022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Lapas2!$C$48:$C$54</c15:sqref>
                        </c15:formulaRef>
                      </c:ext>
                    </c:extLst>
                    <c:numCache>
                      <c:formatCode>General</c:formatCode>
                      <c:ptCount val="7"/>
                    </c:numCache>
                  </c:numRef>
                </c:yVal>
                <c:smooth val="0"/>
              </c15:ser>
            </c15:filteredScatterSeries>
          </c:ext>
        </c:extLst>
      </c:scatterChart>
      <c:valAx>
        <c:axId val="15992940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lt1">
                  <a:alpha val="2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lt1">
                <a:alpha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spc="100" baseline="0">
                <a:solidFill>
                  <a:srgbClr val="C00000"/>
                </a:solidFill>
                <a:latin typeface="Calibri" panose="020F0502020204030204" pitchFamily="34" charset="0"/>
                <a:ea typeface="+mn-ea"/>
                <a:cs typeface="+mn-cs"/>
              </a:defRPr>
            </a:pPr>
            <a:endParaRPr lang="lt-LT"/>
          </a:p>
        </c:txPr>
        <c:crossAx val="159929984"/>
        <c:crosses val="autoZero"/>
        <c:crossBetween val="midCat"/>
      </c:valAx>
      <c:valAx>
        <c:axId val="159929984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lt1">
                  <a:alpha val="2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crossAx val="159929408"/>
        <c:crosses val="autoZero"/>
        <c:crossBetween val="midCat"/>
      </c:valAx>
      <c:spPr>
        <a:solidFill>
          <a:srgbClr val="92D050">
            <a:alpha val="38000"/>
          </a:srgbClr>
        </a:solidFill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accent4">
            <a:lumMod val="5000"/>
            <a:lumOff val="95000"/>
          </a:schemeClr>
        </a:gs>
        <a:gs pos="74000">
          <a:schemeClr val="accent4">
            <a:lumMod val="45000"/>
            <a:lumOff val="55000"/>
          </a:schemeClr>
        </a:gs>
        <a:gs pos="83000">
          <a:schemeClr val="accent4">
            <a:lumMod val="45000"/>
            <a:lumOff val="55000"/>
          </a:schemeClr>
        </a:gs>
        <a:gs pos="100000">
          <a:schemeClr val="accent4">
            <a:lumMod val="30000"/>
            <a:lumOff val="70000"/>
          </a:schemeClr>
        </a:gs>
      </a:gsLst>
      <a:lin ang="5400000" scaled="1"/>
      <a:tileRect/>
    </a:gradFill>
    <a:ln w="9525" cap="flat" cmpd="sng" algn="ctr">
      <a:solidFill>
        <a:schemeClr val="accent1">
          <a:lumMod val="20000"/>
          <a:lumOff val="80000"/>
        </a:schemeClr>
      </a:solidFill>
      <a:round/>
    </a:ln>
    <a:effectLst/>
  </c:spPr>
  <c:txPr>
    <a:bodyPr/>
    <a:lstStyle/>
    <a:p>
      <a:pPr>
        <a:defRPr/>
      </a:pPr>
      <a:endParaRPr lang="lt-LT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lt-LT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>
        <c:manualLayout>
          <c:layoutTarget val="inner"/>
          <c:xMode val="edge"/>
          <c:yMode val="edge"/>
          <c:x val="2.3770934629929769E-2"/>
          <c:y val="0.17687657157749287"/>
          <c:w val="0.95245813074014052"/>
          <c:h val="0.6830383810026358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Report!$B$20</c:f>
              <c:strCache>
                <c:ptCount val="1"/>
                <c:pt idx="0">
                  <c:v>Plungės r. sav.</c:v>
                </c:pt>
              </c:strCache>
            </c:strRef>
          </c:tx>
          <c:invertIfNegative val="0"/>
          <c:dLbls>
            <c:txPr>
              <a:bodyPr rot="0" vert="horz"/>
              <a:lstStyle/>
              <a:p>
                <a:pPr>
                  <a:defRPr b="1" cap="all" spc="0" baseline="0">
                    <a:ln w="9000" cmpd="sng">
                      <a:solidFill>
                        <a:schemeClr val="accent4">
                          <a:shade val="50000"/>
                          <a:satMod val="120000"/>
                        </a:schemeClr>
                      </a:solidFill>
                      <a:prstDash val="solid"/>
                    </a:ln>
                    <a:solidFill>
                      <a:srgbClr val="006600"/>
                    </a:solidFill>
                    <a:effectLst>
                      <a:reflection blurRad="12700" stA="28000" endPos="45000" dist="1000" dir="5400000" sy="-100000" algn="bl" rotWithShape="0"/>
                    </a:effectLst>
                  </a:defRPr>
                </a:pPr>
                <a:endParaRPr lang="lt-L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trendline>
            <c:trendlineType val="exp"/>
            <c:dispRSqr val="0"/>
            <c:dispEq val="0"/>
          </c:trendline>
          <c:cat>
            <c:strRef>
              <c:f>Report!$C$19:$G$19</c:f>
              <c:strCache>
                <c:ptCount val="5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</c:strCache>
            </c:strRef>
          </c:cat>
          <c:val>
            <c:numRef>
              <c:f>Report!$C$20:$G$20</c:f>
              <c:numCache>
                <c:formatCode>General</c:formatCode>
                <c:ptCount val="5"/>
                <c:pt idx="0">
                  <c:v>36</c:v>
                </c:pt>
                <c:pt idx="1">
                  <c:v>43</c:v>
                </c:pt>
                <c:pt idx="2">
                  <c:v>41</c:v>
                </c:pt>
                <c:pt idx="3">
                  <c:v>59</c:v>
                </c:pt>
                <c:pt idx="4">
                  <c:v>60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35737344"/>
        <c:axId val="135980160"/>
      </c:barChart>
      <c:catAx>
        <c:axId val="135737344"/>
        <c:scaling>
          <c:orientation val="minMax"/>
        </c:scaling>
        <c:delete val="0"/>
        <c:axPos val="b"/>
        <c:numFmt formatCode="@" sourceLinked="0"/>
        <c:majorTickMark val="none"/>
        <c:minorTickMark val="none"/>
        <c:tickLblPos val="nextTo"/>
        <c:spPr>
          <a:noFill/>
          <a:ln cmpd="sng">
            <a:solidFill>
              <a:schemeClr val="tx1"/>
            </a:solidFill>
          </a:ln>
        </c:spPr>
        <c:txPr>
          <a:bodyPr rot="-60000000" vert="horz"/>
          <a:lstStyle/>
          <a:p>
            <a:pPr>
              <a:defRPr b="1" i="0" baseline="0">
                <a:solidFill>
                  <a:srgbClr val="C00000"/>
                </a:solidFill>
              </a:defRPr>
            </a:pPr>
            <a:endParaRPr lang="lt-LT"/>
          </a:p>
        </c:txPr>
        <c:crossAx val="135980160"/>
        <c:crosses val="autoZero"/>
        <c:auto val="1"/>
        <c:lblAlgn val="ctr"/>
        <c:lblOffset val="100"/>
        <c:noMultiLvlLbl val="0"/>
      </c:catAx>
      <c:valAx>
        <c:axId val="135980160"/>
        <c:scaling>
          <c:orientation val="minMax"/>
        </c:scaling>
        <c:delete val="1"/>
        <c:axPos val="l"/>
        <c:majorGridlines/>
        <c:numFmt formatCode="General" sourceLinked="1"/>
        <c:majorTickMark val="none"/>
        <c:minorTickMark val="none"/>
        <c:tickLblPos val="nextTo"/>
        <c:crossAx val="13573734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lt-LT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lt-L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Report!$A$6:$B$6</c:f>
              <c:strCache>
                <c:ptCount val="1"/>
                <c:pt idx="0">
                  <c:v>Numeriai Plungės r. sav.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1"/>
              <c:layout>
                <c:manualLayout>
                  <c:x val="1.5432098765432382E-3"/>
                  <c:y val="8.418097982683461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 sz="1800" baseline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defRPr>
                </a:pPr>
                <a:endParaRPr lang="lt-L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Report!$C$5:$H$5</c:f>
              <c:numCache>
                <c:formatCode>General</c:formatCode>
                <c:ptCount val="6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2022</c:v>
                </c:pt>
              </c:numCache>
            </c:numRef>
          </c:cat>
          <c:val>
            <c:numRef>
              <c:f>Report!$C$6:$H$6</c:f>
              <c:numCache>
                <c:formatCode>General</c:formatCode>
                <c:ptCount val="6"/>
                <c:pt idx="0">
                  <c:v>39.5</c:v>
                </c:pt>
                <c:pt idx="1">
                  <c:v>41.4</c:v>
                </c:pt>
                <c:pt idx="2">
                  <c:v>29.8</c:v>
                </c:pt>
                <c:pt idx="3">
                  <c:v>24.5</c:v>
                </c:pt>
                <c:pt idx="4">
                  <c:v>26.7</c:v>
                </c:pt>
                <c:pt idx="5">
                  <c:v>36.299999999999997</c:v>
                </c:pt>
              </c:numCache>
            </c:numRef>
          </c:val>
        </c:ser>
        <c:ser>
          <c:idx val="1"/>
          <c:order val="1"/>
          <c:tx>
            <c:strRef>
              <c:f>Report!$A$7:$B$7</c:f>
              <c:strCache>
                <c:ptCount val="1"/>
                <c:pt idx="0">
                  <c:v>Numeriai Plungės r. sav.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lt-L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Report!$C$5:$H$5</c:f>
              <c:numCache>
                <c:formatCode>General</c:formatCode>
                <c:ptCount val="6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2022</c:v>
                </c:pt>
              </c:numCache>
            </c:numRef>
          </c:cat>
          <c:val>
            <c:numRef>
              <c:f>Report!$C$7:$H$7</c:f>
              <c:numCache>
                <c:formatCode>General</c:formatCode>
                <c:ptCount val="6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27"/>
        <c:overlap val="-27"/>
        <c:axId val="135795200"/>
        <c:axId val="159925376"/>
      </c:barChart>
      <c:catAx>
        <c:axId val="1357952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2857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vert="horz"/>
          <a:lstStyle/>
          <a:p>
            <a:pPr>
              <a:defRPr sz="1800" baseline="0">
                <a:solidFill>
                  <a:srgbClr val="C00000"/>
                </a:solidFill>
              </a:defRPr>
            </a:pPr>
            <a:endParaRPr lang="lt-LT"/>
          </a:p>
        </c:txPr>
        <c:crossAx val="159925376"/>
        <c:crosses val="autoZero"/>
        <c:auto val="1"/>
        <c:lblAlgn val="ctr"/>
        <c:lblOffset val="100"/>
        <c:noMultiLvlLbl val="0"/>
      </c:catAx>
      <c:valAx>
        <c:axId val="159925376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ysClr val="windowText" lastClr="000000"/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35795200"/>
        <c:crosses val="autoZero"/>
        <c:crossBetween val="between"/>
      </c:valAx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400" b="1" i="0" baseline="0">
          <a:solidFill>
            <a:srgbClr val="006600"/>
          </a:solidFill>
          <a:latin typeface="Calibri" panose="020F0502020204030204" pitchFamily="34" charset="0"/>
        </a:defRPr>
      </a:pPr>
      <a:endParaRPr lang="lt-LT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lt-L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2.8116843700136378E-2"/>
          <c:w val="0.98267801593473736"/>
          <c:h val="0.8494726431362699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Lapas2!$R$46</c:f>
              <c:strCache>
                <c:ptCount val="1"/>
                <c:pt idx="0">
                  <c:v>Stovyklavietės, turistinės stovyklos</c:v>
                </c:pt>
              </c:strCache>
            </c:strRef>
          </c:tx>
          <c:spPr>
            <a:solidFill>
              <a:srgbClr val="F79646">
                <a:lumMod val="50000"/>
                <a:alpha val="70000"/>
              </a:srgbClr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4.273706691320012E-3"/>
                  <c:y val="4.6816456786605495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6.3817313949243734E-3"/>
                  <c:y val="7.6201275542653072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3.4808880362499407E-3"/>
                  <c:y val="1.2082594687546794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7.4281181059247386E-3"/>
                  <c:y val="1.480612460129224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-9.9454682925549549E-3"/>
                  <c:y val="8.4354296524642002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-5.470002341009729E-3"/>
                  <c:y val="8.8705924784524739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-9.9454682925550764E-3"/>
                  <c:y val="1.441800387407011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0" i="0" u="none" strike="noStrike" kern="1200" baseline="0">
                    <a:solidFill>
                      <a:srgbClr val="CC6600"/>
                    </a:solidFill>
                    <a:latin typeface="+mn-lt"/>
                    <a:ea typeface="+mn-ea"/>
                    <a:cs typeface="+mn-cs"/>
                  </a:defRPr>
                </a:pPr>
                <a:endParaRPr lang="lt-L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Lapas2!$Q$47:$Q$53</c:f>
              <c:strCache>
                <c:ptCount val="7"/>
                <c:pt idx="0">
                  <c:v>2016 m.</c:v>
                </c:pt>
                <c:pt idx="1">
                  <c:v>2017 m.</c:v>
                </c:pt>
                <c:pt idx="2">
                  <c:v>2018 m.</c:v>
                </c:pt>
                <c:pt idx="3">
                  <c:v>2019 m.</c:v>
                </c:pt>
                <c:pt idx="4">
                  <c:v>2020 m.</c:v>
                </c:pt>
                <c:pt idx="5">
                  <c:v>2021 m.</c:v>
                </c:pt>
                <c:pt idx="6">
                  <c:v>2022 m.</c:v>
                </c:pt>
              </c:strCache>
            </c:strRef>
          </c:cat>
          <c:val>
            <c:numRef>
              <c:f>Lapas2!$R$47:$R$53</c:f>
              <c:numCache>
                <c:formatCode>#,##0</c:formatCode>
                <c:ptCount val="7"/>
                <c:pt idx="0">
                  <c:v>14362</c:v>
                </c:pt>
                <c:pt idx="1">
                  <c:v>11815</c:v>
                </c:pt>
                <c:pt idx="2">
                  <c:v>15744</c:v>
                </c:pt>
                <c:pt idx="3">
                  <c:v>17670</c:v>
                </c:pt>
                <c:pt idx="4">
                  <c:v>14550</c:v>
                </c:pt>
                <c:pt idx="5">
                  <c:v>18250</c:v>
                </c:pt>
                <c:pt idx="6">
                  <c:v>18490</c:v>
                </c:pt>
              </c:numCache>
            </c:numRef>
          </c:val>
        </c:ser>
        <c:ser>
          <c:idx val="1"/>
          <c:order val="1"/>
          <c:tx>
            <c:strRef>
              <c:f>Lapas2!$S$46</c:f>
              <c:strCache>
                <c:ptCount val="1"/>
              </c:strCache>
            </c:strRef>
          </c:tx>
          <c:spPr>
            <a:solidFill>
              <a:schemeClr val="accent5">
                <a:alpha val="7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lt-L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Lapas2!$Q$47:$Q$53</c:f>
              <c:strCache>
                <c:ptCount val="7"/>
                <c:pt idx="0">
                  <c:v>2016 m.</c:v>
                </c:pt>
                <c:pt idx="1">
                  <c:v>2017 m.</c:v>
                </c:pt>
                <c:pt idx="2">
                  <c:v>2018 m.</c:v>
                </c:pt>
                <c:pt idx="3">
                  <c:v>2019 m.</c:v>
                </c:pt>
                <c:pt idx="4">
                  <c:v>2020 m.</c:v>
                </c:pt>
                <c:pt idx="5">
                  <c:v>2021 m.</c:v>
                </c:pt>
                <c:pt idx="6">
                  <c:v>2022 m.</c:v>
                </c:pt>
              </c:strCache>
            </c:strRef>
          </c:cat>
          <c:val>
            <c:numRef>
              <c:f>Lapas2!$S$47:$S$53</c:f>
              <c:numCache>
                <c:formatCode>General</c:formatCode>
                <c:ptCount val="7"/>
              </c:numCache>
            </c:numRef>
          </c:val>
        </c:ser>
        <c:ser>
          <c:idx val="2"/>
          <c:order val="2"/>
          <c:tx>
            <c:strRef>
              <c:f>Lapas2!$T$46</c:f>
              <c:strCache>
                <c:ptCount val="1"/>
                <c:pt idx="0">
                  <c:v>Kaimo turizmo sodybos</c:v>
                </c:pt>
              </c:strCache>
            </c:strRef>
          </c:tx>
          <c:spPr>
            <a:solidFill>
              <a:srgbClr val="006600">
                <a:alpha val="69804"/>
              </a:srgbClr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2.8383503023473584E-3"/>
                  <c:y val="8.6590620365853532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9.1992506784960397E-3"/>
                  <c:y val="1.0176204254277704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5.1274064786452876E-3"/>
                  <c:y val="1.0983481706541511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7.5625277746917009E-3"/>
                  <c:y val="5.1717281010644784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-1.2017389932864603E-2"/>
                  <c:y val="1.697416068101934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5.9157613439776529E-4"/>
                  <c:y val="8.8627431090587353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-1.6575780487592807E-3"/>
                  <c:y val="1.4418003874070096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0" i="0" u="none" strike="noStrike" kern="1200" baseline="0">
                    <a:solidFill>
                      <a:srgbClr val="006600"/>
                    </a:solidFill>
                    <a:latin typeface="+mn-lt"/>
                    <a:ea typeface="+mn-ea"/>
                    <a:cs typeface="+mn-cs"/>
                  </a:defRPr>
                </a:pPr>
                <a:endParaRPr lang="lt-L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Lapas2!$Q$47:$Q$53</c:f>
              <c:strCache>
                <c:ptCount val="7"/>
                <c:pt idx="0">
                  <c:v>2016 m.</c:v>
                </c:pt>
                <c:pt idx="1">
                  <c:v>2017 m.</c:v>
                </c:pt>
                <c:pt idx="2">
                  <c:v>2018 m.</c:v>
                </c:pt>
                <c:pt idx="3">
                  <c:v>2019 m.</c:v>
                </c:pt>
                <c:pt idx="4">
                  <c:v>2020 m.</c:v>
                </c:pt>
                <c:pt idx="5">
                  <c:v>2021 m.</c:v>
                </c:pt>
                <c:pt idx="6">
                  <c:v>2022 m.</c:v>
                </c:pt>
              </c:strCache>
            </c:strRef>
          </c:cat>
          <c:val>
            <c:numRef>
              <c:f>Lapas2!$T$47:$T$53</c:f>
              <c:numCache>
                <c:formatCode>#,##0</c:formatCode>
                <c:ptCount val="7"/>
                <c:pt idx="0">
                  <c:v>15343</c:v>
                </c:pt>
                <c:pt idx="1">
                  <c:v>16127</c:v>
                </c:pt>
                <c:pt idx="2">
                  <c:v>17983</c:v>
                </c:pt>
                <c:pt idx="3">
                  <c:v>18970</c:v>
                </c:pt>
                <c:pt idx="4">
                  <c:v>19411</c:v>
                </c:pt>
                <c:pt idx="5">
                  <c:v>21688</c:v>
                </c:pt>
                <c:pt idx="6">
                  <c:v>22677</c:v>
                </c:pt>
              </c:numCache>
            </c:numRef>
          </c:val>
        </c:ser>
        <c:ser>
          <c:idx val="3"/>
          <c:order val="3"/>
          <c:tx>
            <c:strRef>
              <c:f>Lapas2!$U$46</c:f>
              <c:strCache>
                <c:ptCount val="1"/>
              </c:strCache>
            </c:strRef>
          </c:tx>
          <c:spPr>
            <a:solidFill>
              <a:schemeClr val="accent6">
                <a:lumMod val="60000"/>
                <a:alpha val="7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lt-L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Lapas2!$Q$47:$Q$53</c:f>
              <c:strCache>
                <c:ptCount val="7"/>
                <c:pt idx="0">
                  <c:v>2016 m.</c:v>
                </c:pt>
                <c:pt idx="1">
                  <c:v>2017 m.</c:v>
                </c:pt>
                <c:pt idx="2">
                  <c:v>2018 m.</c:v>
                </c:pt>
                <c:pt idx="3">
                  <c:v>2019 m.</c:v>
                </c:pt>
                <c:pt idx="4">
                  <c:v>2020 m.</c:v>
                </c:pt>
                <c:pt idx="5">
                  <c:v>2021 m.</c:v>
                </c:pt>
                <c:pt idx="6">
                  <c:v>2022 m.</c:v>
                </c:pt>
              </c:strCache>
            </c:strRef>
          </c:cat>
          <c:val>
            <c:numRef>
              <c:f>Lapas2!$U$47:$U$53</c:f>
              <c:numCache>
                <c:formatCode>General</c:formatCode>
                <c:ptCount val="7"/>
              </c:numCache>
            </c:numRef>
          </c:val>
        </c:ser>
        <c:ser>
          <c:idx val="4"/>
          <c:order val="4"/>
          <c:tx>
            <c:strRef>
              <c:f>Lapas2!$V$46</c:f>
              <c:strCache>
                <c:ptCount val="1"/>
                <c:pt idx="0">
                  <c:v>Kitos apgyvendinimo įstaigos</c:v>
                </c:pt>
              </c:strCache>
            </c:strRef>
          </c:tx>
          <c:spPr>
            <a:solidFill>
              <a:schemeClr val="accent5">
                <a:lumMod val="60000"/>
                <a:alpha val="7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1.491897725649531E-3"/>
                  <c:y val="5.8242320901542343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1.0777572333232816E-3"/>
                  <c:y val="1.9855080514403392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6.6303121950366372E-3"/>
                  <c:y val="8.4354296524642488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8.282809846519215E-5"/>
                  <c:y val="4.5737671659670668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-5.0556138603647218E-3"/>
                  <c:y val="7.1298438659794646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1.8233341136699097E-3"/>
                  <c:y val="1.5288357654302502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-2.5696549589728124E-3"/>
                  <c:y val="1.0121057402639619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lt-L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Lapas2!$Q$47:$Q$53</c:f>
              <c:strCache>
                <c:ptCount val="7"/>
                <c:pt idx="0">
                  <c:v>2016 m.</c:v>
                </c:pt>
                <c:pt idx="1">
                  <c:v>2017 m.</c:v>
                </c:pt>
                <c:pt idx="2">
                  <c:v>2018 m.</c:v>
                </c:pt>
                <c:pt idx="3">
                  <c:v>2019 m.</c:v>
                </c:pt>
                <c:pt idx="4">
                  <c:v>2020 m.</c:v>
                </c:pt>
                <c:pt idx="5">
                  <c:v>2021 m.</c:v>
                </c:pt>
                <c:pt idx="6">
                  <c:v>2022 m.</c:v>
                </c:pt>
              </c:strCache>
            </c:strRef>
          </c:cat>
          <c:val>
            <c:numRef>
              <c:f>Lapas2!$V$47:$V$53</c:f>
              <c:numCache>
                <c:formatCode>#,##0</c:formatCode>
                <c:ptCount val="7"/>
                <c:pt idx="0">
                  <c:v>12239</c:v>
                </c:pt>
                <c:pt idx="1">
                  <c:v>15616</c:v>
                </c:pt>
                <c:pt idx="2">
                  <c:v>23294</c:v>
                </c:pt>
                <c:pt idx="3">
                  <c:v>22035</c:v>
                </c:pt>
                <c:pt idx="4">
                  <c:v>22536</c:v>
                </c:pt>
                <c:pt idx="5">
                  <c:v>21003</c:v>
                </c:pt>
                <c:pt idx="6">
                  <c:v>19647</c:v>
                </c:pt>
              </c:numCache>
            </c:numRef>
          </c:val>
        </c:ser>
        <c:ser>
          <c:idx val="5"/>
          <c:order val="5"/>
          <c:tx>
            <c:strRef>
              <c:f>Lapas2!$W$46</c:f>
              <c:strCache>
                <c:ptCount val="1"/>
              </c:strCache>
            </c:strRef>
          </c:tx>
          <c:spPr>
            <a:solidFill>
              <a:schemeClr val="accent4">
                <a:lumMod val="60000"/>
                <a:alpha val="7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lt-L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Lapas2!$Q$47:$Q$53</c:f>
              <c:strCache>
                <c:ptCount val="7"/>
                <c:pt idx="0">
                  <c:v>2016 m.</c:v>
                </c:pt>
                <c:pt idx="1">
                  <c:v>2017 m.</c:v>
                </c:pt>
                <c:pt idx="2">
                  <c:v>2018 m.</c:v>
                </c:pt>
                <c:pt idx="3">
                  <c:v>2019 m.</c:v>
                </c:pt>
                <c:pt idx="4">
                  <c:v>2020 m.</c:v>
                </c:pt>
                <c:pt idx="5">
                  <c:v>2021 m.</c:v>
                </c:pt>
                <c:pt idx="6">
                  <c:v>2022 m.</c:v>
                </c:pt>
              </c:strCache>
            </c:strRef>
          </c:cat>
          <c:val>
            <c:numRef>
              <c:f>Lapas2!$W$47:$W$53</c:f>
              <c:numCache>
                <c:formatCode>General</c:formatCode>
                <c:ptCount val="7"/>
              </c:numCache>
            </c:numRef>
          </c:val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80"/>
        <c:overlap val="25"/>
        <c:axId val="195600896"/>
        <c:axId val="159924800"/>
      </c:barChart>
      <c:catAx>
        <c:axId val="1956008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587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none" spc="20" normalizeH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lt-LT"/>
          </a:p>
        </c:txPr>
        <c:crossAx val="159924800"/>
        <c:crosses val="autoZero"/>
        <c:auto val="1"/>
        <c:lblAlgn val="ctr"/>
        <c:lblOffset val="100"/>
        <c:noMultiLvlLbl val="0"/>
      </c:catAx>
      <c:valAx>
        <c:axId val="159924800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crossAx val="1956008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rgbClr val="996600"/>
                </a:solidFill>
                <a:latin typeface="+mn-lt"/>
                <a:ea typeface="+mn-ea"/>
                <a:cs typeface="+mn-cs"/>
              </a:defRPr>
            </a:pPr>
            <a:endParaRPr lang="lt-LT"/>
          </a:p>
        </c:txPr>
      </c:legendEntry>
      <c:legendEntry>
        <c:idx val="1"/>
        <c:delete val="1"/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rgbClr val="006600"/>
                </a:solidFill>
                <a:latin typeface="+mn-lt"/>
                <a:ea typeface="+mn-ea"/>
                <a:cs typeface="+mn-cs"/>
              </a:defRPr>
            </a:pPr>
            <a:endParaRPr lang="lt-LT"/>
          </a:p>
        </c:txPr>
      </c:legendEntry>
      <c:legendEntry>
        <c:idx val="3"/>
        <c:delete val="1"/>
      </c:legendEntry>
      <c:legendEntry>
        <c:idx val="4"/>
        <c:txPr>
          <a:bodyPr rot="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lt-LT"/>
          </a:p>
        </c:txPr>
      </c:legendEntry>
      <c:legendEntry>
        <c:idx val="5"/>
        <c:delete val="1"/>
      </c:legendEntry>
      <c:layout>
        <c:manualLayout>
          <c:xMode val="edge"/>
          <c:yMode val="edge"/>
          <c:x val="8.339723165680003E-3"/>
          <c:y val="0.92666173162724286"/>
          <c:w val="0.9911941827892139"/>
          <c:h val="7.078219167274489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lt-LT"/>
        </a:p>
      </c:txPr>
    </c:legend>
    <c:plotVisOnly val="1"/>
    <c:dispBlanksAs val="gap"/>
    <c:showDLblsOverMax val="0"/>
  </c:chart>
  <c:spPr>
    <a:noFill/>
    <a:ln w="9525" cap="flat" cmpd="sng" algn="ctr">
      <a:solidFill>
        <a:srgbClr val="006600"/>
      </a:solidFill>
      <a:round/>
    </a:ln>
    <a:effectLst/>
  </c:spPr>
  <c:txPr>
    <a:bodyPr/>
    <a:lstStyle/>
    <a:p>
      <a:pPr>
        <a:defRPr/>
      </a:pPr>
      <a:endParaRPr lang="lt-LT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lt-L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'gal ta tiks'!$B$3</c:f>
              <c:strCache>
                <c:ptCount val="1"/>
                <c:pt idx="0">
                  <c:v>Nakvynių skaičius apgyvendinimo įstaigose | vnt.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cat>
            <c:strRef>
              <c:f>'gal ta tiks'!$A$4:$A$28</c:f>
              <c:strCache>
                <c:ptCount val="25"/>
                <c:pt idx="1">
                  <c:v>Jonavos r. sav.</c:v>
                </c:pt>
                <c:pt idx="2">
                  <c:v>Raseinių r. sav.</c:v>
                </c:pt>
                <c:pt idx="3">
                  <c:v>Klaipėdos r. sav.</c:v>
                </c:pt>
                <c:pt idx="4">
                  <c:v>Kretingos r. sav.</c:v>
                </c:pt>
                <c:pt idx="5">
                  <c:v>Skuodo r. sav.</c:v>
                </c:pt>
                <c:pt idx="6">
                  <c:v>Šilutės r. sav.</c:v>
                </c:pt>
                <c:pt idx="7">
                  <c:v>Šakių r. sav.</c:v>
                </c:pt>
                <c:pt idx="8">
                  <c:v>Panevėžio m. sav.</c:v>
                </c:pt>
                <c:pt idx="9">
                  <c:v>Joniškio r. sav.</c:v>
                </c:pt>
                <c:pt idx="10">
                  <c:v>Pakruojo r. sav.</c:v>
                </c:pt>
                <c:pt idx="11">
                  <c:v>Radviliškio r. sav.</c:v>
                </c:pt>
                <c:pt idx="12">
                  <c:v>Šiaulių r. sav.</c:v>
                </c:pt>
                <c:pt idx="13">
                  <c:v>Jurbarko r. sav.</c:v>
                </c:pt>
                <c:pt idx="14">
                  <c:v>Šilalės r. sav.</c:v>
                </c:pt>
                <c:pt idx="15">
                  <c:v>Tauragės r. sav.</c:v>
                </c:pt>
                <c:pt idx="16">
                  <c:v>Mažeikių r. sav.</c:v>
                </c:pt>
                <c:pt idx="17">
                  <c:v>Plungės r. sav.</c:v>
                </c:pt>
                <c:pt idx="18">
                  <c:v>Rietavo sav.</c:v>
                </c:pt>
                <c:pt idx="19">
                  <c:v>Telšių r. sav.</c:v>
                </c:pt>
                <c:pt idx="20">
                  <c:v>Anykščių r. sav.</c:v>
                </c:pt>
                <c:pt idx="21">
                  <c:v>Ignalinos r. sav.</c:v>
                </c:pt>
                <c:pt idx="22">
                  <c:v>Molėtų r. sav.</c:v>
                </c:pt>
                <c:pt idx="23">
                  <c:v>Utenos r. sav.</c:v>
                </c:pt>
                <c:pt idx="24">
                  <c:v>Zarasų r. sav.</c:v>
                </c:pt>
              </c:strCache>
            </c:strRef>
          </c:cat>
          <c:val>
            <c:numRef>
              <c:f>'gal ta tiks'!$B$4:$B$28</c:f>
            </c:numRef>
          </c:val>
        </c:ser>
        <c:ser>
          <c:idx val="1"/>
          <c:order val="1"/>
          <c:tx>
            <c:strRef>
              <c:f>'gal ta tiks'!$C$3</c:f>
              <c:strCache>
                <c:ptCount val="1"/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cat>
            <c:strRef>
              <c:f>'gal ta tiks'!$A$4:$A$28</c:f>
              <c:strCache>
                <c:ptCount val="25"/>
                <c:pt idx="1">
                  <c:v>Jonavos r. sav.</c:v>
                </c:pt>
                <c:pt idx="2">
                  <c:v>Raseinių r. sav.</c:v>
                </c:pt>
                <c:pt idx="3">
                  <c:v>Klaipėdos r. sav.</c:v>
                </c:pt>
                <c:pt idx="4">
                  <c:v>Kretingos r. sav.</c:v>
                </c:pt>
                <c:pt idx="5">
                  <c:v>Skuodo r. sav.</c:v>
                </c:pt>
                <c:pt idx="6">
                  <c:v>Šilutės r. sav.</c:v>
                </c:pt>
                <c:pt idx="7">
                  <c:v>Šakių r. sav.</c:v>
                </c:pt>
                <c:pt idx="8">
                  <c:v>Panevėžio m. sav.</c:v>
                </c:pt>
                <c:pt idx="9">
                  <c:v>Joniškio r. sav.</c:v>
                </c:pt>
                <c:pt idx="10">
                  <c:v>Pakruojo r. sav.</c:v>
                </c:pt>
                <c:pt idx="11">
                  <c:v>Radviliškio r. sav.</c:v>
                </c:pt>
                <c:pt idx="12">
                  <c:v>Šiaulių r. sav.</c:v>
                </c:pt>
                <c:pt idx="13">
                  <c:v>Jurbarko r. sav.</c:v>
                </c:pt>
                <c:pt idx="14">
                  <c:v>Šilalės r. sav.</c:v>
                </c:pt>
                <c:pt idx="15">
                  <c:v>Tauragės r. sav.</c:v>
                </c:pt>
                <c:pt idx="16">
                  <c:v>Mažeikių r. sav.</c:v>
                </c:pt>
                <c:pt idx="17">
                  <c:v>Plungės r. sav.</c:v>
                </c:pt>
                <c:pt idx="18">
                  <c:v>Rietavo sav.</c:v>
                </c:pt>
                <c:pt idx="19">
                  <c:v>Telšių r. sav.</c:v>
                </c:pt>
                <c:pt idx="20">
                  <c:v>Anykščių r. sav.</c:v>
                </c:pt>
                <c:pt idx="21">
                  <c:v>Ignalinos r. sav.</c:v>
                </c:pt>
                <c:pt idx="22">
                  <c:v>Molėtų r. sav.</c:v>
                </c:pt>
                <c:pt idx="23">
                  <c:v>Utenos r. sav.</c:v>
                </c:pt>
                <c:pt idx="24">
                  <c:v>Zarasų r. sav.</c:v>
                </c:pt>
              </c:strCache>
            </c:strRef>
          </c:cat>
          <c:val>
            <c:numRef>
              <c:f>'gal ta tiks'!$C$4:$C$28</c:f>
            </c:numRef>
          </c:val>
        </c:ser>
        <c:ser>
          <c:idx val="2"/>
          <c:order val="2"/>
          <c:tx>
            <c:strRef>
              <c:f>'gal ta tiks'!$D$3</c:f>
              <c:strCache>
                <c:ptCount val="1"/>
              </c:strCache>
            </c:strRef>
          </c:tx>
          <c:spPr>
            <a:gradFill rotWithShape="1">
              <a:gsLst>
                <a:gs pos="0">
                  <a:schemeClr val="accent3">
                    <a:satMod val="103000"/>
                    <a:lumMod val="102000"/>
                    <a:tint val="94000"/>
                  </a:schemeClr>
                </a:gs>
                <a:gs pos="50000">
                  <a:schemeClr val="accent3">
                    <a:satMod val="110000"/>
                    <a:lumMod val="100000"/>
                    <a:shade val="100000"/>
                  </a:schemeClr>
                </a:gs>
                <a:gs pos="100000">
                  <a:schemeClr val="accent3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cat>
            <c:strRef>
              <c:f>'gal ta tiks'!$A$4:$A$28</c:f>
              <c:strCache>
                <c:ptCount val="25"/>
                <c:pt idx="1">
                  <c:v>Jonavos r. sav.</c:v>
                </c:pt>
                <c:pt idx="2">
                  <c:v>Raseinių r. sav.</c:v>
                </c:pt>
                <c:pt idx="3">
                  <c:v>Klaipėdos r. sav.</c:v>
                </c:pt>
                <c:pt idx="4">
                  <c:v>Kretingos r. sav.</c:v>
                </c:pt>
                <c:pt idx="5">
                  <c:v>Skuodo r. sav.</c:v>
                </c:pt>
                <c:pt idx="6">
                  <c:v>Šilutės r. sav.</c:v>
                </c:pt>
                <c:pt idx="7">
                  <c:v>Šakių r. sav.</c:v>
                </c:pt>
                <c:pt idx="8">
                  <c:v>Panevėžio m. sav.</c:v>
                </c:pt>
                <c:pt idx="9">
                  <c:v>Joniškio r. sav.</c:v>
                </c:pt>
                <c:pt idx="10">
                  <c:v>Pakruojo r. sav.</c:v>
                </c:pt>
                <c:pt idx="11">
                  <c:v>Radviliškio r. sav.</c:v>
                </c:pt>
                <c:pt idx="12">
                  <c:v>Šiaulių r. sav.</c:v>
                </c:pt>
                <c:pt idx="13">
                  <c:v>Jurbarko r. sav.</c:v>
                </c:pt>
                <c:pt idx="14">
                  <c:v>Šilalės r. sav.</c:v>
                </c:pt>
                <c:pt idx="15">
                  <c:v>Tauragės r. sav.</c:v>
                </c:pt>
                <c:pt idx="16">
                  <c:v>Mažeikių r. sav.</c:v>
                </c:pt>
                <c:pt idx="17">
                  <c:v>Plungės r. sav.</c:v>
                </c:pt>
                <c:pt idx="18">
                  <c:v>Rietavo sav.</c:v>
                </c:pt>
                <c:pt idx="19">
                  <c:v>Telšių r. sav.</c:v>
                </c:pt>
                <c:pt idx="20">
                  <c:v>Anykščių r. sav.</c:v>
                </c:pt>
                <c:pt idx="21">
                  <c:v>Ignalinos r. sav.</c:v>
                </c:pt>
                <c:pt idx="22">
                  <c:v>Molėtų r. sav.</c:v>
                </c:pt>
                <c:pt idx="23">
                  <c:v>Utenos r. sav.</c:v>
                </c:pt>
                <c:pt idx="24">
                  <c:v>Zarasų r. sav.</c:v>
                </c:pt>
              </c:strCache>
            </c:strRef>
          </c:cat>
          <c:val>
            <c:numRef>
              <c:f>'gal ta tiks'!$D$4:$D$28</c:f>
            </c:numRef>
          </c:val>
        </c:ser>
        <c:ser>
          <c:idx val="3"/>
          <c:order val="3"/>
          <c:tx>
            <c:strRef>
              <c:f>'gal ta tiks'!$E$3</c:f>
              <c:strCache>
                <c:ptCount val="1"/>
              </c:strCache>
            </c:strRef>
          </c:tx>
          <c:spPr>
            <a:gradFill rotWithShape="1">
              <a:gsLst>
                <a:gs pos="0">
                  <a:schemeClr val="accent4">
                    <a:satMod val="103000"/>
                    <a:lumMod val="102000"/>
                    <a:tint val="94000"/>
                  </a:schemeClr>
                </a:gs>
                <a:gs pos="50000">
                  <a:schemeClr val="accent4">
                    <a:satMod val="110000"/>
                    <a:lumMod val="100000"/>
                    <a:shade val="100000"/>
                  </a:schemeClr>
                </a:gs>
                <a:gs pos="100000">
                  <a:schemeClr val="accent4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cat>
            <c:strRef>
              <c:f>'gal ta tiks'!$A$4:$A$28</c:f>
              <c:strCache>
                <c:ptCount val="25"/>
                <c:pt idx="1">
                  <c:v>Jonavos r. sav.</c:v>
                </c:pt>
                <c:pt idx="2">
                  <c:v>Raseinių r. sav.</c:v>
                </c:pt>
                <c:pt idx="3">
                  <c:v>Klaipėdos r. sav.</c:v>
                </c:pt>
                <c:pt idx="4">
                  <c:v>Kretingos r. sav.</c:v>
                </c:pt>
                <c:pt idx="5">
                  <c:v>Skuodo r. sav.</c:v>
                </c:pt>
                <c:pt idx="6">
                  <c:v>Šilutės r. sav.</c:v>
                </c:pt>
                <c:pt idx="7">
                  <c:v>Šakių r. sav.</c:v>
                </c:pt>
                <c:pt idx="8">
                  <c:v>Panevėžio m. sav.</c:v>
                </c:pt>
                <c:pt idx="9">
                  <c:v>Joniškio r. sav.</c:v>
                </c:pt>
                <c:pt idx="10">
                  <c:v>Pakruojo r. sav.</c:v>
                </c:pt>
                <c:pt idx="11">
                  <c:v>Radviliškio r. sav.</c:v>
                </c:pt>
                <c:pt idx="12">
                  <c:v>Šiaulių r. sav.</c:v>
                </c:pt>
                <c:pt idx="13">
                  <c:v>Jurbarko r. sav.</c:v>
                </c:pt>
                <c:pt idx="14">
                  <c:v>Šilalės r. sav.</c:v>
                </c:pt>
                <c:pt idx="15">
                  <c:v>Tauragės r. sav.</c:v>
                </c:pt>
                <c:pt idx="16">
                  <c:v>Mažeikių r. sav.</c:v>
                </c:pt>
                <c:pt idx="17">
                  <c:v>Plungės r. sav.</c:v>
                </c:pt>
                <c:pt idx="18">
                  <c:v>Rietavo sav.</c:v>
                </c:pt>
                <c:pt idx="19">
                  <c:v>Telšių r. sav.</c:v>
                </c:pt>
                <c:pt idx="20">
                  <c:v>Anykščių r. sav.</c:v>
                </c:pt>
                <c:pt idx="21">
                  <c:v>Ignalinos r. sav.</c:v>
                </c:pt>
                <c:pt idx="22">
                  <c:v>Molėtų r. sav.</c:v>
                </c:pt>
                <c:pt idx="23">
                  <c:v>Utenos r. sav.</c:v>
                </c:pt>
                <c:pt idx="24">
                  <c:v>Zarasų r. sav.</c:v>
                </c:pt>
              </c:strCache>
            </c:strRef>
          </c:cat>
          <c:val>
            <c:numRef>
              <c:f>'gal ta tiks'!$E$4:$E$28</c:f>
            </c:numRef>
          </c:val>
        </c:ser>
        <c:ser>
          <c:idx val="4"/>
          <c:order val="4"/>
          <c:tx>
            <c:strRef>
              <c:f>'gal ta tiks'!$F$3</c:f>
              <c:strCache>
                <c:ptCount val="1"/>
              </c:strCache>
            </c:strRef>
          </c:tx>
          <c:spPr>
            <a:gradFill rotWithShape="1">
              <a:gsLst>
                <a:gs pos="0">
                  <a:schemeClr val="accent5">
                    <a:satMod val="103000"/>
                    <a:lumMod val="102000"/>
                    <a:tint val="94000"/>
                  </a:schemeClr>
                </a:gs>
                <a:gs pos="50000">
                  <a:schemeClr val="accent5">
                    <a:satMod val="110000"/>
                    <a:lumMod val="100000"/>
                    <a:shade val="100000"/>
                  </a:schemeClr>
                </a:gs>
                <a:gs pos="100000">
                  <a:schemeClr val="accent5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cat>
            <c:strRef>
              <c:f>'gal ta tiks'!$A$4:$A$28</c:f>
              <c:strCache>
                <c:ptCount val="25"/>
                <c:pt idx="1">
                  <c:v>Jonavos r. sav.</c:v>
                </c:pt>
                <c:pt idx="2">
                  <c:v>Raseinių r. sav.</c:v>
                </c:pt>
                <c:pt idx="3">
                  <c:v>Klaipėdos r. sav.</c:v>
                </c:pt>
                <c:pt idx="4">
                  <c:v>Kretingos r. sav.</c:v>
                </c:pt>
                <c:pt idx="5">
                  <c:v>Skuodo r. sav.</c:v>
                </c:pt>
                <c:pt idx="6">
                  <c:v>Šilutės r. sav.</c:v>
                </c:pt>
                <c:pt idx="7">
                  <c:v>Šakių r. sav.</c:v>
                </c:pt>
                <c:pt idx="8">
                  <c:v>Panevėžio m. sav.</c:v>
                </c:pt>
                <c:pt idx="9">
                  <c:v>Joniškio r. sav.</c:v>
                </c:pt>
                <c:pt idx="10">
                  <c:v>Pakruojo r. sav.</c:v>
                </c:pt>
                <c:pt idx="11">
                  <c:v>Radviliškio r. sav.</c:v>
                </c:pt>
                <c:pt idx="12">
                  <c:v>Šiaulių r. sav.</c:v>
                </c:pt>
                <c:pt idx="13">
                  <c:v>Jurbarko r. sav.</c:v>
                </c:pt>
                <c:pt idx="14">
                  <c:v>Šilalės r. sav.</c:v>
                </c:pt>
                <c:pt idx="15">
                  <c:v>Tauragės r. sav.</c:v>
                </c:pt>
                <c:pt idx="16">
                  <c:v>Mažeikių r. sav.</c:v>
                </c:pt>
                <c:pt idx="17">
                  <c:v>Plungės r. sav.</c:v>
                </c:pt>
                <c:pt idx="18">
                  <c:v>Rietavo sav.</c:v>
                </c:pt>
                <c:pt idx="19">
                  <c:v>Telšių r. sav.</c:v>
                </c:pt>
                <c:pt idx="20">
                  <c:v>Anykščių r. sav.</c:v>
                </c:pt>
                <c:pt idx="21">
                  <c:v>Ignalinos r. sav.</c:v>
                </c:pt>
                <c:pt idx="22">
                  <c:v>Molėtų r. sav.</c:v>
                </c:pt>
                <c:pt idx="23">
                  <c:v>Utenos r. sav.</c:v>
                </c:pt>
                <c:pt idx="24">
                  <c:v>Zarasų r. sav.</c:v>
                </c:pt>
              </c:strCache>
            </c:strRef>
          </c:cat>
          <c:val>
            <c:numRef>
              <c:f>'gal ta tiks'!$F$4:$F$28</c:f>
            </c:numRef>
          </c:val>
        </c:ser>
        <c:ser>
          <c:idx val="5"/>
          <c:order val="5"/>
          <c:tx>
            <c:strRef>
              <c:f>'gal ta tiks'!$G$3</c:f>
              <c:strCache>
                <c:ptCount val="1"/>
              </c:strCache>
            </c:strRef>
          </c:tx>
          <c:spPr>
            <a:gradFill rotWithShape="1">
              <a:gsLst>
                <a:gs pos="0">
                  <a:schemeClr val="accent6">
                    <a:satMod val="103000"/>
                    <a:lumMod val="102000"/>
                    <a:tint val="94000"/>
                  </a:schemeClr>
                </a:gs>
                <a:gs pos="50000">
                  <a:schemeClr val="accent6">
                    <a:satMod val="110000"/>
                    <a:lumMod val="100000"/>
                    <a:shade val="100000"/>
                  </a:schemeClr>
                </a:gs>
                <a:gs pos="100000">
                  <a:schemeClr val="accent6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cat>
            <c:strRef>
              <c:f>'gal ta tiks'!$A$4:$A$28</c:f>
              <c:strCache>
                <c:ptCount val="25"/>
                <c:pt idx="1">
                  <c:v>Jonavos r. sav.</c:v>
                </c:pt>
                <c:pt idx="2">
                  <c:v>Raseinių r. sav.</c:v>
                </c:pt>
                <c:pt idx="3">
                  <c:v>Klaipėdos r. sav.</c:v>
                </c:pt>
                <c:pt idx="4">
                  <c:v>Kretingos r. sav.</c:v>
                </c:pt>
                <c:pt idx="5">
                  <c:v>Skuodo r. sav.</c:v>
                </c:pt>
                <c:pt idx="6">
                  <c:v>Šilutės r. sav.</c:v>
                </c:pt>
                <c:pt idx="7">
                  <c:v>Šakių r. sav.</c:v>
                </c:pt>
                <c:pt idx="8">
                  <c:v>Panevėžio m. sav.</c:v>
                </c:pt>
                <c:pt idx="9">
                  <c:v>Joniškio r. sav.</c:v>
                </c:pt>
                <c:pt idx="10">
                  <c:v>Pakruojo r. sav.</c:v>
                </c:pt>
                <c:pt idx="11">
                  <c:v>Radviliškio r. sav.</c:v>
                </c:pt>
                <c:pt idx="12">
                  <c:v>Šiaulių r. sav.</c:v>
                </c:pt>
                <c:pt idx="13">
                  <c:v>Jurbarko r. sav.</c:v>
                </c:pt>
                <c:pt idx="14">
                  <c:v>Šilalės r. sav.</c:v>
                </c:pt>
                <c:pt idx="15">
                  <c:v>Tauragės r. sav.</c:v>
                </c:pt>
                <c:pt idx="16">
                  <c:v>Mažeikių r. sav.</c:v>
                </c:pt>
                <c:pt idx="17">
                  <c:v>Plungės r. sav.</c:v>
                </c:pt>
                <c:pt idx="18">
                  <c:v>Rietavo sav.</c:v>
                </c:pt>
                <c:pt idx="19">
                  <c:v>Telšių r. sav.</c:v>
                </c:pt>
                <c:pt idx="20">
                  <c:v>Anykščių r. sav.</c:v>
                </c:pt>
                <c:pt idx="21">
                  <c:v>Ignalinos r. sav.</c:v>
                </c:pt>
                <c:pt idx="22">
                  <c:v>Molėtų r. sav.</c:v>
                </c:pt>
                <c:pt idx="23">
                  <c:v>Utenos r. sav.</c:v>
                </c:pt>
                <c:pt idx="24">
                  <c:v>Zarasų r. sav.</c:v>
                </c:pt>
              </c:strCache>
            </c:strRef>
          </c:cat>
          <c:val>
            <c:numRef>
              <c:f>'gal ta tiks'!$G$4:$G$28</c:f>
            </c:numRef>
          </c:val>
        </c:ser>
        <c:ser>
          <c:idx val="6"/>
          <c:order val="6"/>
          <c:tx>
            <c:strRef>
              <c:f>'gal ta tiks'!$H$3</c:f>
              <c:strCache>
                <c:ptCount val="1"/>
              </c:strCache>
            </c:strRef>
          </c:tx>
          <c:spPr>
            <a:gradFill rotWithShape="1">
              <a:gsLst>
                <a:gs pos="0">
                  <a:schemeClr val="accent1">
                    <a:lumMod val="60000"/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lumMod val="60000"/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60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cat>
            <c:strRef>
              <c:f>'gal ta tiks'!$A$4:$A$28</c:f>
              <c:strCache>
                <c:ptCount val="25"/>
                <c:pt idx="1">
                  <c:v>Jonavos r. sav.</c:v>
                </c:pt>
                <c:pt idx="2">
                  <c:v>Raseinių r. sav.</c:v>
                </c:pt>
                <c:pt idx="3">
                  <c:v>Klaipėdos r. sav.</c:v>
                </c:pt>
                <c:pt idx="4">
                  <c:v>Kretingos r. sav.</c:v>
                </c:pt>
                <c:pt idx="5">
                  <c:v>Skuodo r. sav.</c:v>
                </c:pt>
                <c:pt idx="6">
                  <c:v>Šilutės r. sav.</c:v>
                </c:pt>
                <c:pt idx="7">
                  <c:v>Šakių r. sav.</c:v>
                </c:pt>
                <c:pt idx="8">
                  <c:v>Panevėžio m. sav.</c:v>
                </c:pt>
                <c:pt idx="9">
                  <c:v>Joniškio r. sav.</c:v>
                </c:pt>
                <c:pt idx="10">
                  <c:v>Pakruojo r. sav.</c:v>
                </c:pt>
                <c:pt idx="11">
                  <c:v>Radviliškio r. sav.</c:v>
                </c:pt>
                <c:pt idx="12">
                  <c:v>Šiaulių r. sav.</c:v>
                </c:pt>
                <c:pt idx="13">
                  <c:v>Jurbarko r. sav.</c:v>
                </c:pt>
                <c:pt idx="14">
                  <c:v>Šilalės r. sav.</c:v>
                </c:pt>
                <c:pt idx="15">
                  <c:v>Tauragės r. sav.</c:v>
                </c:pt>
                <c:pt idx="16">
                  <c:v>Mažeikių r. sav.</c:v>
                </c:pt>
                <c:pt idx="17">
                  <c:v>Plungės r. sav.</c:v>
                </c:pt>
                <c:pt idx="18">
                  <c:v>Rietavo sav.</c:v>
                </c:pt>
                <c:pt idx="19">
                  <c:v>Telšių r. sav.</c:v>
                </c:pt>
                <c:pt idx="20">
                  <c:v>Anykščių r. sav.</c:v>
                </c:pt>
                <c:pt idx="21">
                  <c:v>Ignalinos r. sav.</c:v>
                </c:pt>
                <c:pt idx="22">
                  <c:v>Molėtų r. sav.</c:v>
                </c:pt>
                <c:pt idx="23">
                  <c:v>Utenos r. sav.</c:v>
                </c:pt>
                <c:pt idx="24">
                  <c:v>Zarasų r. sav.</c:v>
                </c:pt>
              </c:strCache>
            </c:strRef>
          </c:cat>
          <c:val>
            <c:numRef>
              <c:f>'gal ta tiks'!$H$4:$H$28</c:f>
            </c:numRef>
          </c:val>
        </c:ser>
        <c:ser>
          <c:idx val="7"/>
          <c:order val="7"/>
          <c:tx>
            <c:strRef>
              <c:f>'gal ta tiks'!$I$3</c:f>
              <c:strCache>
                <c:ptCount val="1"/>
              </c:strCache>
            </c:strRef>
          </c:tx>
          <c:spPr>
            <a:gradFill rotWithShape="1">
              <a:gsLst>
                <a:gs pos="0">
                  <a:schemeClr val="accent2">
                    <a:lumMod val="60000"/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lumMod val="60000"/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60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cat>
            <c:strRef>
              <c:f>'gal ta tiks'!$A$4:$A$28</c:f>
              <c:strCache>
                <c:ptCount val="25"/>
                <c:pt idx="1">
                  <c:v>Jonavos r. sav.</c:v>
                </c:pt>
                <c:pt idx="2">
                  <c:v>Raseinių r. sav.</c:v>
                </c:pt>
                <c:pt idx="3">
                  <c:v>Klaipėdos r. sav.</c:v>
                </c:pt>
                <c:pt idx="4">
                  <c:v>Kretingos r. sav.</c:v>
                </c:pt>
                <c:pt idx="5">
                  <c:v>Skuodo r. sav.</c:v>
                </c:pt>
                <c:pt idx="6">
                  <c:v>Šilutės r. sav.</c:v>
                </c:pt>
                <c:pt idx="7">
                  <c:v>Šakių r. sav.</c:v>
                </c:pt>
                <c:pt idx="8">
                  <c:v>Panevėžio m. sav.</c:v>
                </c:pt>
                <c:pt idx="9">
                  <c:v>Joniškio r. sav.</c:v>
                </c:pt>
                <c:pt idx="10">
                  <c:v>Pakruojo r. sav.</c:v>
                </c:pt>
                <c:pt idx="11">
                  <c:v>Radviliškio r. sav.</c:v>
                </c:pt>
                <c:pt idx="12">
                  <c:v>Šiaulių r. sav.</c:v>
                </c:pt>
                <c:pt idx="13">
                  <c:v>Jurbarko r. sav.</c:v>
                </c:pt>
                <c:pt idx="14">
                  <c:v>Šilalės r. sav.</c:v>
                </c:pt>
                <c:pt idx="15">
                  <c:v>Tauragės r. sav.</c:v>
                </c:pt>
                <c:pt idx="16">
                  <c:v>Mažeikių r. sav.</c:v>
                </c:pt>
                <c:pt idx="17">
                  <c:v>Plungės r. sav.</c:v>
                </c:pt>
                <c:pt idx="18">
                  <c:v>Rietavo sav.</c:v>
                </c:pt>
                <c:pt idx="19">
                  <c:v>Telšių r. sav.</c:v>
                </c:pt>
                <c:pt idx="20">
                  <c:v>Anykščių r. sav.</c:v>
                </c:pt>
                <c:pt idx="21">
                  <c:v>Ignalinos r. sav.</c:v>
                </c:pt>
                <c:pt idx="22">
                  <c:v>Molėtų r. sav.</c:v>
                </c:pt>
                <c:pt idx="23">
                  <c:v>Utenos r. sav.</c:v>
                </c:pt>
                <c:pt idx="24">
                  <c:v>Zarasų r. sav.</c:v>
                </c:pt>
              </c:strCache>
            </c:strRef>
          </c:cat>
          <c:val>
            <c:numRef>
              <c:f>'gal ta tiks'!$I$4:$I$28</c:f>
            </c:numRef>
          </c:val>
        </c:ser>
        <c:ser>
          <c:idx val="8"/>
          <c:order val="8"/>
          <c:tx>
            <c:strRef>
              <c:f>'gal ta tiks'!$J$3</c:f>
              <c:strCache>
                <c:ptCount val="1"/>
              </c:strCache>
            </c:strRef>
          </c:tx>
          <c:spPr>
            <a:gradFill rotWithShape="1">
              <a:gsLst>
                <a:gs pos="0">
                  <a:schemeClr val="accent3">
                    <a:lumMod val="60000"/>
                    <a:satMod val="103000"/>
                    <a:lumMod val="102000"/>
                    <a:tint val="94000"/>
                  </a:schemeClr>
                </a:gs>
                <a:gs pos="50000">
                  <a:schemeClr val="accent3">
                    <a:lumMod val="60000"/>
                    <a:satMod val="110000"/>
                    <a:lumMod val="100000"/>
                    <a:shade val="100000"/>
                  </a:schemeClr>
                </a:gs>
                <a:gs pos="100000">
                  <a:schemeClr val="accent3">
                    <a:lumMod val="60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cat>
            <c:strRef>
              <c:f>'gal ta tiks'!$A$4:$A$28</c:f>
              <c:strCache>
                <c:ptCount val="25"/>
                <c:pt idx="1">
                  <c:v>Jonavos r. sav.</c:v>
                </c:pt>
                <c:pt idx="2">
                  <c:v>Raseinių r. sav.</c:v>
                </c:pt>
                <c:pt idx="3">
                  <c:v>Klaipėdos r. sav.</c:v>
                </c:pt>
                <c:pt idx="4">
                  <c:v>Kretingos r. sav.</c:v>
                </c:pt>
                <c:pt idx="5">
                  <c:v>Skuodo r. sav.</c:v>
                </c:pt>
                <c:pt idx="6">
                  <c:v>Šilutės r. sav.</c:v>
                </c:pt>
                <c:pt idx="7">
                  <c:v>Šakių r. sav.</c:v>
                </c:pt>
                <c:pt idx="8">
                  <c:v>Panevėžio m. sav.</c:v>
                </c:pt>
                <c:pt idx="9">
                  <c:v>Joniškio r. sav.</c:v>
                </c:pt>
                <c:pt idx="10">
                  <c:v>Pakruojo r. sav.</c:v>
                </c:pt>
                <c:pt idx="11">
                  <c:v>Radviliškio r. sav.</c:v>
                </c:pt>
                <c:pt idx="12">
                  <c:v>Šiaulių r. sav.</c:v>
                </c:pt>
                <c:pt idx="13">
                  <c:v>Jurbarko r. sav.</c:v>
                </c:pt>
                <c:pt idx="14">
                  <c:v>Šilalės r. sav.</c:v>
                </c:pt>
                <c:pt idx="15">
                  <c:v>Tauragės r. sav.</c:v>
                </c:pt>
                <c:pt idx="16">
                  <c:v>Mažeikių r. sav.</c:v>
                </c:pt>
                <c:pt idx="17">
                  <c:v>Plungės r. sav.</c:v>
                </c:pt>
                <c:pt idx="18">
                  <c:v>Rietavo sav.</c:v>
                </c:pt>
                <c:pt idx="19">
                  <c:v>Telšių r. sav.</c:v>
                </c:pt>
                <c:pt idx="20">
                  <c:v>Anykščių r. sav.</c:v>
                </c:pt>
                <c:pt idx="21">
                  <c:v>Ignalinos r. sav.</c:v>
                </c:pt>
                <c:pt idx="22">
                  <c:v>Molėtų r. sav.</c:v>
                </c:pt>
                <c:pt idx="23">
                  <c:v>Utenos r. sav.</c:v>
                </c:pt>
                <c:pt idx="24">
                  <c:v>Zarasų r. sav.</c:v>
                </c:pt>
              </c:strCache>
            </c:strRef>
          </c:cat>
          <c:val>
            <c:numRef>
              <c:f>'gal ta tiks'!$J$4:$J$28</c:f>
            </c:numRef>
          </c:val>
        </c:ser>
        <c:ser>
          <c:idx val="9"/>
          <c:order val="9"/>
          <c:tx>
            <c:strRef>
              <c:f>'gal ta tiks'!$K$3</c:f>
              <c:strCache>
                <c:ptCount val="1"/>
              </c:strCache>
            </c:strRef>
          </c:tx>
          <c:spPr>
            <a:gradFill rotWithShape="1">
              <a:gsLst>
                <a:gs pos="0">
                  <a:schemeClr val="accent4">
                    <a:lumMod val="60000"/>
                    <a:satMod val="103000"/>
                    <a:lumMod val="102000"/>
                    <a:tint val="94000"/>
                  </a:schemeClr>
                </a:gs>
                <a:gs pos="50000">
                  <a:schemeClr val="accent4">
                    <a:lumMod val="60000"/>
                    <a:satMod val="110000"/>
                    <a:lumMod val="100000"/>
                    <a:shade val="100000"/>
                  </a:schemeClr>
                </a:gs>
                <a:gs pos="100000">
                  <a:schemeClr val="accent4">
                    <a:lumMod val="60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cat>
            <c:strRef>
              <c:f>'gal ta tiks'!$A$4:$A$28</c:f>
              <c:strCache>
                <c:ptCount val="25"/>
                <c:pt idx="1">
                  <c:v>Jonavos r. sav.</c:v>
                </c:pt>
                <c:pt idx="2">
                  <c:v>Raseinių r. sav.</c:v>
                </c:pt>
                <c:pt idx="3">
                  <c:v>Klaipėdos r. sav.</c:v>
                </c:pt>
                <c:pt idx="4">
                  <c:v>Kretingos r. sav.</c:v>
                </c:pt>
                <c:pt idx="5">
                  <c:v>Skuodo r. sav.</c:v>
                </c:pt>
                <c:pt idx="6">
                  <c:v>Šilutės r. sav.</c:v>
                </c:pt>
                <c:pt idx="7">
                  <c:v>Šakių r. sav.</c:v>
                </c:pt>
                <c:pt idx="8">
                  <c:v>Panevėžio m. sav.</c:v>
                </c:pt>
                <c:pt idx="9">
                  <c:v>Joniškio r. sav.</c:v>
                </c:pt>
                <c:pt idx="10">
                  <c:v>Pakruojo r. sav.</c:v>
                </c:pt>
                <c:pt idx="11">
                  <c:v>Radviliškio r. sav.</c:v>
                </c:pt>
                <c:pt idx="12">
                  <c:v>Šiaulių r. sav.</c:v>
                </c:pt>
                <c:pt idx="13">
                  <c:v>Jurbarko r. sav.</c:v>
                </c:pt>
                <c:pt idx="14">
                  <c:v>Šilalės r. sav.</c:v>
                </c:pt>
                <c:pt idx="15">
                  <c:v>Tauragės r. sav.</c:v>
                </c:pt>
                <c:pt idx="16">
                  <c:v>Mažeikių r. sav.</c:v>
                </c:pt>
                <c:pt idx="17">
                  <c:v>Plungės r. sav.</c:v>
                </c:pt>
                <c:pt idx="18">
                  <c:v>Rietavo sav.</c:v>
                </c:pt>
                <c:pt idx="19">
                  <c:v>Telšių r. sav.</c:v>
                </c:pt>
                <c:pt idx="20">
                  <c:v>Anykščių r. sav.</c:v>
                </c:pt>
                <c:pt idx="21">
                  <c:v>Ignalinos r. sav.</c:v>
                </c:pt>
                <c:pt idx="22">
                  <c:v>Molėtų r. sav.</c:v>
                </c:pt>
                <c:pt idx="23">
                  <c:v>Utenos r. sav.</c:v>
                </c:pt>
                <c:pt idx="24">
                  <c:v>Zarasų r. sav.</c:v>
                </c:pt>
              </c:strCache>
            </c:strRef>
          </c:cat>
          <c:val>
            <c:numRef>
              <c:f>'gal ta tiks'!$K$4:$K$28</c:f>
            </c:numRef>
          </c:val>
        </c:ser>
        <c:ser>
          <c:idx val="10"/>
          <c:order val="10"/>
          <c:tx>
            <c:strRef>
              <c:f>'gal ta tiks'!$L$3</c:f>
              <c:strCache>
                <c:ptCount val="1"/>
              </c:strCache>
            </c:strRef>
          </c:tx>
          <c:spPr>
            <a:gradFill rotWithShape="1">
              <a:gsLst>
                <a:gs pos="0">
                  <a:schemeClr val="accent5">
                    <a:lumMod val="60000"/>
                    <a:satMod val="103000"/>
                    <a:lumMod val="102000"/>
                    <a:tint val="94000"/>
                  </a:schemeClr>
                </a:gs>
                <a:gs pos="50000">
                  <a:schemeClr val="accent5">
                    <a:lumMod val="60000"/>
                    <a:satMod val="110000"/>
                    <a:lumMod val="100000"/>
                    <a:shade val="100000"/>
                  </a:schemeClr>
                </a:gs>
                <a:gs pos="100000">
                  <a:schemeClr val="accent5">
                    <a:lumMod val="60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cat>
            <c:strRef>
              <c:f>'gal ta tiks'!$A$4:$A$28</c:f>
              <c:strCache>
                <c:ptCount val="25"/>
                <c:pt idx="1">
                  <c:v>Jonavos r. sav.</c:v>
                </c:pt>
                <c:pt idx="2">
                  <c:v>Raseinių r. sav.</c:v>
                </c:pt>
                <c:pt idx="3">
                  <c:v>Klaipėdos r. sav.</c:v>
                </c:pt>
                <c:pt idx="4">
                  <c:v>Kretingos r. sav.</c:v>
                </c:pt>
                <c:pt idx="5">
                  <c:v>Skuodo r. sav.</c:v>
                </c:pt>
                <c:pt idx="6">
                  <c:v>Šilutės r. sav.</c:v>
                </c:pt>
                <c:pt idx="7">
                  <c:v>Šakių r. sav.</c:v>
                </c:pt>
                <c:pt idx="8">
                  <c:v>Panevėžio m. sav.</c:v>
                </c:pt>
                <c:pt idx="9">
                  <c:v>Joniškio r. sav.</c:v>
                </c:pt>
                <c:pt idx="10">
                  <c:v>Pakruojo r. sav.</c:v>
                </c:pt>
                <c:pt idx="11">
                  <c:v>Radviliškio r. sav.</c:v>
                </c:pt>
                <c:pt idx="12">
                  <c:v>Šiaulių r. sav.</c:v>
                </c:pt>
                <c:pt idx="13">
                  <c:v>Jurbarko r. sav.</c:v>
                </c:pt>
                <c:pt idx="14">
                  <c:v>Šilalės r. sav.</c:v>
                </c:pt>
                <c:pt idx="15">
                  <c:v>Tauragės r. sav.</c:v>
                </c:pt>
                <c:pt idx="16">
                  <c:v>Mažeikių r. sav.</c:v>
                </c:pt>
                <c:pt idx="17">
                  <c:v>Plungės r. sav.</c:v>
                </c:pt>
                <c:pt idx="18">
                  <c:v>Rietavo sav.</c:v>
                </c:pt>
                <c:pt idx="19">
                  <c:v>Telšių r. sav.</c:v>
                </c:pt>
                <c:pt idx="20">
                  <c:v>Anykščių r. sav.</c:v>
                </c:pt>
                <c:pt idx="21">
                  <c:v>Ignalinos r. sav.</c:v>
                </c:pt>
                <c:pt idx="22">
                  <c:v>Molėtų r. sav.</c:v>
                </c:pt>
                <c:pt idx="23">
                  <c:v>Utenos r. sav.</c:v>
                </c:pt>
                <c:pt idx="24">
                  <c:v>Zarasų r. sav.</c:v>
                </c:pt>
              </c:strCache>
            </c:strRef>
          </c:cat>
          <c:val>
            <c:numRef>
              <c:f>'gal ta tiks'!$L$4:$L$28</c:f>
            </c:numRef>
          </c:val>
        </c:ser>
        <c:ser>
          <c:idx val="11"/>
          <c:order val="11"/>
          <c:tx>
            <c:strRef>
              <c:f>'gal ta tiks'!$M$3</c:f>
              <c:strCache>
                <c:ptCount val="1"/>
              </c:strCache>
            </c:strRef>
          </c:tx>
          <c:spPr>
            <a:gradFill rotWithShape="1">
              <a:gsLst>
                <a:gs pos="0">
                  <a:schemeClr val="accent6">
                    <a:lumMod val="60000"/>
                    <a:satMod val="103000"/>
                    <a:lumMod val="102000"/>
                    <a:tint val="94000"/>
                  </a:schemeClr>
                </a:gs>
                <a:gs pos="50000">
                  <a:schemeClr val="accent6">
                    <a:lumMod val="60000"/>
                    <a:satMod val="110000"/>
                    <a:lumMod val="100000"/>
                    <a:shade val="100000"/>
                  </a:schemeClr>
                </a:gs>
                <a:gs pos="100000">
                  <a:schemeClr val="accent6">
                    <a:lumMod val="60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cat>
            <c:strRef>
              <c:f>'gal ta tiks'!$A$4:$A$28</c:f>
              <c:strCache>
                <c:ptCount val="25"/>
                <c:pt idx="1">
                  <c:v>Jonavos r. sav.</c:v>
                </c:pt>
                <c:pt idx="2">
                  <c:v>Raseinių r. sav.</c:v>
                </c:pt>
                <c:pt idx="3">
                  <c:v>Klaipėdos r. sav.</c:v>
                </c:pt>
                <c:pt idx="4">
                  <c:v>Kretingos r. sav.</c:v>
                </c:pt>
                <c:pt idx="5">
                  <c:v>Skuodo r. sav.</c:v>
                </c:pt>
                <c:pt idx="6">
                  <c:v>Šilutės r. sav.</c:v>
                </c:pt>
                <c:pt idx="7">
                  <c:v>Šakių r. sav.</c:v>
                </c:pt>
                <c:pt idx="8">
                  <c:v>Panevėžio m. sav.</c:v>
                </c:pt>
                <c:pt idx="9">
                  <c:v>Joniškio r. sav.</c:v>
                </c:pt>
                <c:pt idx="10">
                  <c:v>Pakruojo r. sav.</c:v>
                </c:pt>
                <c:pt idx="11">
                  <c:v>Radviliškio r. sav.</c:v>
                </c:pt>
                <c:pt idx="12">
                  <c:v>Šiaulių r. sav.</c:v>
                </c:pt>
                <c:pt idx="13">
                  <c:v>Jurbarko r. sav.</c:v>
                </c:pt>
                <c:pt idx="14">
                  <c:v>Šilalės r. sav.</c:v>
                </c:pt>
                <c:pt idx="15">
                  <c:v>Tauragės r. sav.</c:v>
                </c:pt>
                <c:pt idx="16">
                  <c:v>Mažeikių r. sav.</c:v>
                </c:pt>
                <c:pt idx="17">
                  <c:v>Plungės r. sav.</c:v>
                </c:pt>
                <c:pt idx="18">
                  <c:v>Rietavo sav.</c:v>
                </c:pt>
                <c:pt idx="19">
                  <c:v>Telšių r. sav.</c:v>
                </c:pt>
                <c:pt idx="20">
                  <c:v>Anykščių r. sav.</c:v>
                </c:pt>
                <c:pt idx="21">
                  <c:v>Ignalinos r. sav.</c:v>
                </c:pt>
                <c:pt idx="22">
                  <c:v>Molėtų r. sav.</c:v>
                </c:pt>
                <c:pt idx="23">
                  <c:v>Utenos r. sav.</c:v>
                </c:pt>
                <c:pt idx="24">
                  <c:v>Zarasų r. sav.</c:v>
                </c:pt>
              </c:strCache>
            </c:strRef>
          </c:cat>
          <c:val>
            <c:numRef>
              <c:f>'gal ta tiks'!$M$4:$M$28</c:f>
            </c:numRef>
          </c:val>
        </c:ser>
        <c:ser>
          <c:idx val="12"/>
          <c:order val="12"/>
          <c:tx>
            <c:strRef>
              <c:f>'gal ta tiks'!$N$3</c:f>
              <c:strCache>
                <c:ptCount val="1"/>
                <c:pt idx="0">
                  <c:v>nakvynių skaičius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lumMod val="80000"/>
                    <a:lumOff val="20000"/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lumMod val="80000"/>
                    <a:lumOff val="20000"/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80000"/>
                    <a:lumOff val="20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dPt>
            <c:idx val="17"/>
            <c:invertIfNegative val="0"/>
            <c:bubble3D val="0"/>
            <c:spPr>
              <a:solidFill>
                <a:srgbClr val="006600"/>
              </a:solidFill>
              <a:ln>
                <a:solidFill>
                  <a:srgbClr val="006600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lt-L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'gal ta tiks'!$A$4:$A$28</c:f>
              <c:strCache>
                <c:ptCount val="25"/>
                <c:pt idx="1">
                  <c:v>Jonavos r. sav.</c:v>
                </c:pt>
                <c:pt idx="2">
                  <c:v>Raseinių r. sav.</c:v>
                </c:pt>
                <c:pt idx="3">
                  <c:v>Klaipėdos r. sav.</c:v>
                </c:pt>
                <c:pt idx="4">
                  <c:v>Kretingos r. sav.</c:v>
                </c:pt>
                <c:pt idx="5">
                  <c:v>Skuodo r. sav.</c:v>
                </c:pt>
                <c:pt idx="6">
                  <c:v>Šilutės r. sav.</c:v>
                </c:pt>
                <c:pt idx="7">
                  <c:v>Šakių r. sav.</c:v>
                </c:pt>
                <c:pt idx="8">
                  <c:v>Panevėžio m. sav.</c:v>
                </c:pt>
                <c:pt idx="9">
                  <c:v>Joniškio r. sav.</c:v>
                </c:pt>
                <c:pt idx="10">
                  <c:v>Pakruojo r. sav.</c:v>
                </c:pt>
                <c:pt idx="11">
                  <c:v>Radviliškio r. sav.</c:v>
                </c:pt>
                <c:pt idx="12">
                  <c:v>Šiaulių r. sav.</c:v>
                </c:pt>
                <c:pt idx="13">
                  <c:v>Jurbarko r. sav.</c:v>
                </c:pt>
                <c:pt idx="14">
                  <c:v>Šilalės r. sav.</c:v>
                </c:pt>
                <c:pt idx="15">
                  <c:v>Tauragės r. sav.</c:v>
                </c:pt>
                <c:pt idx="16">
                  <c:v>Mažeikių r. sav.</c:v>
                </c:pt>
                <c:pt idx="17">
                  <c:v>Plungės r. sav.</c:v>
                </c:pt>
                <c:pt idx="18">
                  <c:v>Rietavo sav.</c:v>
                </c:pt>
                <c:pt idx="19">
                  <c:v>Telšių r. sav.</c:v>
                </c:pt>
                <c:pt idx="20">
                  <c:v>Anykščių r. sav.</c:v>
                </c:pt>
                <c:pt idx="21">
                  <c:v>Ignalinos r. sav.</c:v>
                </c:pt>
                <c:pt idx="22">
                  <c:v>Molėtų r. sav.</c:v>
                </c:pt>
                <c:pt idx="23">
                  <c:v>Utenos r. sav.</c:v>
                </c:pt>
                <c:pt idx="24">
                  <c:v>Zarasų r. sav.</c:v>
                </c:pt>
              </c:strCache>
            </c:strRef>
          </c:cat>
          <c:val>
            <c:numRef>
              <c:f>'gal ta tiks'!$N$4:$N$28</c:f>
              <c:numCache>
                <c:formatCode>General</c:formatCode>
                <c:ptCount val="25"/>
                <c:pt idx="1">
                  <c:v>12149</c:v>
                </c:pt>
                <c:pt idx="2">
                  <c:v>18815</c:v>
                </c:pt>
                <c:pt idx="3">
                  <c:v>101900</c:v>
                </c:pt>
                <c:pt idx="4">
                  <c:v>92604</c:v>
                </c:pt>
                <c:pt idx="5">
                  <c:v>1160</c:v>
                </c:pt>
                <c:pt idx="6">
                  <c:v>23876</c:v>
                </c:pt>
                <c:pt idx="7">
                  <c:v>1024</c:v>
                </c:pt>
                <c:pt idx="8">
                  <c:v>56377</c:v>
                </c:pt>
                <c:pt idx="9">
                  <c:v>5815</c:v>
                </c:pt>
                <c:pt idx="10">
                  <c:v>9249</c:v>
                </c:pt>
                <c:pt idx="11">
                  <c:v>28039</c:v>
                </c:pt>
                <c:pt idx="12">
                  <c:v>20580</c:v>
                </c:pt>
                <c:pt idx="13">
                  <c:v>7153</c:v>
                </c:pt>
                <c:pt idx="14">
                  <c:v>3584</c:v>
                </c:pt>
                <c:pt idx="15">
                  <c:v>12860</c:v>
                </c:pt>
                <c:pt idx="16">
                  <c:v>74760</c:v>
                </c:pt>
                <c:pt idx="17">
                  <c:v>22710</c:v>
                </c:pt>
                <c:pt idx="18">
                  <c:v>932</c:v>
                </c:pt>
                <c:pt idx="19">
                  <c:v>25152</c:v>
                </c:pt>
                <c:pt idx="20">
                  <c:v>57994</c:v>
                </c:pt>
                <c:pt idx="21">
                  <c:v>28137</c:v>
                </c:pt>
                <c:pt idx="22">
                  <c:v>51764</c:v>
                </c:pt>
                <c:pt idx="23">
                  <c:v>21957</c:v>
                </c:pt>
                <c:pt idx="24">
                  <c:v>15581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95600384"/>
        <c:axId val="124600320"/>
      </c:barChart>
      <c:catAx>
        <c:axId val="19560038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lt-LT"/>
          </a:p>
        </c:txPr>
        <c:crossAx val="124600320"/>
        <c:crosses val="autoZero"/>
        <c:auto val="1"/>
        <c:lblAlgn val="ctr"/>
        <c:lblOffset val="100"/>
        <c:noMultiLvlLbl val="0"/>
      </c:catAx>
      <c:valAx>
        <c:axId val="124600320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956003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rgbClr val="9BBB59">
        <a:lumMod val="20000"/>
        <a:lumOff val="80000"/>
      </a:srgbClr>
    </a:solidFill>
    <a:ln w="9525" cap="flat" cmpd="sng" algn="ctr">
      <a:solidFill>
        <a:schemeClr val="tx2">
          <a:lumMod val="15000"/>
          <a:lumOff val="85000"/>
        </a:schemeClr>
      </a:solidFill>
      <a:round/>
    </a:ln>
    <a:effectLst/>
  </c:spPr>
  <c:txPr>
    <a:bodyPr/>
    <a:lstStyle/>
    <a:p>
      <a:pPr>
        <a:defRPr sz="1000" b="1" i="0" baseline="0">
          <a:solidFill>
            <a:srgbClr val="006600"/>
          </a:solidFill>
        </a:defRPr>
      </a:pPr>
      <a:endParaRPr lang="lt-LT"/>
    </a:p>
  </c:txPr>
  <c:externalData r:id="rId2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Pavadinimo skaidr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Paantraštė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lt-LT" smtClean="0"/>
              <a:t>Spustelėkite ruošinio paantraštės stiliui keisti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2023-04-13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Pavadinimas ir vertikalus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Vertikalaus teksto vietos rezervavimo ženklas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lt-LT" smtClean="0"/>
              <a:t>Spustelėkite ruošinio teksto stiliams keisti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2023-04-13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us pavadinimas ir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us pavadinima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Vertikalaus teksto vietos rezervavimo ženklas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lt-LT" smtClean="0"/>
              <a:t>Spustelėkite ruošinio teksto stiliams keisti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2023-04-13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avadinimas ir turiny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t-LT" smtClean="0"/>
              <a:t>Spustelėkite ruošinio teksto stiliams keisti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2023-04-13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kcijos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Teksto vietos rezervavimo ženklas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lt-LT" smtClean="0"/>
              <a:t>Spustelėkite ruošinio teksto stiliams keisti</a:t>
            </a:r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2023-04-13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 turinia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Turinio vietos rezervavimo ženklas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t-LT" smtClean="0"/>
              <a:t>Spustelėkite ruošinio teksto stiliams keisti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Turinio vietos rezervavimo ženklas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t-LT" smtClean="0"/>
              <a:t>Spustelėkite ruošinio teksto stiliams keisti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5" name="Datos vietos rezervavimo ženkla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2023-04-13</a:t>
            </a:fld>
            <a:endParaRPr lang="lt-LT"/>
          </a:p>
        </p:txBody>
      </p:sp>
      <p:sp>
        <p:nvSpPr>
          <p:cNvPr id="6" name="Poraštės vietos rezervavimo ženkla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Lyg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Teksto vietos rezervavimo ženklas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 smtClean="0"/>
              <a:t>Spustelėkite ruošinio teksto stiliams keisti</a:t>
            </a:r>
          </a:p>
        </p:txBody>
      </p:sp>
      <p:sp>
        <p:nvSpPr>
          <p:cNvPr id="4" name="Turinio vietos rezervavimo ženklas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t-LT" smtClean="0"/>
              <a:t>Spustelėkite ruošinio teksto stiliams keisti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5" name="Teksto vietos rezervavimo ženklas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 smtClean="0"/>
              <a:t>Spustelėkite ruošinio teksto stiliams keisti</a:t>
            </a:r>
          </a:p>
        </p:txBody>
      </p:sp>
      <p:sp>
        <p:nvSpPr>
          <p:cNvPr id="6" name="Turinio vietos rezervavimo ženklas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t-LT" smtClean="0"/>
              <a:t>Spustelėkite ruošinio teksto stiliams keisti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7" name="Datos vietos rezervavimo ženklas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2023-04-13</a:t>
            </a:fld>
            <a:endParaRPr lang="lt-LT"/>
          </a:p>
        </p:txBody>
      </p:sp>
      <p:sp>
        <p:nvSpPr>
          <p:cNvPr id="8" name="Poraštės vietos rezervavimo ženklas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9" name="Skaidrės numerio vietos rezervavimo ženklas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k pavad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Datos vietos rezervavimo ženklas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2023-04-13</a:t>
            </a:fld>
            <a:endParaRPr lang="lt-LT"/>
          </a:p>
        </p:txBody>
      </p:sp>
      <p:sp>
        <p:nvSpPr>
          <p:cNvPr id="4" name="Poraštės vietos rezervavimo ženklas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5" name="Skaidrės numerio vietos rezervavimo ženklas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ušč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os vietos rezervavimo ženklas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2023-04-13</a:t>
            </a:fld>
            <a:endParaRPr lang="lt-LT"/>
          </a:p>
        </p:txBody>
      </p:sp>
      <p:sp>
        <p:nvSpPr>
          <p:cNvPr id="3" name="Poraštės vietos rezervavimo ženklas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uriny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lt-LT" smtClean="0"/>
              <a:t>Spustelėkite ruošinio teksto stiliams keisti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Teksto vietos rezervavimo ženklas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t-LT" smtClean="0"/>
              <a:t>Spustelėkite ruošinio teksto stiliams keisti</a:t>
            </a:r>
          </a:p>
        </p:txBody>
      </p:sp>
      <p:sp>
        <p:nvSpPr>
          <p:cNvPr id="5" name="Datos vietos rezervavimo ženkla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2023-04-13</a:t>
            </a:fld>
            <a:endParaRPr lang="lt-LT"/>
          </a:p>
        </p:txBody>
      </p:sp>
      <p:sp>
        <p:nvSpPr>
          <p:cNvPr id="6" name="Poraštės vietos rezervavimo ženkla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aveikslėli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Paveikslėlio vietos rezervavimo ženklas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t-LT"/>
          </a:p>
        </p:txBody>
      </p:sp>
      <p:sp>
        <p:nvSpPr>
          <p:cNvPr id="4" name="Teksto vietos rezervavimo ženklas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t-LT" smtClean="0"/>
              <a:t>Spustelėkite ruošinio teksto stiliams keisti</a:t>
            </a:r>
          </a:p>
        </p:txBody>
      </p:sp>
      <p:sp>
        <p:nvSpPr>
          <p:cNvPr id="5" name="Datos vietos rezervavimo ženkla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2023-04-13</a:t>
            </a:fld>
            <a:endParaRPr lang="lt-LT"/>
          </a:p>
        </p:txBody>
      </p:sp>
      <p:sp>
        <p:nvSpPr>
          <p:cNvPr id="6" name="Poraštės vietos rezervavimo ženkla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95000">
              <a:srgbClr val="92D050">
                <a:lumMod val="90000"/>
                <a:alpha val="73000"/>
              </a:srgbClr>
            </a:gs>
            <a:gs pos="100000">
              <a:srgbClr val="156B13"/>
            </a:gs>
          </a:gsLst>
          <a:path path="rect">
            <a:fillToRect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o vietos rezervavimo ženkla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Teksto vietos rezervavimo ženklas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lt-LT" smtClean="0"/>
              <a:t>Spustelėkite ruošinio teksto stiliams keisti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956D04-A3C8-49D4-B877-B45534FE3A10}" type="datetimeFigureOut">
              <a:rPr lang="lt-LT" smtClean="0"/>
              <a:t>2023-04-13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t-L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package" Target="../embeddings/Microsoft_Word_Document3.docx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ctrTitle"/>
          </p:nvPr>
        </p:nvSpPr>
        <p:spPr>
          <a:xfrm>
            <a:off x="755576" y="1700808"/>
            <a:ext cx="7776864" cy="2808312"/>
          </a:xfrm>
        </p:spPr>
        <p:txBody>
          <a:bodyPr>
            <a:normAutofit/>
          </a:bodyPr>
          <a:lstStyle/>
          <a:p>
            <a:r>
              <a:rPr lang="lt-LT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NEVIENADIENIŲ TURISTŲ PRITRAUKIMAS Į PLUNGĖS RAJONĄ</a:t>
            </a:r>
            <a:endParaRPr lang="lt-LT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96823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395536" y="2492896"/>
            <a:ext cx="8229600" cy="1143000"/>
          </a:xfrm>
        </p:spPr>
        <p:txBody>
          <a:bodyPr>
            <a:normAutofit/>
          </a:bodyPr>
          <a:lstStyle/>
          <a:p>
            <a:r>
              <a:rPr lang="lt-LT" sz="4000" dirty="0" smtClean="0">
                <a:solidFill>
                  <a:srgbClr val="006600"/>
                </a:solidFill>
                <a:latin typeface="Bookman Old Style" panose="02050604050505020204" pitchFamily="18" charset="0"/>
              </a:rPr>
              <a:t>Ačiū už dėmesį</a:t>
            </a:r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31970176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lt-LT" dirty="0" smtClean="0">
                <a:solidFill>
                  <a:srgbClr val="006600"/>
                </a:solidFill>
                <a:latin typeface="Bookman Old Style" panose="02050604050505020204" pitchFamily="18" charset="0"/>
              </a:rPr>
              <a:t>Lankytojų statistika</a:t>
            </a:r>
            <a:endParaRPr lang="lt-LT" dirty="0">
              <a:solidFill>
                <a:srgbClr val="00660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5" name="Stačiakampis 4"/>
          <p:cNvSpPr/>
          <p:nvPr/>
        </p:nvSpPr>
        <p:spPr>
          <a:xfrm>
            <a:off x="154380" y="6165304"/>
            <a:ext cx="180690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lt-LT" sz="1200" dirty="0">
                <a:latin typeface="Bookman Old Style" panose="02050604050505020204" pitchFamily="18" charset="0"/>
              </a:rPr>
              <a:t>Šaltinis: Plungės </a:t>
            </a:r>
            <a:r>
              <a:rPr lang="lt-LT" sz="1200" dirty="0" smtClean="0">
                <a:latin typeface="Bookman Old Style" panose="02050604050505020204" pitchFamily="18" charset="0"/>
              </a:rPr>
              <a:t>TIC </a:t>
            </a:r>
            <a:endParaRPr lang="lt-LT" sz="1200" dirty="0">
              <a:latin typeface="Bookman Old Style" panose="02050604050505020204" pitchFamily="18" charset="0"/>
            </a:endParaRPr>
          </a:p>
        </p:txBody>
      </p:sp>
      <p:graphicFrame>
        <p:nvGraphicFramePr>
          <p:cNvPr id="6" name="Turinio vietos rezervavimo ženklas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20079240"/>
              </p:ext>
            </p:extLst>
          </p:nvPr>
        </p:nvGraphicFramePr>
        <p:xfrm>
          <a:off x="395536" y="1484784"/>
          <a:ext cx="8229600" cy="27691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077664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</p:spPr>
        <p:txBody>
          <a:bodyPr>
            <a:noAutofit/>
          </a:bodyPr>
          <a:lstStyle/>
          <a:p>
            <a:r>
              <a:rPr lang="lt-LT" sz="3600" dirty="0" smtClean="0">
                <a:solidFill>
                  <a:srgbClr val="006600"/>
                </a:solidFill>
                <a:latin typeface="Bookman Old Style" panose="02050604050505020204" pitchFamily="18" charset="0"/>
              </a:rPr>
              <a:t>Apgyvendinimo įstaigų skaičiaus augimo tendencijos</a:t>
            </a:r>
            <a:endParaRPr lang="lt-LT" sz="3600" dirty="0">
              <a:solidFill>
                <a:srgbClr val="00660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5" name="Stačiakampis 4"/>
          <p:cNvSpPr/>
          <p:nvPr/>
        </p:nvSpPr>
        <p:spPr>
          <a:xfrm>
            <a:off x="154380" y="6165304"/>
            <a:ext cx="283282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lt-LT" sz="1200" dirty="0">
                <a:latin typeface="Bookman Old Style" panose="02050604050505020204" pitchFamily="18" charset="0"/>
              </a:rPr>
              <a:t>Šaltinis: </a:t>
            </a:r>
            <a:r>
              <a:rPr lang="lt-LT" sz="1200" dirty="0" smtClean="0">
                <a:latin typeface="Bookman Old Style" panose="02050604050505020204" pitchFamily="18" charset="0"/>
              </a:rPr>
              <a:t>Statistikos departamentas</a:t>
            </a:r>
            <a:endParaRPr lang="lt-LT" sz="1200" dirty="0">
              <a:latin typeface="Bookman Old Style" panose="02050604050505020204" pitchFamily="18" charset="0"/>
            </a:endParaRPr>
          </a:p>
        </p:txBody>
      </p:sp>
      <p:graphicFrame>
        <p:nvGraphicFramePr>
          <p:cNvPr id="6" name="Diagrama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68155701"/>
              </p:ext>
            </p:extLst>
          </p:nvPr>
        </p:nvGraphicFramePr>
        <p:xfrm>
          <a:off x="251520" y="1340768"/>
          <a:ext cx="8280920" cy="47185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309126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107504" y="260648"/>
            <a:ext cx="8712968" cy="778098"/>
          </a:xfrm>
        </p:spPr>
        <p:txBody>
          <a:bodyPr>
            <a:normAutofit/>
          </a:bodyPr>
          <a:lstStyle/>
          <a:p>
            <a:r>
              <a:rPr lang="lt-LT" sz="3600" dirty="0" smtClean="0">
                <a:solidFill>
                  <a:srgbClr val="006600"/>
                </a:solidFill>
                <a:latin typeface="Bookman Old Style" panose="02050604050505020204" pitchFamily="18" charset="0"/>
              </a:rPr>
              <a:t>Apgyvendinimo paslaugų teikėjai</a:t>
            </a:r>
            <a:endParaRPr lang="lt-LT" sz="3600" dirty="0">
              <a:solidFill>
                <a:srgbClr val="006600"/>
              </a:solidFill>
              <a:latin typeface="Bookman Old Style" panose="02050604050505020204" pitchFamily="18" charset="0"/>
            </a:endParaRPr>
          </a:p>
        </p:txBody>
      </p:sp>
      <p:graphicFrame>
        <p:nvGraphicFramePr>
          <p:cNvPr id="9" name="Objektas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10875680"/>
              </p:ext>
            </p:extLst>
          </p:nvPr>
        </p:nvGraphicFramePr>
        <p:xfrm>
          <a:off x="171450" y="1122363"/>
          <a:ext cx="8936038" cy="554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5" name="Document" r:id="rId4" imgW="6285925" imgH="3905018" progId="Word.Document.12">
                  <p:embed/>
                </p:oleObj>
              </mc:Choice>
              <mc:Fallback>
                <p:oleObj name="Document" r:id="rId4" imgW="6285925" imgH="390501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71450" y="1122363"/>
                        <a:ext cx="8936038" cy="5549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Stačiakampis 7"/>
          <p:cNvSpPr/>
          <p:nvPr/>
        </p:nvSpPr>
        <p:spPr>
          <a:xfrm>
            <a:off x="899592" y="6303803"/>
            <a:ext cx="648072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t-LT" sz="1200" dirty="0">
                <a:latin typeface="Bookman Old Style" panose="02050604050505020204" pitchFamily="18" charset="0"/>
              </a:rPr>
              <a:t>Šaltinis: remiantis </a:t>
            </a:r>
            <a:r>
              <a:rPr lang="lt-LT" sz="1200" dirty="0" err="1">
                <a:latin typeface="Bookman Old Style" panose="02050604050505020204" pitchFamily="18" charset="0"/>
              </a:rPr>
              <a:t>VVTAT</a:t>
            </a:r>
            <a:r>
              <a:rPr lang="lt-LT" sz="1200" dirty="0">
                <a:latin typeface="Bookman Old Style" panose="02050604050505020204" pitchFamily="18" charset="0"/>
              </a:rPr>
              <a:t> duomenimis parengė Plungės TIC</a:t>
            </a:r>
          </a:p>
        </p:txBody>
      </p:sp>
    </p:spTree>
    <p:extLst>
      <p:ext uri="{BB962C8B-B14F-4D97-AF65-F5344CB8AC3E}">
        <p14:creationId xmlns:p14="http://schemas.microsoft.com/office/powerpoint/2010/main" val="24156823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>
            <a:normAutofit fontScale="90000"/>
          </a:bodyPr>
          <a:lstStyle/>
          <a:p>
            <a:r>
              <a:rPr lang="lt-LT" dirty="0" smtClean="0">
                <a:solidFill>
                  <a:srgbClr val="006600"/>
                </a:solidFill>
                <a:latin typeface="Bookman Old Style" panose="02050604050505020204" pitchFamily="18" charset="0"/>
              </a:rPr>
              <a:t>Viešbučių numerių užimtumas</a:t>
            </a:r>
            <a:br>
              <a:rPr lang="lt-LT" dirty="0" smtClean="0">
                <a:solidFill>
                  <a:srgbClr val="006600"/>
                </a:solidFill>
                <a:latin typeface="Bookman Old Style" panose="02050604050505020204" pitchFamily="18" charset="0"/>
              </a:rPr>
            </a:br>
            <a:r>
              <a:rPr lang="lt-LT" dirty="0" smtClean="0">
                <a:solidFill>
                  <a:srgbClr val="006600"/>
                </a:solidFill>
                <a:latin typeface="Bookman Old Style" panose="02050604050505020204" pitchFamily="18" charset="0"/>
              </a:rPr>
              <a:t>(procentais) </a:t>
            </a:r>
            <a:endParaRPr lang="lt-LT" dirty="0">
              <a:solidFill>
                <a:srgbClr val="006600"/>
              </a:solidFill>
              <a:latin typeface="Bookman Old Style" panose="02050604050505020204" pitchFamily="18" charset="0"/>
            </a:endParaRPr>
          </a:p>
        </p:txBody>
      </p:sp>
      <p:graphicFrame>
        <p:nvGraphicFramePr>
          <p:cNvPr id="4" name="Turinio vietos rezervavimo ženklas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37064773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46432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107504" y="260648"/>
            <a:ext cx="8712968" cy="778098"/>
          </a:xfrm>
        </p:spPr>
        <p:txBody>
          <a:bodyPr>
            <a:normAutofit fontScale="90000"/>
          </a:bodyPr>
          <a:lstStyle/>
          <a:p>
            <a:r>
              <a:rPr lang="lt-LT" sz="3600" dirty="0" err="1">
                <a:solidFill>
                  <a:srgbClr val="006600"/>
                </a:solidFill>
                <a:latin typeface="Bookman Old Style" panose="02050604050505020204" pitchFamily="18" charset="0"/>
              </a:rPr>
              <a:t>ŽNP</a:t>
            </a:r>
            <a:r>
              <a:rPr lang="lt-LT" sz="3600" dirty="0">
                <a:solidFill>
                  <a:srgbClr val="006600"/>
                </a:solidFill>
                <a:latin typeface="Bookman Old Style" panose="02050604050505020204" pitchFamily="18" charset="0"/>
              </a:rPr>
              <a:t> esančių apgyvendinimo įstaigų lankytojų statistika 2016-2022 m.</a:t>
            </a:r>
          </a:p>
        </p:txBody>
      </p:sp>
      <p:sp>
        <p:nvSpPr>
          <p:cNvPr id="8" name="Stačiakampis 7"/>
          <p:cNvSpPr/>
          <p:nvPr/>
        </p:nvSpPr>
        <p:spPr>
          <a:xfrm>
            <a:off x="899592" y="6303803"/>
            <a:ext cx="648072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t-LT" sz="1200" dirty="0">
                <a:latin typeface="Bookman Old Style" panose="02050604050505020204" pitchFamily="18" charset="0"/>
              </a:rPr>
              <a:t>Šaltinis: remiantis </a:t>
            </a:r>
            <a:r>
              <a:rPr lang="lt-LT" sz="1200" dirty="0" err="1">
                <a:latin typeface="Bookman Old Style" panose="02050604050505020204" pitchFamily="18" charset="0"/>
              </a:rPr>
              <a:t>VVTAT</a:t>
            </a:r>
            <a:r>
              <a:rPr lang="lt-LT" sz="1200" dirty="0">
                <a:latin typeface="Bookman Old Style" panose="02050604050505020204" pitchFamily="18" charset="0"/>
              </a:rPr>
              <a:t> duomenimis parengė Plungės TIC</a:t>
            </a:r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4271115578"/>
              </p:ext>
            </p:extLst>
          </p:nvPr>
        </p:nvGraphicFramePr>
        <p:xfrm>
          <a:off x="467544" y="1124744"/>
          <a:ext cx="8064896" cy="4968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466518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ntraštė 1"/>
          <p:cNvSpPr>
            <a:spLocks noGrp="1"/>
          </p:cNvSpPr>
          <p:nvPr>
            <p:ph type="title"/>
          </p:nvPr>
        </p:nvSpPr>
        <p:spPr>
          <a:xfrm>
            <a:off x="107504" y="260648"/>
            <a:ext cx="8712968" cy="864096"/>
          </a:xfrm>
        </p:spPr>
        <p:txBody>
          <a:bodyPr>
            <a:noAutofit/>
          </a:bodyPr>
          <a:lstStyle/>
          <a:p>
            <a:r>
              <a:rPr lang="lt-LT" sz="3600" dirty="0" smtClean="0">
                <a:solidFill>
                  <a:srgbClr val="006600"/>
                </a:solidFill>
                <a:latin typeface="Bookman Old Style" panose="02050604050505020204" pitchFamily="18" charset="0"/>
              </a:rPr>
              <a:t>Nakvynių skaičius apgyvendinimo įstaigose 2022 m. </a:t>
            </a:r>
            <a:endParaRPr lang="lt-LT" sz="3600" dirty="0">
              <a:solidFill>
                <a:srgbClr val="006600"/>
              </a:solidFill>
              <a:latin typeface="Bookman Old Style" panose="02050604050505020204" pitchFamily="18" charset="0"/>
            </a:endParaRPr>
          </a:p>
        </p:txBody>
      </p:sp>
      <p:graphicFrame>
        <p:nvGraphicFramePr>
          <p:cNvPr id="8" name="Diagrama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87977772"/>
              </p:ext>
            </p:extLst>
          </p:nvPr>
        </p:nvGraphicFramePr>
        <p:xfrm>
          <a:off x="323528" y="1268760"/>
          <a:ext cx="8280920" cy="5184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202451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 smtClean="0">
                <a:solidFill>
                  <a:srgbClr val="006600"/>
                </a:solidFill>
                <a:latin typeface="Bookman Old Style" panose="02050604050505020204" pitchFamily="18" charset="0"/>
              </a:rPr>
              <a:t>Kas daroma?</a:t>
            </a:r>
            <a:endParaRPr lang="lt-LT" dirty="0">
              <a:solidFill>
                <a:srgbClr val="00660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525963"/>
          </a:xfrm>
        </p:spPr>
        <p:txBody>
          <a:bodyPr>
            <a:normAutofit fontScale="85000" lnSpcReduction="10000"/>
          </a:bodyPr>
          <a:lstStyle/>
          <a:p>
            <a:r>
              <a:rPr lang="lt-LT" sz="2000" dirty="0" smtClean="0">
                <a:solidFill>
                  <a:srgbClr val="006600"/>
                </a:solidFill>
                <a:latin typeface="Bookman Old Style" panose="02050604050505020204" pitchFamily="18" charset="0"/>
              </a:rPr>
              <a:t>Renkama, sisteminama ir skleidžiama informacija apie paslaugas</a:t>
            </a:r>
          </a:p>
          <a:p>
            <a:pPr marL="0" indent="0">
              <a:buNone/>
            </a:pPr>
            <a:endParaRPr lang="lt-LT" sz="2000" dirty="0" smtClean="0">
              <a:solidFill>
                <a:srgbClr val="006600"/>
              </a:solidFill>
              <a:latin typeface="Bookman Old Style" panose="02050604050505020204" pitchFamily="18" charset="0"/>
            </a:endParaRPr>
          </a:p>
          <a:p>
            <a:r>
              <a:rPr lang="lt-LT" sz="2000" dirty="0" smtClean="0">
                <a:solidFill>
                  <a:srgbClr val="006600"/>
                </a:solidFill>
                <a:latin typeface="Bookman Old Style" panose="02050604050505020204" pitchFamily="18" charset="0"/>
              </a:rPr>
              <a:t>Dalyvaujama šalies ir tarptautinėse turizmo parodose</a:t>
            </a:r>
          </a:p>
          <a:p>
            <a:pPr marL="0" indent="0">
              <a:buNone/>
            </a:pPr>
            <a:endParaRPr lang="lt-LT" sz="2000" dirty="0" smtClean="0">
              <a:solidFill>
                <a:srgbClr val="006600"/>
              </a:solidFill>
              <a:latin typeface="Bookman Old Style" panose="02050604050505020204" pitchFamily="18" charset="0"/>
            </a:endParaRPr>
          </a:p>
          <a:p>
            <a:r>
              <a:rPr lang="lt-LT" sz="2000" dirty="0" smtClean="0">
                <a:solidFill>
                  <a:srgbClr val="006600"/>
                </a:solidFill>
                <a:latin typeface="Bookman Old Style" panose="02050604050505020204" pitchFamily="18" charset="0"/>
              </a:rPr>
              <a:t>Teikiama informacija ir pagalba paslaugų teikėjams</a:t>
            </a:r>
          </a:p>
          <a:p>
            <a:pPr marL="0" indent="0">
              <a:buNone/>
            </a:pPr>
            <a:endParaRPr lang="lt-LT" sz="2000" dirty="0" smtClean="0">
              <a:solidFill>
                <a:srgbClr val="006600"/>
              </a:solidFill>
              <a:latin typeface="Bookman Old Style" panose="02050604050505020204" pitchFamily="18" charset="0"/>
            </a:endParaRPr>
          </a:p>
          <a:p>
            <a:r>
              <a:rPr lang="lt-LT" sz="2000" dirty="0" smtClean="0">
                <a:solidFill>
                  <a:srgbClr val="006600"/>
                </a:solidFill>
                <a:latin typeface="Bookman Old Style" panose="02050604050505020204" pitchFamily="18" charset="0"/>
              </a:rPr>
              <a:t>Dalyvaujama ES projektuose, tikslingai pritraukiant lėšas turistiniam patrauklumui didinti, infrastruktūrai gerinti, rinkodarai stiprinti</a:t>
            </a:r>
          </a:p>
          <a:p>
            <a:pPr marL="0" indent="0">
              <a:buNone/>
            </a:pPr>
            <a:endParaRPr lang="lt-LT" sz="2000" dirty="0" smtClean="0">
              <a:solidFill>
                <a:srgbClr val="006600"/>
              </a:solidFill>
              <a:latin typeface="Bookman Old Style" panose="02050604050505020204" pitchFamily="18" charset="0"/>
            </a:endParaRPr>
          </a:p>
          <a:p>
            <a:r>
              <a:rPr lang="lt-LT" sz="2000" dirty="0" smtClean="0">
                <a:solidFill>
                  <a:srgbClr val="006600"/>
                </a:solidFill>
                <a:latin typeface="Bookman Old Style" panose="02050604050505020204" pitchFamily="18" charset="0"/>
              </a:rPr>
              <a:t>Paslaugų paketų kūrimas</a:t>
            </a:r>
          </a:p>
          <a:p>
            <a:pPr marL="0" indent="0">
              <a:buNone/>
            </a:pPr>
            <a:endParaRPr lang="lt-LT" sz="2000" dirty="0" smtClean="0">
              <a:solidFill>
                <a:srgbClr val="006600"/>
              </a:solidFill>
              <a:latin typeface="Bookman Old Style" panose="02050604050505020204" pitchFamily="18" charset="0"/>
            </a:endParaRPr>
          </a:p>
          <a:p>
            <a:r>
              <a:rPr lang="lt-LT" sz="2000" dirty="0" smtClean="0">
                <a:solidFill>
                  <a:srgbClr val="006600"/>
                </a:solidFill>
                <a:latin typeface="Bookman Old Style" panose="02050604050505020204" pitchFamily="18" charset="0"/>
              </a:rPr>
              <a:t>Darnaus turizmo iniciatyvų skatinimas</a:t>
            </a:r>
          </a:p>
          <a:p>
            <a:endParaRPr lang="lt-LT" sz="2000" dirty="0">
              <a:solidFill>
                <a:srgbClr val="006600"/>
              </a:solidFill>
              <a:latin typeface="Bookman Old Style" panose="02050604050505020204" pitchFamily="18" charset="0"/>
            </a:endParaRPr>
          </a:p>
          <a:p>
            <a:r>
              <a:rPr lang="lt-LT" sz="2000" dirty="0" smtClean="0">
                <a:solidFill>
                  <a:srgbClr val="006600"/>
                </a:solidFill>
                <a:latin typeface="Bookman Old Style" panose="02050604050505020204" pitchFamily="18" charset="0"/>
              </a:rPr>
              <a:t>Paslaugų teikėjai vilioja turistus įvairiomis akcijomis ( 2+1 ir </a:t>
            </a:r>
            <a:r>
              <a:rPr lang="lt-LT" sz="2000" dirty="0" err="1" smtClean="0">
                <a:solidFill>
                  <a:srgbClr val="006600"/>
                </a:solidFill>
                <a:latin typeface="Bookman Old Style" panose="02050604050505020204" pitchFamily="18" charset="0"/>
              </a:rPr>
              <a:t>pan</a:t>
            </a:r>
            <a:r>
              <a:rPr lang="lt-LT" sz="2000" dirty="0" smtClean="0">
                <a:solidFill>
                  <a:srgbClr val="006600"/>
                </a:solidFill>
                <a:latin typeface="Bookman Old Style" panose="02050604050505020204" pitchFamily="18" charset="0"/>
              </a:rPr>
              <a:t>)</a:t>
            </a:r>
            <a:endParaRPr lang="lt-LT" sz="2000" dirty="0">
              <a:solidFill>
                <a:srgbClr val="006600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95198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t-LT" dirty="0" smtClean="0">
                <a:solidFill>
                  <a:srgbClr val="006600"/>
                </a:solidFill>
                <a:latin typeface="Bookman Old Style" panose="02050604050505020204" pitchFamily="18" charset="0"/>
              </a:rPr>
              <a:t>Sprendimai padėsiantys pritraukti turistus</a:t>
            </a:r>
            <a:endParaRPr lang="lt-LT" dirty="0">
              <a:solidFill>
                <a:srgbClr val="00660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>
          <a:xfrm>
            <a:off x="467544" y="2204864"/>
            <a:ext cx="8229600" cy="3805883"/>
          </a:xfrm>
        </p:spPr>
        <p:txBody>
          <a:bodyPr>
            <a:normAutofit/>
          </a:bodyPr>
          <a:lstStyle/>
          <a:p>
            <a:r>
              <a:rPr lang="lt-LT" sz="2000" dirty="0" smtClean="0">
                <a:solidFill>
                  <a:srgbClr val="006600"/>
                </a:solidFill>
                <a:latin typeface="Bookman Old Style" panose="02050604050505020204" pitchFamily="18" charset="0"/>
              </a:rPr>
              <a:t>Stabilaus finansavimo instrumento turizmo infrastruktūros priežiūrai ir plėtrai sukūrimas</a:t>
            </a:r>
          </a:p>
          <a:p>
            <a:endParaRPr lang="lt-LT" sz="2000" dirty="0">
              <a:solidFill>
                <a:srgbClr val="006600"/>
              </a:solidFill>
              <a:latin typeface="Bookman Old Style" panose="02050604050505020204" pitchFamily="18" charset="0"/>
            </a:endParaRPr>
          </a:p>
          <a:p>
            <a:r>
              <a:rPr lang="lt-LT" sz="2000" dirty="0" smtClean="0">
                <a:solidFill>
                  <a:srgbClr val="006600"/>
                </a:solidFill>
                <a:latin typeface="Bookman Old Style" panose="02050604050505020204" pitchFamily="18" charset="0"/>
              </a:rPr>
              <a:t>Privačių investuotojų pritraukimas (</a:t>
            </a:r>
            <a:r>
              <a:rPr lang="lt-LT" sz="2000" dirty="0" err="1" smtClean="0">
                <a:solidFill>
                  <a:srgbClr val="006600"/>
                </a:solidFill>
                <a:latin typeface="Bookman Old Style" panose="02050604050505020204" pitchFamily="18" charset="0"/>
              </a:rPr>
              <a:t>SPA</a:t>
            </a:r>
            <a:r>
              <a:rPr lang="lt-LT" sz="2000" dirty="0" smtClean="0">
                <a:solidFill>
                  <a:srgbClr val="006600"/>
                </a:solidFill>
                <a:latin typeface="Bookman Old Style" panose="02050604050505020204" pitchFamily="18" charset="0"/>
              </a:rPr>
              <a:t>, kompleksai ir pan.) </a:t>
            </a:r>
          </a:p>
          <a:p>
            <a:endParaRPr lang="lt-LT" sz="2000" dirty="0">
              <a:solidFill>
                <a:srgbClr val="006600"/>
              </a:solidFill>
              <a:latin typeface="Bookman Old Style" panose="02050604050505020204" pitchFamily="18" charset="0"/>
            </a:endParaRPr>
          </a:p>
          <a:p>
            <a:r>
              <a:rPr lang="lt-LT" sz="2000" dirty="0" smtClean="0">
                <a:solidFill>
                  <a:srgbClr val="006600"/>
                </a:solidFill>
                <a:latin typeface="Bookman Old Style" panose="02050604050505020204" pitchFamily="18" charset="0"/>
              </a:rPr>
              <a:t>Didesnė investicija į tikslines turizmo rinkas ( Lenkija, Nyderlandai, Vokietija ir kt.)</a:t>
            </a:r>
          </a:p>
          <a:p>
            <a:endParaRPr lang="lt-LT" sz="2000" dirty="0" smtClean="0">
              <a:solidFill>
                <a:srgbClr val="006600"/>
              </a:solidFill>
              <a:latin typeface="Bookman Old Style" panose="02050604050505020204" pitchFamily="18" charset="0"/>
            </a:endParaRPr>
          </a:p>
          <a:p>
            <a:pPr marL="0" indent="0">
              <a:buNone/>
            </a:pPr>
            <a:endParaRPr lang="lt-LT" sz="2000" dirty="0" smtClean="0">
              <a:solidFill>
                <a:srgbClr val="006600"/>
              </a:solidFill>
              <a:latin typeface="Bookman Old Style" panose="02050604050505020204" pitchFamily="18" charset="0"/>
            </a:endParaRPr>
          </a:p>
          <a:p>
            <a:endParaRPr lang="lt-LT" sz="2000" dirty="0">
              <a:solidFill>
                <a:srgbClr val="006600"/>
              </a:solidFill>
              <a:latin typeface="Bookman Old Style" panose="02050604050505020204" pitchFamily="18" charset="0"/>
            </a:endParaRPr>
          </a:p>
          <a:p>
            <a:endParaRPr lang="lt-LT" sz="2000" dirty="0" smtClean="0">
              <a:solidFill>
                <a:srgbClr val="006600"/>
              </a:solidFill>
              <a:latin typeface="Bookman Old Style" panose="02050604050505020204" pitchFamily="18" charset="0"/>
            </a:endParaRPr>
          </a:p>
          <a:p>
            <a:endParaRPr lang="lt-LT" sz="2000" dirty="0">
              <a:solidFill>
                <a:srgbClr val="006600"/>
              </a:solidFill>
              <a:latin typeface="Bookman Old Style" panose="02050604050505020204" pitchFamily="18" charset="0"/>
            </a:endParaRPr>
          </a:p>
          <a:p>
            <a:endParaRPr lang="lt-LT" sz="2000" dirty="0" smtClean="0">
              <a:solidFill>
                <a:srgbClr val="006600"/>
              </a:solidFill>
              <a:latin typeface="Bookman Old Style" panose="02050604050505020204" pitchFamily="18" charset="0"/>
            </a:endParaRPr>
          </a:p>
          <a:p>
            <a:endParaRPr lang="lt-LT" sz="2000" dirty="0" smtClean="0">
              <a:solidFill>
                <a:srgbClr val="006600"/>
              </a:solidFill>
              <a:latin typeface="Bookman Old Style" panose="02050604050505020204" pitchFamily="18" charset="0"/>
            </a:endParaRPr>
          </a:p>
          <a:p>
            <a:endParaRPr lang="lt-LT" sz="2000" dirty="0" smtClean="0">
              <a:solidFill>
                <a:srgbClr val="006600"/>
              </a:solidFill>
              <a:latin typeface="Bookman Old Style" panose="02050604050505020204" pitchFamily="18" charset="0"/>
            </a:endParaRPr>
          </a:p>
          <a:p>
            <a:endParaRPr lang="lt-LT" sz="2000" dirty="0">
              <a:solidFill>
                <a:srgbClr val="006600"/>
              </a:solidFill>
              <a:latin typeface="Bookman Old Style" panose="02050604050505020204" pitchFamily="18" charset="0"/>
            </a:endParaRPr>
          </a:p>
          <a:p>
            <a:endParaRPr lang="lt-LT" sz="2000" dirty="0">
              <a:solidFill>
                <a:srgbClr val="006600"/>
              </a:solidFill>
              <a:latin typeface="Bookman Old Style" panose="02050604050505020204" pitchFamily="18" charset="0"/>
            </a:endParaRPr>
          </a:p>
          <a:p>
            <a:endParaRPr lang="lt-LT" sz="2000" dirty="0" smtClean="0">
              <a:solidFill>
                <a:srgbClr val="006600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19231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1085</TotalTime>
  <Words>200</Words>
  <Application>Microsoft Office PowerPoint</Application>
  <PresentationFormat>Demonstracija ekrane (4:3)</PresentationFormat>
  <Paragraphs>63</Paragraphs>
  <Slides>10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Įdėtosios OLE paslaugos</vt:lpstr>
      </vt:variant>
      <vt:variant>
        <vt:i4>1</vt:i4>
      </vt:variant>
      <vt:variant>
        <vt:lpstr>Skaidrių pavadinimai</vt:lpstr>
      </vt:variant>
      <vt:variant>
        <vt:i4>10</vt:i4>
      </vt:variant>
    </vt:vector>
  </HeadingPairs>
  <TitlesOfParts>
    <vt:vector size="12" baseType="lpstr">
      <vt:lpstr>Office tema</vt:lpstr>
      <vt:lpstr>Document</vt:lpstr>
      <vt:lpstr>NEVIENADIENIŲ TURISTŲ PRITRAUKIMAS Į PLUNGĖS RAJONĄ</vt:lpstr>
      <vt:lpstr>Lankytojų statistika</vt:lpstr>
      <vt:lpstr>Apgyvendinimo įstaigų skaičiaus augimo tendencijos</vt:lpstr>
      <vt:lpstr>Apgyvendinimo paslaugų teikėjai</vt:lpstr>
      <vt:lpstr>Viešbučių numerių užimtumas (procentais) </vt:lpstr>
      <vt:lpstr>ŽNP esančių apgyvendinimo įstaigų lankytojų statistika 2016-2022 m.</vt:lpstr>
      <vt:lpstr>Nakvynių skaičius apgyvendinimo įstaigose 2022 m. </vt:lpstr>
      <vt:lpstr>Kas daroma?</vt:lpstr>
      <vt:lpstr>Sprendimai padėsiantys pritraukti turistus</vt:lpstr>
      <vt:lpstr>Ačiū už dėmesį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NEVIENADIENIŲ TURISTŲ PRITRAUKIMAS Į PLUNGĖS RAJONĄ</dc:title>
  <dc:creator>Ingrida Uznevičiutė</dc:creator>
  <cp:lastModifiedBy>Ingrida Uznevičiutė</cp:lastModifiedBy>
  <cp:revision>36</cp:revision>
  <dcterms:created xsi:type="dcterms:W3CDTF">2023-04-05T05:59:24Z</dcterms:created>
  <dcterms:modified xsi:type="dcterms:W3CDTF">2023-04-13T10:54:48Z</dcterms:modified>
</cp:coreProperties>
</file>