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3"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0" d="100"/>
          <a:sy n="80" d="100"/>
        </p:scale>
        <p:origin x="18" y="8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darbalapis.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darbalapis9.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darbalapis10.xlsx"/><Relationship Id="rId1" Type="http://schemas.openxmlformats.org/officeDocument/2006/relationships/themeOverride" Target="../theme/themeOverride1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darbalapis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darbalapis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darbalapis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darbalapis4.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darbalapis5.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darbalapis6.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darbalapis7.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darbalapis8.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82"/>
            </a:pPr>
            <a:r>
              <a:rPr lang="lt-LT" sz="1182"/>
              <a:t>Socialinė</a:t>
            </a:r>
            <a:r>
              <a:rPr lang="lt-LT" sz="1182" baseline="0"/>
              <a:t> parama mokiniams</a:t>
            </a:r>
            <a:endParaRPr lang="lt-LT" sz="1200"/>
          </a:p>
        </c:rich>
      </c:tx>
      <c:layout/>
      <c:overlay val="0"/>
    </c:title>
    <c:autoTitleDeleted val="0"/>
    <c:plotArea>
      <c:layout/>
      <c:barChart>
        <c:barDir val="col"/>
        <c:grouping val="clustered"/>
        <c:varyColors val="0"/>
        <c:ser>
          <c:idx val="0"/>
          <c:order val="0"/>
          <c:tx>
            <c:strRef>
              <c:f>Lapas1!$A$99</c:f>
              <c:strCache>
                <c:ptCount val="1"/>
                <c:pt idx="0">
                  <c:v>Tūkst. Eur</c:v>
                </c:pt>
              </c:strCache>
            </c:strRef>
          </c:tx>
          <c:invertIfNegative val="0"/>
          <c:dLbls>
            <c:spPr>
              <a:noFill/>
              <a:ln w="25029">
                <a:noFill/>
              </a:ln>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Lapas1!$D$98:$F$98</c:f>
              <c:numCache>
                <c:formatCode>General</c:formatCode>
                <c:ptCount val="3"/>
                <c:pt idx="0">
                  <c:v>2020</c:v>
                </c:pt>
                <c:pt idx="1">
                  <c:v>2021</c:v>
                </c:pt>
                <c:pt idx="2">
                  <c:v>2022</c:v>
                </c:pt>
              </c:numCache>
            </c:numRef>
          </c:cat>
          <c:val>
            <c:numRef>
              <c:f>Lapas1!$D$99:$F$99</c:f>
              <c:numCache>
                <c:formatCode>General</c:formatCode>
                <c:ptCount val="3"/>
                <c:pt idx="0">
                  <c:v>297</c:v>
                </c:pt>
                <c:pt idx="1">
                  <c:v>433.5</c:v>
                </c:pt>
                <c:pt idx="2">
                  <c:v>460.2</c:v>
                </c:pt>
              </c:numCache>
            </c:numRef>
          </c:val>
          <c:extLst>
            <c:ext xmlns:c16="http://schemas.microsoft.com/office/drawing/2014/chart" uri="{C3380CC4-5D6E-409C-BE32-E72D297353CC}">
              <c16:uniqueId val="{00000000-138A-4B03-9DF7-3C27A7F1CAEA}"/>
            </c:ext>
          </c:extLst>
        </c:ser>
        <c:ser>
          <c:idx val="1"/>
          <c:order val="1"/>
          <c:tx>
            <c:strRef>
              <c:f>Lapas1!$A$100</c:f>
              <c:strCache>
                <c:ptCount val="1"/>
                <c:pt idx="0">
                  <c:v>Mokiniai, gaunantys nemokamą maitinimą</c:v>
                </c:pt>
              </c:strCache>
            </c:strRef>
          </c:tx>
          <c:invertIfNegative val="0"/>
          <c:dLbls>
            <c:spPr>
              <a:noFill/>
              <a:ln w="25029">
                <a:noFill/>
              </a:ln>
            </c:sp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Lapas1!$D$98:$F$98</c:f>
              <c:numCache>
                <c:formatCode>General</c:formatCode>
                <c:ptCount val="3"/>
                <c:pt idx="0">
                  <c:v>2020</c:v>
                </c:pt>
                <c:pt idx="1">
                  <c:v>2021</c:v>
                </c:pt>
                <c:pt idx="2">
                  <c:v>2022</c:v>
                </c:pt>
              </c:numCache>
            </c:numRef>
          </c:cat>
          <c:val>
            <c:numRef>
              <c:f>Lapas1!$D$100:$F$100</c:f>
              <c:numCache>
                <c:formatCode>General</c:formatCode>
                <c:ptCount val="3"/>
                <c:pt idx="0">
                  <c:v>1259</c:v>
                </c:pt>
                <c:pt idx="1">
                  <c:v>1504</c:v>
                </c:pt>
                <c:pt idx="2">
                  <c:v>1878</c:v>
                </c:pt>
              </c:numCache>
            </c:numRef>
          </c:val>
          <c:extLst>
            <c:ext xmlns:c16="http://schemas.microsoft.com/office/drawing/2014/chart" uri="{C3380CC4-5D6E-409C-BE32-E72D297353CC}">
              <c16:uniqueId val="{00000001-138A-4B03-9DF7-3C27A7F1CAEA}"/>
            </c:ext>
          </c:extLst>
        </c:ser>
        <c:ser>
          <c:idx val="2"/>
          <c:order val="2"/>
          <c:tx>
            <c:strRef>
              <c:f>Lapas1!$A$101</c:f>
              <c:strCache>
                <c:ptCount val="1"/>
                <c:pt idx="0">
                  <c:v>Mokinio reikmenų gavėjai</c:v>
                </c:pt>
              </c:strCache>
            </c:strRef>
          </c:tx>
          <c:invertIfNegative val="0"/>
          <c:dLbls>
            <c:dLbl>
              <c:idx val="0"/>
              <c:layout>
                <c:manualLayout>
                  <c:x val="1.881298368440252E-3"/>
                  <c:y val="0.14066441336830005"/>
                </c:manualLayout>
              </c:layout>
              <c:spPr>
                <a:noFill/>
                <a:ln w="25029">
                  <a:noFill/>
                </a:ln>
              </c:spPr>
              <c:txPr>
                <a:bodyPr wrap="square" lIns="38100" tIns="19050" rIns="38100" bIns="19050" anchor="ctr">
                  <a:spAutoFit/>
                </a:bodyPr>
                <a:lstStyle/>
                <a:p>
                  <a:pPr>
                    <a:defRPr/>
                  </a:pPr>
                  <a:endParaRPr lang="lt-LT"/>
                </a:p>
              </c:txPr>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138A-4B03-9DF7-3C27A7F1CAEA}"/>
                </c:ext>
              </c:extLst>
            </c:dLbl>
            <c:dLbl>
              <c:idx val="1"/>
              <c:layout>
                <c:manualLayout>
                  <c:x val="0"/>
                  <c:y val="0.13158928992518373"/>
                </c:manualLayout>
              </c:layout>
              <c:spPr>
                <a:noFill/>
                <a:ln w="25029">
                  <a:noFill/>
                </a:ln>
              </c:spPr>
              <c:txPr>
                <a:bodyPr wrap="square" lIns="38100" tIns="19050" rIns="38100" bIns="19050" anchor="ctr">
                  <a:spAutoFit/>
                </a:bodyPr>
                <a:lstStyle/>
                <a:p>
                  <a:pPr>
                    <a:defRPr/>
                  </a:pPr>
                  <a:endParaRPr lang="lt-LT"/>
                </a:p>
              </c:txPr>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138A-4B03-9DF7-3C27A7F1CAEA}"/>
                </c:ext>
              </c:extLst>
            </c:dLbl>
            <c:dLbl>
              <c:idx val="2"/>
              <c:layout>
                <c:manualLayout>
                  <c:x val="0"/>
                  <c:y val="9.9826357874277308E-2"/>
                </c:manualLayout>
              </c:layout>
              <c:spPr>
                <a:noFill/>
                <a:ln w="25029">
                  <a:noFill/>
                </a:ln>
              </c:spPr>
              <c:txPr>
                <a:bodyPr wrap="square" lIns="38100" tIns="19050" rIns="38100" bIns="19050" anchor="ctr">
                  <a:spAutoFit/>
                </a:bodyPr>
                <a:lstStyle/>
                <a:p>
                  <a:pPr>
                    <a:defRPr/>
                  </a:pPr>
                  <a:endParaRPr lang="lt-LT"/>
                </a:p>
              </c:txPr>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138A-4B03-9DF7-3C27A7F1CAEA}"/>
                </c:ext>
              </c:extLst>
            </c:dLbl>
            <c:spPr>
              <a:noFill/>
              <a:ln w="25029">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Lapas1!$D$98:$F$98</c:f>
              <c:numCache>
                <c:formatCode>General</c:formatCode>
                <c:ptCount val="3"/>
                <c:pt idx="0">
                  <c:v>2020</c:v>
                </c:pt>
                <c:pt idx="1">
                  <c:v>2021</c:v>
                </c:pt>
                <c:pt idx="2">
                  <c:v>2022</c:v>
                </c:pt>
              </c:numCache>
            </c:numRef>
          </c:cat>
          <c:val>
            <c:numRef>
              <c:f>Lapas1!$D$101:$F$101</c:f>
              <c:numCache>
                <c:formatCode>General</c:formatCode>
                <c:ptCount val="3"/>
                <c:pt idx="0">
                  <c:v>649</c:v>
                </c:pt>
                <c:pt idx="1">
                  <c:v>599</c:v>
                </c:pt>
                <c:pt idx="2">
                  <c:v>664</c:v>
                </c:pt>
              </c:numCache>
            </c:numRef>
          </c:val>
          <c:extLst>
            <c:ext xmlns:c16="http://schemas.microsoft.com/office/drawing/2014/chart" uri="{C3380CC4-5D6E-409C-BE32-E72D297353CC}">
              <c16:uniqueId val="{00000005-138A-4B03-9DF7-3C27A7F1CAEA}"/>
            </c:ext>
          </c:extLst>
        </c:ser>
        <c:dLbls>
          <c:showLegendKey val="0"/>
          <c:showVal val="0"/>
          <c:showCatName val="0"/>
          <c:showSerName val="0"/>
          <c:showPercent val="0"/>
          <c:showBubbleSize val="0"/>
        </c:dLbls>
        <c:gapWidth val="150"/>
        <c:axId val="147523584"/>
        <c:axId val="122758848"/>
      </c:barChart>
      <c:catAx>
        <c:axId val="147523584"/>
        <c:scaling>
          <c:orientation val="minMax"/>
        </c:scaling>
        <c:delete val="0"/>
        <c:axPos val="b"/>
        <c:numFmt formatCode="General" sourceLinked="1"/>
        <c:majorTickMark val="out"/>
        <c:minorTickMark val="none"/>
        <c:tickLblPos val="nextTo"/>
        <c:crossAx val="122758848"/>
        <c:crosses val="autoZero"/>
        <c:auto val="1"/>
        <c:lblAlgn val="ctr"/>
        <c:lblOffset val="100"/>
        <c:noMultiLvlLbl val="0"/>
      </c:catAx>
      <c:valAx>
        <c:axId val="122758848"/>
        <c:scaling>
          <c:orientation val="minMax"/>
        </c:scaling>
        <c:delete val="0"/>
        <c:axPos val="l"/>
        <c:majorGridlines/>
        <c:numFmt formatCode="General" sourceLinked="1"/>
        <c:majorTickMark val="out"/>
        <c:minorTickMark val="none"/>
        <c:tickLblPos val="nextTo"/>
        <c:crossAx val="147523584"/>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lt-LT" sz="1182"/>
              <a:t>Būsto pritaikymas neįgaliesiems</a:t>
            </a:r>
          </a:p>
        </c:rich>
      </c:tx>
      <c:layout/>
      <c:overlay val="0"/>
    </c:title>
    <c:autoTitleDeleted val="0"/>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strRef>
              <c:f>Lapas1!$A$238</c:f>
              <c:strCache>
                <c:ptCount val="1"/>
                <c:pt idx="0">
                  <c:v>Savivaldybės biudžeto lėšos (tūkst. Eur.)</c:v>
                </c:pt>
              </c:strCache>
            </c:strRef>
          </c:tx>
          <c:invertIfNegative val="0"/>
          <c:dLbls>
            <c:spPr>
              <a:noFill/>
              <a:ln w="25029">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Lapas1!$B$237:$D$237</c:f>
              <c:numCache>
                <c:formatCode>General</c:formatCode>
                <c:ptCount val="3"/>
                <c:pt idx="0">
                  <c:v>2020</c:v>
                </c:pt>
                <c:pt idx="1">
                  <c:v>2021</c:v>
                </c:pt>
                <c:pt idx="2">
                  <c:v>2022</c:v>
                </c:pt>
              </c:numCache>
            </c:numRef>
          </c:cat>
          <c:val>
            <c:numRef>
              <c:f>Lapas1!$B$238:$D$238</c:f>
              <c:numCache>
                <c:formatCode>General</c:formatCode>
                <c:ptCount val="3"/>
                <c:pt idx="0">
                  <c:v>30.1</c:v>
                </c:pt>
                <c:pt idx="1">
                  <c:v>22.4</c:v>
                </c:pt>
                <c:pt idx="2">
                  <c:v>24.7</c:v>
                </c:pt>
              </c:numCache>
            </c:numRef>
          </c:val>
          <c:extLst>
            <c:ext xmlns:c16="http://schemas.microsoft.com/office/drawing/2014/chart" uri="{C3380CC4-5D6E-409C-BE32-E72D297353CC}">
              <c16:uniqueId val="{00000000-4E40-429E-9B31-C5B672F21270}"/>
            </c:ext>
          </c:extLst>
        </c:ser>
        <c:ser>
          <c:idx val="1"/>
          <c:order val="1"/>
          <c:tx>
            <c:strRef>
              <c:f>Lapas1!$A$239</c:f>
              <c:strCache>
                <c:ptCount val="1"/>
                <c:pt idx="0">
                  <c:v>Valstybės biudžeto lėšos (tūkst. Eur.)</c:v>
                </c:pt>
              </c:strCache>
            </c:strRef>
          </c:tx>
          <c:invertIfNegative val="0"/>
          <c:dLbls>
            <c:spPr>
              <a:noFill/>
              <a:ln w="25029">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Lapas1!$B$237:$D$237</c:f>
              <c:numCache>
                <c:formatCode>General</c:formatCode>
                <c:ptCount val="3"/>
                <c:pt idx="0">
                  <c:v>2020</c:v>
                </c:pt>
                <c:pt idx="1">
                  <c:v>2021</c:v>
                </c:pt>
                <c:pt idx="2">
                  <c:v>2022</c:v>
                </c:pt>
              </c:numCache>
            </c:numRef>
          </c:cat>
          <c:val>
            <c:numRef>
              <c:f>Lapas1!$B$239:$D$239</c:f>
              <c:numCache>
                <c:formatCode>General</c:formatCode>
                <c:ptCount val="3"/>
                <c:pt idx="0">
                  <c:v>25.6</c:v>
                </c:pt>
                <c:pt idx="1">
                  <c:v>35.4</c:v>
                </c:pt>
                <c:pt idx="2">
                  <c:v>36</c:v>
                </c:pt>
              </c:numCache>
            </c:numRef>
          </c:val>
          <c:extLst>
            <c:ext xmlns:c16="http://schemas.microsoft.com/office/drawing/2014/chart" uri="{C3380CC4-5D6E-409C-BE32-E72D297353CC}">
              <c16:uniqueId val="{00000001-4E40-429E-9B31-C5B672F21270}"/>
            </c:ext>
          </c:extLst>
        </c:ser>
        <c:ser>
          <c:idx val="2"/>
          <c:order val="2"/>
          <c:tx>
            <c:strRef>
              <c:f>Lapas1!$A$240</c:f>
              <c:strCache>
                <c:ptCount val="1"/>
                <c:pt idx="0">
                  <c:v>Gavėjai</c:v>
                </c:pt>
              </c:strCache>
            </c:strRef>
          </c:tx>
          <c:invertIfNegative val="0"/>
          <c:dLbls>
            <c:spPr>
              <a:noFill/>
              <a:ln w="25029">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Lapas1!$B$237:$D$237</c:f>
              <c:numCache>
                <c:formatCode>General</c:formatCode>
                <c:ptCount val="3"/>
                <c:pt idx="0">
                  <c:v>2020</c:v>
                </c:pt>
                <c:pt idx="1">
                  <c:v>2021</c:v>
                </c:pt>
                <c:pt idx="2">
                  <c:v>2022</c:v>
                </c:pt>
              </c:numCache>
            </c:numRef>
          </c:cat>
          <c:val>
            <c:numRef>
              <c:f>Lapas1!$B$240:$D$240</c:f>
              <c:numCache>
                <c:formatCode>General</c:formatCode>
                <c:ptCount val="3"/>
                <c:pt idx="0">
                  <c:v>11</c:v>
                </c:pt>
                <c:pt idx="1">
                  <c:v>8</c:v>
                </c:pt>
                <c:pt idx="2">
                  <c:v>9</c:v>
                </c:pt>
              </c:numCache>
            </c:numRef>
          </c:val>
          <c:extLst>
            <c:ext xmlns:c16="http://schemas.microsoft.com/office/drawing/2014/chart" uri="{C3380CC4-5D6E-409C-BE32-E72D297353CC}">
              <c16:uniqueId val="{00000002-4E40-429E-9B31-C5B672F21270}"/>
            </c:ext>
          </c:extLst>
        </c:ser>
        <c:dLbls>
          <c:showLegendKey val="0"/>
          <c:showVal val="0"/>
          <c:showCatName val="0"/>
          <c:showSerName val="0"/>
          <c:showPercent val="0"/>
          <c:showBubbleSize val="0"/>
        </c:dLbls>
        <c:gapWidth val="150"/>
        <c:shape val="box"/>
        <c:axId val="139972608"/>
        <c:axId val="148028736"/>
        <c:axId val="0"/>
      </c:bar3DChart>
      <c:catAx>
        <c:axId val="139972608"/>
        <c:scaling>
          <c:orientation val="minMax"/>
        </c:scaling>
        <c:delete val="0"/>
        <c:axPos val="b"/>
        <c:numFmt formatCode="General" sourceLinked="1"/>
        <c:majorTickMark val="out"/>
        <c:minorTickMark val="none"/>
        <c:tickLblPos val="nextTo"/>
        <c:crossAx val="148028736"/>
        <c:crosses val="autoZero"/>
        <c:auto val="1"/>
        <c:lblAlgn val="ctr"/>
        <c:lblOffset val="100"/>
        <c:noMultiLvlLbl val="0"/>
      </c:catAx>
      <c:valAx>
        <c:axId val="148028736"/>
        <c:scaling>
          <c:orientation val="minMax"/>
        </c:scaling>
        <c:delete val="0"/>
        <c:axPos val="l"/>
        <c:majorGridlines/>
        <c:numFmt formatCode="General" sourceLinked="1"/>
        <c:majorTickMark val="out"/>
        <c:minorTickMark val="none"/>
        <c:tickLblPos val="nextTo"/>
        <c:crossAx val="139972608"/>
        <c:crosses val="autoZero"/>
        <c:crossBetween val="between"/>
      </c:valAx>
      <c:spPr>
        <a:noFill/>
        <a:ln w="25029">
          <a:noFill/>
        </a:ln>
      </c:spPr>
    </c:plotArea>
    <c:legend>
      <c:legendPos val="r"/>
      <c:layout>
        <c:manualLayout>
          <c:xMode val="edge"/>
          <c:yMode val="edge"/>
          <c:x val="0.65319148083588785"/>
          <c:y val="0.32733823401226142"/>
          <c:w val="0.32978722125383175"/>
          <c:h val="0.43165451182070874"/>
        </c:manualLayout>
      </c:layout>
      <c:overlay val="0"/>
    </c:legend>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lt-LT" sz="1182" dirty="0"/>
              <a:t>2022 m. socialinės</a:t>
            </a:r>
            <a:r>
              <a:rPr lang="lt-LT" sz="1182" baseline="0" dirty="0"/>
              <a:t> reabilitacijos paslaugų neįgaliesiems organizacijų projektų lėšų paskirstymas</a:t>
            </a:r>
            <a:r>
              <a:rPr lang="lt-LT" sz="1182" dirty="0"/>
              <a:t> </a:t>
            </a:r>
          </a:p>
        </c:rich>
      </c:tx>
      <c:layout>
        <c:manualLayout>
          <c:xMode val="edge"/>
          <c:yMode val="edge"/>
          <c:x val="0.20224356166005569"/>
          <c:y val="3.3585222502099076E-3"/>
        </c:manualLayout>
      </c:layout>
      <c:overlay val="0"/>
    </c:title>
    <c:autoTitleDeleted val="0"/>
    <c:view3D>
      <c:rotX val="15"/>
      <c:rotY val="20"/>
      <c:depthPercent val="100"/>
      <c:rAngAx val="1"/>
    </c:view3D>
    <c:floor>
      <c:thickness val="0"/>
    </c:floor>
    <c:sideWall>
      <c:thickness val="0"/>
    </c:sideWall>
    <c:backWall>
      <c:thickness val="0"/>
    </c:backWall>
    <c:plotArea>
      <c:layout>
        <c:manualLayout>
          <c:layoutTarget val="inner"/>
          <c:xMode val="edge"/>
          <c:yMode val="edge"/>
          <c:x val="4.2735042735042736E-2"/>
          <c:y val="0.25515271284448821"/>
          <c:w val="0.95726495726495731"/>
          <c:h val="0.48092524811351706"/>
        </c:manualLayout>
      </c:layout>
      <c:bar3DChart>
        <c:barDir val="col"/>
        <c:grouping val="clustered"/>
        <c:varyColors val="0"/>
        <c:ser>
          <c:idx val="0"/>
          <c:order val="0"/>
          <c:tx>
            <c:strRef>
              <c:f>Lapas1!$B$290</c:f>
              <c:strCache>
                <c:ptCount val="1"/>
                <c:pt idx="0">
                  <c:v>Valstybės biudžeto lėšos</c:v>
                </c:pt>
              </c:strCache>
            </c:strRef>
          </c:tx>
          <c:spPr>
            <a:solidFill>
              <a:schemeClr val="tx2">
                <a:lumMod val="20000"/>
                <a:lumOff val="80000"/>
              </a:schemeClr>
            </a:solidFill>
          </c:spPr>
          <c:invertIfNegative val="0"/>
          <c:dLbls>
            <c:spPr>
              <a:noFill/>
              <a:ln w="25028">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Lapas1!$A$291:$A$296</c:f>
              <c:strCache>
                <c:ptCount val="6"/>
                <c:pt idx="0">
                  <c:v>Viešoji įstaiga LASS šiaurės rytų centras</c:v>
                </c:pt>
                <c:pt idx="1">
                  <c:v>Plungės sutrikusios psichikos žmonių globos bendrija "Mūsų atžala"</c:v>
                </c:pt>
                <c:pt idx="2">
                  <c:v>Sutrikusio intelekto žmonių globos bendrija "Plungės viltis"</c:v>
                </c:pt>
                <c:pt idx="3">
                  <c:v>Plungės rajono neįgaliųjų draugija</c:v>
                </c:pt>
                <c:pt idx="4">
                  <c:v>Cerebrinio paralyžiaus asociacijos Plungės skyrius</c:v>
                </c:pt>
                <c:pt idx="5">
                  <c:v>Telšių apskrities sergančiųjų nervų - raumenų ligomis asociacija</c:v>
                </c:pt>
              </c:strCache>
            </c:strRef>
          </c:cat>
          <c:val>
            <c:numRef>
              <c:f>Lapas1!$B$291:$B$296</c:f>
              <c:numCache>
                <c:formatCode>General</c:formatCode>
                <c:ptCount val="6"/>
                <c:pt idx="0">
                  <c:v>11683</c:v>
                </c:pt>
                <c:pt idx="1">
                  <c:v>7269</c:v>
                </c:pt>
                <c:pt idx="2">
                  <c:v>8409</c:v>
                </c:pt>
                <c:pt idx="3">
                  <c:v>8035</c:v>
                </c:pt>
                <c:pt idx="4">
                  <c:v>10957</c:v>
                </c:pt>
                <c:pt idx="5">
                  <c:v>10647</c:v>
                </c:pt>
              </c:numCache>
            </c:numRef>
          </c:val>
          <c:extLst>
            <c:ext xmlns:c16="http://schemas.microsoft.com/office/drawing/2014/chart" uri="{C3380CC4-5D6E-409C-BE32-E72D297353CC}">
              <c16:uniqueId val="{00000000-9C94-4A3A-B929-7C54BAF308FD}"/>
            </c:ext>
          </c:extLst>
        </c:ser>
        <c:ser>
          <c:idx val="1"/>
          <c:order val="1"/>
          <c:tx>
            <c:strRef>
              <c:f>Lapas1!$C$290</c:f>
              <c:strCache>
                <c:ptCount val="1"/>
                <c:pt idx="0">
                  <c:v>Savivaldybės biudžeto lėšos</c:v>
                </c:pt>
              </c:strCache>
            </c:strRef>
          </c:tx>
          <c:spPr>
            <a:solidFill>
              <a:schemeClr val="accent6">
                <a:lumMod val="20000"/>
                <a:lumOff val="80000"/>
              </a:schemeClr>
            </a:solidFill>
          </c:spPr>
          <c:invertIfNegative val="0"/>
          <c:dLbls>
            <c:spPr>
              <a:noFill/>
              <a:ln w="25028">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Lapas1!$A$291:$A$296</c:f>
              <c:strCache>
                <c:ptCount val="6"/>
                <c:pt idx="0">
                  <c:v>Viešoji įstaiga LASS šiaurės rytų centras</c:v>
                </c:pt>
                <c:pt idx="1">
                  <c:v>Plungės sutrikusios psichikos žmonių globos bendrija "Mūsų atžala"</c:v>
                </c:pt>
                <c:pt idx="2">
                  <c:v>Sutrikusio intelekto žmonių globos bendrija "Plungės viltis"</c:v>
                </c:pt>
                <c:pt idx="3">
                  <c:v>Plungės rajono neįgaliųjų draugija</c:v>
                </c:pt>
                <c:pt idx="4">
                  <c:v>Cerebrinio paralyžiaus asociacijos Plungės skyrius</c:v>
                </c:pt>
                <c:pt idx="5">
                  <c:v>Telšių apskrities sergančiųjų nervų - raumenų ligomis asociacija</c:v>
                </c:pt>
              </c:strCache>
            </c:strRef>
          </c:cat>
          <c:val>
            <c:numRef>
              <c:f>Lapas1!$C$291:$C$296</c:f>
              <c:numCache>
                <c:formatCode>General</c:formatCode>
                <c:ptCount val="6"/>
                <c:pt idx="0">
                  <c:v>2000</c:v>
                </c:pt>
                <c:pt idx="1">
                  <c:v>2000</c:v>
                </c:pt>
                <c:pt idx="2">
                  <c:v>2000</c:v>
                </c:pt>
                <c:pt idx="3">
                  <c:v>2000</c:v>
                </c:pt>
                <c:pt idx="4">
                  <c:v>2000</c:v>
                </c:pt>
                <c:pt idx="5">
                  <c:v>2000</c:v>
                </c:pt>
              </c:numCache>
            </c:numRef>
          </c:val>
          <c:extLst>
            <c:ext xmlns:c16="http://schemas.microsoft.com/office/drawing/2014/chart" uri="{C3380CC4-5D6E-409C-BE32-E72D297353CC}">
              <c16:uniqueId val="{00000001-9C94-4A3A-B929-7C54BAF308FD}"/>
            </c:ext>
          </c:extLst>
        </c:ser>
        <c:dLbls>
          <c:showLegendKey val="0"/>
          <c:showVal val="0"/>
          <c:showCatName val="0"/>
          <c:showSerName val="0"/>
          <c:showPercent val="0"/>
          <c:showBubbleSize val="0"/>
        </c:dLbls>
        <c:gapWidth val="150"/>
        <c:shape val="box"/>
        <c:axId val="139974656"/>
        <c:axId val="148028160"/>
        <c:axId val="0"/>
      </c:bar3DChart>
      <c:catAx>
        <c:axId val="139974656"/>
        <c:scaling>
          <c:orientation val="minMax"/>
        </c:scaling>
        <c:delete val="0"/>
        <c:axPos val="b"/>
        <c:numFmt formatCode="General" sourceLinked="1"/>
        <c:majorTickMark val="none"/>
        <c:minorTickMark val="none"/>
        <c:tickLblPos val="nextTo"/>
        <c:crossAx val="148028160"/>
        <c:crosses val="autoZero"/>
        <c:auto val="1"/>
        <c:lblAlgn val="ctr"/>
        <c:lblOffset val="100"/>
        <c:noMultiLvlLbl val="0"/>
      </c:catAx>
      <c:valAx>
        <c:axId val="148028160"/>
        <c:scaling>
          <c:orientation val="minMax"/>
        </c:scaling>
        <c:delete val="1"/>
        <c:axPos val="l"/>
        <c:numFmt formatCode="General" sourceLinked="1"/>
        <c:majorTickMark val="out"/>
        <c:minorTickMark val="none"/>
        <c:tickLblPos val="nextTo"/>
        <c:crossAx val="139974656"/>
        <c:crosses val="autoZero"/>
        <c:crossBetween val="between"/>
      </c:valAx>
      <c:spPr>
        <a:noFill/>
        <a:ln w="25028">
          <a:noFill/>
        </a:ln>
      </c:spPr>
    </c:plotArea>
    <c:legend>
      <c:legendPos val="r"/>
      <c:layout>
        <c:manualLayout>
          <c:xMode val="edge"/>
          <c:yMode val="edge"/>
          <c:x val="0.21526717557251909"/>
          <c:y val="0.12919896640826872"/>
          <c:w val="0.56946564885496187"/>
          <c:h val="6.2015503875968991E-2"/>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82"/>
            </a:pPr>
            <a:r>
              <a:rPr lang="lt-LT" sz="1182"/>
              <a:t>Socialinės</a:t>
            </a:r>
            <a:r>
              <a:rPr lang="lt-LT" sz="1182" baseline="0"/>
              <a:t> pašalpos gavėjų ir mokamų išmokų pokyčiai</a:t>
            </a:r>
            <a:endParaRPr lang="lt-LT" sz="1200"/>
          </a:p>
        </c:rich>
      </c:tx>
      <c:layout>
        <c:manualLayout>
          <c:xMode val="edge"/>
          <c:yMode val="edge"/>
          <c:x val="0.14770830116823633"/>
          <c:y val="3.2407276676622319E-2"/>
        </c:manualLayout>
      </c:layout>
      <c:overlay val="0"/>
    </c:title>
    <c:autoTitleDeleted val="0"/>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strRef>
              <c:f>Lapas1!$A$25</c:f>
              <c:strCache>
                <c:ptCount val="1"/>
                <c:pt idx="0">
                  <c:v>Gavėjai</c:v>
                </c:pt>
              </c:strCache>
            </c:strRef>
          </c:tx>
          <c:invertIfNegative val="0"/>
          <c:dLbls>
            <c:spPr>
              <a:noFill/>
              <a:ln w="2502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Lapas1!$D$24:$F$24</c:f>
              <c:numCache>
                <c:formatCode>General</c:formatCode>
                <c:ptCount val="3"/>
                <c:pt idx="0">
                  <c:v>2020</c:v>
                </c:pt>
                <c:pt idx="1">
                  <c:v>2021</c:v>
                </c:pt>
                <c:pt idx="2">
                  <c:v>2022</c:v>
                </c:pt>
              </c:numCache>
            </c:numRef>
          </c:cat>
          <c:val>
            <c:numRef>
              <c:f>Lapas1!$D$25:$F$25</c:f>
              <c:numCache>
                <c:formatCode>General</c:formatCode>
                <c:ptCount val="3"/>
                <c:pt idx="0">
                  <c:v>1110</c:v>
                </c:pt>
                <c:pt idx="1">
                  <c:v>1259</c:v>
                </c:pt>
                <c:pt idx="2">
                  <c:v>1424</c:v>
                </c:pt>
              </c:numCache>
            </c:numRef>
          </c:val>
          <c:extLst>
            <c:ext xmlns:c16="http://schemas.microsoft.com/office/drawing/2014/chart" uri="{C3380CC4-5D6E-409C-BE32-E72D297353CC}">
              <c16:uniqueId val="{00000000-A1E1-49FD-91B3-13D8B2F17E8C}"/>
            </c:ext>
          </c:extLst>
        </c:ser>
        <c:ser>
          <c:idx val="1"/>
          <c:order val="1"/>
          <c:tx>
            <c:strRef>
              <c:f>Lapas1!$A$26</c:f>
              <c:strCache>
                <c:ptCount val="1"/>
                <c:pt idx="0">
                  <c:v>Eur (tūkst.)</c:v>
                </c:pt>
              </c:strCache>
            </c:strRef>
          </c:tx>
          <c:invertIfNegative val="0"/>
          <c:dLbls>
            <c:spPr>
              <a:noFill/>
              <a:ln w="2502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Lapas1!$D$24:$F$24</c:f>
              <c:numCache>
                <c:formatCode>General</c:formatCode>
                <c:ptCount val="3"/>
                <c:pt idx="0">
                  <c:v>2020</c:v>
                </c:pt>
                <c:pt idx="1">
                  <c:v>2021</c:v>
                </c:pt>
                <c:pt idx="2">
                  <c:v>2022</c:v>
                </c:pt>
              </c:numCache>
            </c:numRef>
          </c:cat>
          <c:val>
            <c:numRef>
              <c:f>Lapas1!$D$26:$F$26</c:f>
              <c:numCache>
                <c:formatCode>General</c:formatCode>
                <c:ptCount val="3"/>
                <c:pt idx="0">
                  <c:v>486</c:v>
                </c:pt>
                <c:pt idx="1">
                  <c:v>764</c:v>
                </c:pt>
                <c:pt idx="2">
                  <c:v>797</c:v>
                </c:pt>
              </c:numCache>
            </c:numRef>
          </c:val>
          <c:extLst>
            <c:ext xmlns:c16="http://schemas.microsoft.com/office/drawing/2014/chart" uri="{C3380CC4-5D6E-409C-BE32-E72D297353CC}">
              <c16:uniqueId val="{00000001-A1E1-49FD-91B3-13D8B2F17E8C}"/>
            </c:ext>
          </c:extLst>
        </c:ser>
        <c:dLbls>
          <c:showLegendKey val="0"/>
          <c:showVal val="0"/>
          <c:showCatName val="0"/>
          <c:showSerName val="0"/>
          <c:showPercent val="0"/>
          <c:showBubbleSize val="0"/>
        </c:dLbls>
        <c:gapWidth val="150"/>
        <c:shape val="box"/>
        <c:axId val="214329344"/>
        <c:axId val="143155200"/>
        <c:axId val="0"/>
      </c:bar3DChart>
      <c:catAx>
        <c:axId val="214329344"/>
        <c:scaling>
          <c:orientation val="minMax"/>
        </c:scaling>
        <c:delete val="0"/>
        <c:axPos val="b"/>
        <c:numFmt formatCode="General" sourceLinked="1"/>
        <c:majorTickMark val="out"/>
        <c:minorTickMark val="none"/>
        <c:tickLblPos val="nextTo"/>
        <c:crossAx val="143155200"/>
        <c:crosses val="autoZero"/>
        <c:auto val="1"/>
        <c:lblAlgn val="ctr"/>
        <c:lblOffset val="100"/>
        <c:noMultiLvlLbl val="0"/>
      </c:catAx>
      <c:valAx>
        <c:axId val="143155200"/>
        <c:scaling>
          <c:orientation val="minMax"/>
        </c:scaling>
        <c:delete val="0"/>
        <c:axPos val="l"/>
        <c:majorGridlines/>
        <c:numFmt formatCode="General" sourceLinked="1"/>
        <c:majorTickMark val="out"/>
        <c:minorTickMark val="none"/>
        <c:tickLblPos val="nextTo"/>
        <c:crossAx val="214329344"/>
        <c:crosses val="autoZero"/>
        <c:crossBetween val="between"/>
      </c:valAx>
      <c:spPr>
        <a:noFill/>
        <a:ln w="25026">
          <a:noFill/>
        </a:ln>
      </c:spPr>
    </c:plotArea>
    <c:legend>
      <c:legendPos val="r"/>
      <c:layout>
        <c:manualLayout>
          <c:xMode val="edge"/>
          <c:yMode val="edge"/>
          <c:x val="0.82299192012763112"/>
          <c:y val="0.46946112770386461"/>
          <c:w val="0.15789964489732899"/>
          <c:h val="0.15833867318309347"/>
        </c:manualLayout>
      </c:layout>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a:defRPr sz="1379" b="0" i="0" u="none" strike="noStrike" kern="1200" spc="0" baseline="0">
                <a:solidFill>
                  <a:schemeClr val="tx1">
                    <a:lumMod val="65000"/>
                    <a:lumOff val="35000"/>
                  </a:schemeClr>
                </a:solidFill>
                <a:latin typeface="+mn-lt"/>
                <a:ea typeface="+mn-ea"/>
                <a:cs typeface="+mn-cs"/>
              </a:defRPr>
            </a:pPr>
            <a:r>
              <a:rPr lang="lt-LT" sz="1182" b="1">
                <a:solidFill>
                  <a:sysClr val="windowText" lastClr="000000"/>
                </a:solidFill>
              </a:rPr>
              <a:t>Būsto šildymo,</a:t>
            </a:r>
            <a:r>
              <a:rPr lang="lt-LT" sz="1182" b="1" baseline="0">
                <a:solidFill>
                  <a:sysClr val="windowText" lastClr="000000"/>
                </a:solidFill>
              </a:rPr>
              <a:t> karšto ir šalto vandens kompensacijų mokėjimo pokyčiai</a:t>
            </a:r>
            <a:endParaRPr lang="lt-LT" sz="1200" b="1">
              <a:solidFill>
                <a:sysClr val="windowText" lastClr="000000"/>
              </a:solidFill>
            </a:endParaRPr>
          </a:p>
        </c:rich>
      </c:tx>
      <c:layout>
        <c:manualLayout>
          <c:xMode val="edge"/>
          <c:yMode val="edge"/>
          <c:x val="0.15958735421230241"/>
          <c:y val="2.7777991165738428E-2"/>
        </c:manualLayout>
      </c:layout>
      <c:overlay val="0"/>
      <c:spPr>
        <a:noFill/>
        <a:ln w="25028">
          <a:noFill/>
        </a:ln>
      </c:spPr>
    </c:title>
    <c:autoTitleDeleted val="0"/>
    <c:view3D>
      <c:rotX val="15"/>
      <c:rotY val="20"/>
      <c:depthPercent val="100"/>
      <c:rAngAx val="1"/>
    </c:view3D>
    <c:floor>
      <c:thickness val="0"/>
      <c:spPr>
        <a:noFill/>
        <a:ln>
          <a:solidFill>
            <a:schemeClr val="tx1">
              <a:lumMod val="95000"/>
              <a:lumOff val="5000"/>
            </a:schemeClr>
          </a:solidFill>
        </a:ln>
        <a:effectLst/>
        <a:sp3d>
          <a:contourClr>
            <a:schemeClr val="tx1">
              <a:lumMod val="95000"/>
              <a:lumOff val="5000"/>
            </a:schemeClr>
          </a:contourClr>
        </a:sp3d>
      </c:spPr>
    </c:floor>
    <c:sideWall>
      <c:thickness val="0"/>
      <c:spPr>
        <a:noFill/>
        <a:ln w="25400">
          <a:noFill/>
        </a:ln>
      </c:spPr>
    </c:sideWall>
    <c:backWall>
      <c:thickness val="0"/>
      <c:spPr>
        <a:noFill/>
        <a:ln w="25400">
          <a:noFill/>
        </a:ln>
      </c:spPr>
    </c:backWall>
    <c:plotArea>
      <c:layout>
        <c:manualLayout>
          <c:layoutTarget val="inner"/>
          <c:xMode val="edge"/>
          <c:yMode val="edge"/>
          <c:x val="6.7670547147658869E-2"/>
          <c:y val="0.1576745480949383"/>
          <c:w val="0.90983336631793166"/>
          <c:h val="0.69637576601441753"/>
        </c:manualLayout>
      </c:layout>
      <c:bar3DChart>
        <c:barDir val="col"/>
        <c:grouping val="clustered"/>
        <c:varyColors val="0"/>
        <c:ser>
          <c:idx val="0"/>
          <c:order val="0"/>
          <c:tx>
            <c:strRef>
              <c:f>Lapas1!$A$57:$B$57</c:f>
              <c:strCache>
                <c:ptCount val="1"/>
                <c:pt idx="0">
                  <c:v>Gavėjai</c:v>
                </c:pt>
              </c:strCache>
            </c:strRef>
          </c:tx>
          <c:spPr>
            <a:solidFill>
              <a:srgbClr val="4F81BD"/>
            </a:solidFill>
            <a:ln w="25028">
              <a:noFill/>
            </a:ln>
          </c:spPr>
          <c:invertIfNegative val="0"/>
          <c:dLbls>
            <c:dLbl>
              <c:idx val="0"/>
              <c:layout>
                <c:manualLayout>
                  <c:x val="2.5886901553947659E-3"/>
                  <c:y val="0.18518518518518509"/>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5DA7-43E2-A5F6-CE3632EA9107}"/>
                </c:ext>
              </c:extLst>
            </c:dLbl>
            <c:dLbl>
              <c:idx val="1"/>
              <c:layout>
                <c:manualLayout>
                  <c:x val="0"/>
                  <c:y val="0.19907407407407407"/>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5DA7-43E2-A5F6-CE3632EA9107}"/>
                </c:ext>
              </c:extLst>
            </c:dLbl>
            <c:dLbl>
              <c:idx val="2"/>
              <c:layout>
                <c:manualLayout>
                  <c:x val="7.7660704661843688E-3"/>
                  <c:y val="0.1898148148148148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5DA7-43E2-A5F6-CE3632EA9107}"/>
                </c:ext>
              </c:extLst>
            </c:dLbl>
            <c:spPr>
              <a:noFill/>
              <a:ln w="25028">
                <a:noFill/>
              </a:ln>
            </c:spPr>
            <c:txPr>
              <a:bodyPr rot="0" spcFirstLastPara="1" vertOverflow="ellipsis" vert="horz" wrap="square" lIns="38100" tIns="19050" rIns="38100" bIns="19050" anchor="ctr" anchorCtr="1">
                <a:spAutoFit/>
              </a:bodyPr>
              <a:lstStyle/>
              <a:p>
                <a:pPr>
                  <a:defRPr sz="887"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Lapas1!$D$56:$F$56</c:f>
              <c:numCache>
                <c:formatCode>General</c:formatCode>
                <c:ptCount val="3"/>
                <c:pt idx="0">
                  <c:v>2020</c:v>
                </c:pt>
                <c:pt idx="1">
                  <c:v>2021</c:v>
                </c:pt>
                <c:pt idx="2">
                  <c:v>2022</c:v>
                </c:pt>
              </c:numCache>
            </c:numRef>
          </c:cat>
          <c:val>
            <c:numRef>
              <c:f>Lapas1!$D$57:$F$57</c:f>
              <c:numCache>
                <c:formatCode>General</c:formatCode>
                <c:ptCount val="3"/>
                <c:pt idx="0">
                  <c:v>2588</c:v>
                </c:pt>
                <c:pt idx="1">
                  <c:v>2674</c:v>
                </c:pt>
                <c:pt idx="2">
                  <c:v>4277</c:v>
                </c:pt>
              </c:numCache>
            </c:numRef>
          </c:val>
          <c:extLst>
            <c:ext xmlns:c16="http://schemas.microsoft.com/office/drawing/2014/chart" uri="{C3380CC4-5D6E-409C-BE32-E72D297353CC}">
              <c16:uniqueId val="{00000003-5DA7-43E2-A5F6-CE3632EA9107}"/>
            </c:ext>
          </c:extLst>
        </c:ser>
        <c:ser>
          <c:idx val="1"/>
          <c:order val="1"/>
          <c:tx>
            <c:strRef>
              <c:f>Lapas1!$A$58:$B$58</c:f>
              <c:strCache>
                <c:ptCount val="1"/>
                <c:pt idx="0">
                  <c:v>Eur (tūkst.)</c:v>
                </c:pt>
              </c:strCache>
            </c:strRef>
          </c:tx>
          <c:spPr>
            <a:solidFill>
              <a:srgbClr val="C0504D"/>
            </a:solidFill>
            <a:ln w="25028">
              <a:noFill/>
            </a:ln>
          </c:spPr>
          <c:invertIfNegative val="0"/>
          <c:dLbls>
            <c:dLbl>
              <c:idx val="0"/>
              <c:layout>
                <c:manualLayout>
                  <c:x val="4.6566235152887157E-3"/>
                  <c:y val="6.9044203512592134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5DA7-43E2-A5F6-CE3632EA9107}"/>
                </c:ext>
              </c:extLst>
            </c:dLbl>
            <c:dLbl>
              <c:idx val="1"/>
              <c:layout>
                <c:manualLayout>
                  <c:x val="2.3283117576443791E-3"/>
                  <c:y val="5.0632415909234237E-2"/>
                </c:manualLayout>
              </c:layout>
              <c:spPr>
                <a:noFill/>
                <a:ln w="25028">
                  <a:noFill/>
                </a:ln>
              </c:spPr>
              <c:txPr>
                <a:bodyPr rot="0" spcFirstLastPara="1" vertOverflow="ellipsis" vert="horz" wrap="square" lIns="38100" tIns="19050" rIns="38100" bIns="19050" anchor="ctr" anchorCtr="1">
                  <a:spAutoFit/>
                </a:bodyPr>
                <a:lstStyle/>
                <a:p>
                  <a:pPr>
                    <a:defRPr sz="887"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5DA7-43E2-A5F6-CE3632EA9107}"/>
                </c:ext>
              </c:extLst>
            </c:dLbl>
            <c:dLbl>
              <c:idx val="2"/>
              <c:layout>
                <c:manualLayout>
                  <c:x val="1.3969870545866275E-2"/>
                  <c:y val="5.5235362810073713E-2"/>
                </c:manualLayout>
              </c:layout>
              <c:spPr>
                <a:noFill/>
                <a:ln w="25028">
                  <a:noFill/>
                </a:ln>
              </c:spPr>
              <c:txPr>
                <a:bodyPr rot="0" spcFirstLastPara="1" vertOverflow="ellipsis" vert="horz" wrap="square" lIns="38100" tIns="19050" rIns="38100" bIns="19050" anchor="ctr" anchorCtr="1">
                  <a:spAutoFit/>
                </a:bodyPr>
                <a:lstStyle/>
                <a:p>
                  <a:pPr>
                    <a:defRPr sz="887"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5DA7-43E2-A5F6-CE3632EA9107}"/>
                </c:ext>
              </c:extLst>
            </c:dLbl>
            <c:spPr>
              <a:noFill/>
              <a:ln w="25028">
                <a:noFill/>
              </a:ln>
            </c:spPr>
            <c:txPr>
              <a:bodyPr rot="0" spcFirstLastPara="1" vertOverflow="ellipsis" vert="horz" wrap="square" lIns="38100" tIns="19050" rIns="38100" bIns="19050" anchor="ctr" anchorCtr="1">
                <a:spAutoFit/>
              </a:bodyPr>
              <a:lstStyle/>
              <a:p>
                <a:pPr>
                  <a:defRPr sz="887"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Lapas1!$D$56:$F$56</c:f>
              <c:numCache>
                <c:formatCode>General</c:formatCode>
                <c:ptCount val="3"/>
                <c:pt idx="0">
                  <c:v>2020</c:v>
                </c:pt>
                <c:pt idx="1">
                  <c:v>2021</c:v>
                </c:pt>
                <c:pt idx="2">
                  <c:v>2022</c:v>
                </c:pt>
              </c:numCache>
            </c:numRef>
          </c:cat>
          <c:val>
            <c:numRef>
              <c:f>Lapas1!$D$58:$F$58</c:f>
              <c:numCache>
                <c:formatCode>General</c:formatCode>
                <c:ptCount val="3"/>
                <c:pt idx="0">
                  <c:v>228.38</c:v>
                </c:pt>
                <c:pt idx="1">
                  <c:v>293.87</c:v>
                </c:pt>
                <c:pt idx="2">
                  <c:v>957.8</c:v>
                </c:pt>
              </c:numCache>
            </c:numRef>
          </c:val>
          <c:extLst>
            <c:ext xmlns:c16="http://schemas.microsoft.com/office/drawing/2014/chart" uri="{C3380CC4-5D6E-409C-BE32-E72D297353CC}">
              <c16:uniqueId val="{00000007-5DA7-43E2-A5F6-CE3632EA9107}"/>
            </c:ext>
          </c:extLst>
        </c:ser>
        <c:dLbls>
          <c:showLegendKey val="0"/>
          <c:showVal val="0"/>
          <c:showCatName val="0"/>
          <c:showSerName val="0"/>
          <c:showPercent val="0"/>
          <c:showBubbleSize val="0"/>
        </c:dLbls>
        <c:gapWidth val="150"/>
        <c:shape val="box"/>
        <c:axId val="122148352"/>
        <c:axId val="143156928"/>
        <c:axId val="0"/>
      </c:bar3DChart>
      <c:catAx>
        <c:axId val="122148352"/>
        <c:scaling>
          <c:orientation val="minMax"/>
        </c:scaling>
        <c:delete val="0"/>
        <c:axPos val="b"/>
        <c:numFmt formatCode="General" sourceLinked="1"/>
        <c:majorTickMark val="none"/>
        <c:minorTickMark val="none"/>
        <c:tickLblPos val="nextTo"/>
        <c:spPr>
          <a:ln w="9385">
            <a:noFill/>
          </a:ln>
        </c:spPr>
        <c:txPr>
          <a:bodyPr rot="-60000000" spcFirstLastPara="1" vertOverflow="ellipsis" vert="horz" wrap="square" anchor="ctr" anchorCtr="1"/>
          <a:lstStyle/>
          <a:p>
            <a:pPr>
              <a:defRPr sz="887" b="0" i="0" u="none" strike="noStrike" kern="1200" baseline="0">
                <a:solidFill>
                  <a:schemeClr val="tx1">
                    <a:lumMod val="65000"/>
                    <a:lumOff val="35000"/>
                  </a:schemeClr>
                </a:solidFill>
                <a:latin typeface="+mn-lt"/>
                <a:ea typeface="+mn-ea"/>
                <a:cs typeface="+mn-cs"/>
              </a:defRPr>
            </a:pPr>
            <a:endParaRPr lang="lt-LT"/>
          </a:p>
        </c:txPr>
        <c:crossAx val="143156928"/>
        <c:crosses val="autoZero"/>
        <c:auto val="1"/>
        <c:lblAlgn val="ctr"/>
        <c:lblOffset val="100"/>
        <c:noMultiLvlLbl val="0"/>
      </c:catAx>
      <c:valAx>
        <c:axId val="143156928"/>
        <c:scaling>
          <c:orientation val="minMax"/>
        </c:scaling>
        <c:delete val="0"/>
        <c:axPos val="l"/>
        <c:majorGridlines>
          <c:spPr>
            <a:ln w="9385" cap="flat" cmpd="sng" algn="ctr">
              <a:solidFill>
                <a:schemeClr val="bg1">
                  <a:lumMod val="50000"/>
                </a:schemeClr>
              </a:solidFill>
              <a:round/>
            </a:ln>
            <a:effectLst/>
          </c:spPr>
        </c:majorGridlines>
        <c:numFmt formatCode="General" sourceLinked="1"/>
        <c:majorTickMark val="none"/>
        <c:minorTickMark val="none"/>
        <c:tickLblPos val="nextTo"/>
        <c:spPr>
          <a:noFill/>
          <a:ln>
            <a:solidFill>
              <a:schemeClr val="tx1">
                <a:lumMod val="95000"/>
                <a:lumOff val="5000"/>
                <a:alpha val="90000"/>
              </a:schemeClr>
            </a:solidFill>
          </a:ln>
          <a:effectLst/>
        </c:spPr>
        <c:txPr>
          <a:bodyPr rot="-60000000" spcFirstLastPara="1" vertOverflow="ellipsis" vert="horz" wrap="square" anchor="ctr" anchorCtr="1"/>
          <a:lstStyle/>
          <a:p>
            <a:pPr>
              <a:defRPr sz="887" b="0" i="0" u="none" strike="noStrike" kern="1200" baseline="0">
                <a:solidFill>
                  <a:schemeClr val="tx1">
                    <a:lumMod val="65000"/>
                    <a:lumOff val="35000"/>
                  </a:schemeClr>
                </a:solidFill>
                <a:latin typeface="+mn-lt"/>
                <a:ea typeface="+mn-ea"/>
                <a:cs typeface="+mn-cs"/>
              </a:defRPr>
            </a:pPr>
            <a:endParaRPr lang="lt-LT"/>
          </a:p>
        </c:txPr>
        <c:crossAx val="122148352"/>
        <c:crosses val="autoZero"/>
        <c:crossBetween val="between"/>
      </c:valAx>
      <c:spPr>
        <a:noFill/>
        <a:ln w="25028">
          <a:noFill/>
        </a:ln>
      </c:spPr>
    </c:plotArea>
    <c:legend>
      <c:legendPos val="b"/>
      <c:layout>
        <c:manualLayout>
          <c:xMode val="edge"/>
          <c:yMode val="edge"/>
          <c:x val="0.83743236042863056"/>
          <c:y val="0.36349945586070037"/>
          <c:w val="0.12615396759615571"/>
          <c:h val="0.29066320978170407"/>
        </c:manualLayout>
      </c:layout>
      <c:overlay val="0"/>
      <c:spPr>
        <a:noFill/>
        <a:ln w="25028">
          <a:noFill/>
        </a:ln>
      </c:spPr>
      <c:txPr>
        <a:bodyPr rot="0" spcFirstLastPara="1" vertOverflow="ellipsis" vert="horz" wrap="square" anchor="ctr" anchorCtr="1"/>
        <a:lstStyle/>
        <a:p>
          <a:pPr>
            <a:defRPr sz="887"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solidFill>
      <a:schemeClr val="bg1"/>
    </a:solidFill>
    <a:ln w="9385" cap="flat" cmpd="sng" algn="ctr">
      <a:solidFill>
        <a:schemeClr val="tx1">
          <a:lumMod val="95000"/>
          <a:lumOff val="5000"/>
        </a:schemeClr>
      </a:solidFill>
      <a:round/>
    </a:ln>
    <a:effectLst/>
  </c:spPr>
  <c:txPr>
    <a:bodyPr/>
    <a:lstStyle/>
    <a:p>
      <a:pPr>
        <a:defRPr/>
      </a:pPr>
      <a:endParaRPr lang="lt-LT"/>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99"/>
            </a:pPr>
            <a:r>
              <a:rPr lang="en-US" sz="1199"/>
              <a:t>V</a:t>
            </a:r>
            <a:r>
              <a:rPr lang="lt-LT" sz="1199"/>
              <a:t>ienkartinių, tikslinių, periodinių pašalpų pasiskirstymas</a:t>
            </a:r>
            <a:endParaRPr lang="en-US" sz="1200"/>
          </a:p>
        </c:rich>
      </c:tx>
      <c:layout>
        <c:manualLayout>
          <c:xMode val="edge"/>
          <c:yMode val="edge"/>
          <c:x val="0.1454790901137358"/>
          <c:y val="2.7777904207060822E-2"/>
        </c:manualLayout>
      </c:layout>
      <c:overlay val="0"/>
    </c:title>
    <c:autoTitleDeleted val="0"/>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strRef>
              <c:f>Lapas1!$A$195</c:f>
              <c:strCache>
                <c:ptCount val="1"/>
                <c:pt idx="0">
                  <c:v>Gavėjai</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Lapas1!$B$194:$D$194</c:f>
              <c:numCache>
                <c:formatCode>General</c:formatCode>
                <c:ptCount val="3"/>
                <c:pt idx="0">
                  <c:v>2020</c:v>
                </c:pt>
                <c:pt idx="1">
                  <c:v>2021</c:v>
                </c:pt>
                <c:pt idx="2">
                  <c:v>2022</c:v>
                </c:pt>
              </c:numCache>
            </c:numRef>
          </c:cat>
          <c:val>
            <c:numRef>
              <c:f>Lapas1!$B$195:$D$195</c:f>
              <c:numCache>
                <c:formatCode>General</c:formatCode>
                <c:ptCount val="3"/>
                <c:pt idx="0">
                  <c:v>243</c:v>
                </c:pt>
                <c:pt idx="1">
                  <c:v>243</c:v>
                </c:pt>
                <c:pt idx="2">
                  <c:v>758</c:v>
                </c:pt>
              </c:numCache>
            </c:numRef>
          </c:val>
          <c:extLst>
            <c:ext xmlns:c16="http://schemas.microsoft.com/office/drawing/2014/chart" uri="{C3380CC4-5D6E-409C-BE32-E72D297353CC}">
              <c16:uniqueId val="{00000000-81E6-4F1A-910E-743B0E076EB4}"/>
            </c:ext>
          </c:extLst>
        </c:ser>
        <c:ser>
          <c:idx val="1"/>
          <c:order val="1"/>
          <c:tx>
            <c:strRef>
              <c:f>Lapas1!$A$196</c:f>
              <c:strCache>
                <c:ptCount val="1"/>
                <c:pt idx="0">
                  <c:v>Lėšos (tūkst. Eur.)</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Lapas1!$B$194:$D$194</c:f>
              <c:numCache>
                <c:formatCode>General</c:formatCode>
                <c:ptCount val="3"/>
                <c:pt idx="0">
                  <c:v>2020</c:v>
                </c:pt>
                <c:pt idx="1">
                  <c:v>2021</c:v>
                </c:pt>
                <c:pt idx="2">
                  <c:v>2022</c:v>
                </c:pt>
              </c:numCache>
            </c:numRef>
          </c:cat>
          <c:val>
            <c:numRef>
              <c:f>Lapas1!$B$196:$D$196</c:f>
              <c:numCache>
                <c:formatCode>General</c:formatCode>
                <c:ptCount val="3"/>
                <c:pt idx="0">
                  <c:v>41.4</c:v>
                </c:pt>
                <c:pt idx="1">
                  <c:v>45.8</c:v>
                </c:pt>
                <c:pt idx="2">
                  <c:v>141.75700000000001</c:v>
                </c:pt>
              </c:numCache>
            </c:numRef>
          </c:val>
          <c:extLst>
            <c:ext xmlns:c16="http://schemas.microsoft.com/office/drawing/2014/chart" uri="{C3380CC4-5D6E-409C-BE32-E72D297353CC}">
              <c16:uniqueId val="{00000001-81E6-4F1A-910E-743B0E076EB4}"/>
            </c:ext>
          </c:extLst>
        </c:ser>
        <c:ser>
          <c:idx val="2"/>
          <c:order val="2"/>
          <c:tx>
            <c:strRef>
              <c:f>Lapas1!$A$197</c:f>
              <c:strCache>
                <c:ptCount val="1"/>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Lapas1!$B$194:$D$194</c:f>
              <c:numCache>
                <c:formatCode>General</c:formatCode>
                <c:ptCount val="3"/>
                <c:pt idx="0">
                  <c:v>2020</c:v>
                </c:pt>
                <c:pt idx="1">
                  <c:v>2021</c:v>
                </c:pt>
                <c:pt idx="2">
                  <c:v>2022</c:v>
                </c:pt>
              </c:numCache>
            </c:numRef>
          </c:cat>
          <c:val>
            <c:numRef>
              <c:f>Lapas1!$B$197:$D$197</c:f>
              <c:numCache>
                <c:formatCode>General</c:formatCode>
                <c:ptCount val="3"/>
              </c:numCache>
            </c:numRef>
          </c:val>
          <c:extLst>
            <c:ext xmlns:c16="http://schemas.microsoft.com/office/drawing/2014/chart" uri="{C3380CC4-5D6E-409C-BE32-E72D297353CC}">
              <c16:uniqueId val="{00000002-81E6-4F1A-910E-743B0E076EB4}"/>
            </c:ext>
          </c:extLst>
        </c:ser>
        <c:dLbls>
          <c:showLegendKey val="0"/>
          <c:showVal val="0"/>
          <c:showCatName val="0"/>
          <c:showSerName val="0"/>
          <c:showPercent val="0"/>
          <c:showBubbleSize val="0"/>
        </c:dLbls>
        <c:gapWidth val="150"/>
        <c:shape val="box"/>
        <c:axId val="214327296"/>
        <c:axId val="143162112"/>
        <c:axId val="0"/>
      </c:bar3DChart>
      <c:catAx>
        <c:axId val="214327296"/>
        <c:scaling>
          <c:orientation val="minMax"/>
        </c:scaling>
        <c:delete val="0"/>
        <c:axPos val="b"/>
        <c:numFmt formatCode="General" sourceLinked="1"/>
        <c:majorTickMark val="out"/>
        <c:minorTickMark val="none"/>
        <c:tickLblPos val="nextTo"/>
        <c:crossAx val="143162112"/>
        <c:crosses val="autoZero"/>
        <c:auto val="1"/>
        <c:lblAlgn val="ctr"/>
        <c:lblOffset val="100"/>
        <c:noMultiLvlLbl val="0"/>
      </c:catAx>
      <c:valAx>
        <c:axId val="143162112"/>
        <c:scaling>
          <c:orientation val="minMax"/>
        </c:scaling>
        <c:delete val="0"/>
        <c:axPos val="l"/>
        <c:majorGridlines/>
        <c:numFmt formatCode="General" sourceLinked="1"/>
        <c:majorTickMark val="out"/>
        <c:minorTickMark val="none"/>
        <c:tickLblPos val="nextTo"/>
        <c:crossAx val="214327296"/>
        <c:crosses val="autoZero"/>
        <c:crossBetween val="between"/>
      </c:valAx>
      <c:spPr>
        <a:noFill/>
        <a:ln w="25373">
          <a:noFill/>
        </a:ln>
      </c:spPr>
    </c:plotArea>
    <c:legend>
      <c:legendPos val="r"/>
      <c:legendEntry>
        <c:idx val="2"/>
        <c:delete val="1"/>
      </c:legendEntry>
      <c:layout>
        <c:manualLayout>
          <c:xMode val="edge"/>
          <c:yMode val="edge"/>
          <c:x val="0.78868552412645587"/>
          <c:y val="0.45683453237410071"/>
          <c:w val="0.19800332778702162"/>
          <c:h val="0.17266187050359713"/>
        </c:manualLayout>
      </c:layout>
      <c:overlay val="0"/>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17" b="0" i="0" u="none" strike="noStrike" kern="1200" spc="0" baseline="0">
                <a:solidFill>
                  <a:schemeClr val="tx1">
                    <a:lumMod val="65000"/>
                    <a:lumOff val="35000"/>
                  </a:schemeClr>
                </a:solidFill>
                <a:latin typeface="+mn-lt"/>
                <a:ea typeface="+mn-ea"/>
                <a:cs typeface="+mn-cs"/>
              </a:defRPr>
            </a:pPr>
            <a:r>
              <a:rPr lang="lt-LT" sz="957" b="1">
                <a:solidFill>
                  <a:sysClr val="windowText" lastClr="000000"/>
                </a:solidFill>
              </a:rPr>
              <a:t>Gavėjų be</a:t>
            </a:r>
            <a:r>
              <a:rPr lang="lt-LT" sz="957" b="1" baseline="0">
                <a:solidFill>
                  <a:sysClr val="windowText" lastClr="000000"/>
                </a:solidFill>
              </a:rPr>
              <a:t> sunkios negalios ir savivaldybės biudžeto lėšų už socialinės globos paslaugas pasiskirstymas</a:t>
            </a:r>
            <a:endParaRPr lang="lt-LT" sz="1200" b="1">
              <a:solidFill>
                <a:sysClr val="windowText" lastClr="000000"/>
              </a:solidFill>
            </a:endParaRPr>
          </a:p>
        </c:rich>
      </c:tx>
      <c:layout/>
      <c:overlay val="0"/>
      <c:spPr>
        <a:noFill/>
        <a:ln w="20265">
          <a:noFill/>
        </a:ln>
      </c:spPr>
    </c:title>
    <c:autoTitleDeleted val="0"/>
    <c:view3D>
      <c:rotX val="15"/>
      <c:rotY val="20"/>
      <c:depthPercent val="100"/>
      <c:rAngAx val="1"/>
    </c:view3D>
    <c:floor>
      <c:thickness val="0"/>
      <c:spPr>
        <a:noFill/>
        <a:ln w="9525">
          <a:noFill/>
        </a:ln>
      </c:spPr>
    </c:floor>
    <c:sideWall>
      <c:thickness val="0"/>
      <c:spPr>
        <a:noFill/>
        <a:ln w="25400">
          <a:noFill/>
        </a:ln>
      </c:spPr>
    </c:sideWall>
    <c:backWall>
      <c:thickness val="0"/>
      <c:spPr>
        <a:noFill/>
        <a:ln w="25400">
          <a:noFill/>
        </a:ln>
      </c:spPr>
    </c:backWall>
    <c:plotArea>
      <c:layout/>
      <c:bar3DChart>
        <c:barDir val="col"/>
        <c:grouping val="clustered"/>
        <c:varyColors val="0"/>
        <c:ser>
          <c:idx val="0"/>
          <c:order val="0"/>
          <c:tx>
            <c:strRef>
              <c:f>Lapas1!$A$143</c:f>
              <c:strCache>
                <c:ptCount val="1"/>
                <c:pt idx="0">
                  <c:v>Gavėjai</c:v>
                </c:pt>
              </c:strCache>
            </c:strRef>
          </c:tx>
          <c:spPr>
            <a:solidFill>
              <a:srgbClr val="FFC000">
                <a:lumMod val="60000"/>
                <a:lumOff val="40000"/>
              </a:srgbClr>
            </a:solidFill>
            <a:ln>
              <a:noFill/>
            </a:ln>
            <a:effectLst/>
            <a:sp3d/>
          </c:spPr>
          <c:invertIfNegative val="0"/>
          <c:dLbls>
            <c:spPr>
              <a:noFill/>
              <a:ln w="20265">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Lapas1!$B$142:$E$142</c:f>
              <c:numCache>
                <c:formatCode>General</c:formatCode>
                <c:ptCount val="4"/>
                <c:pt idx="0">
                  <c:v>2019</c:v>
                </c:pt>
                <c:pt idx="1">
                  <c:v>2020</c:v>
                </c:pt>
                <c:pt idx="2">
                  <c:v>2021</c:v>
                </c:pt>
                <c:pt idx="3">
                  <c:v>2022</c:v>
                </c:pt>
              </c:numCache>
            </c:numRef>
          </c:cat>
          <c:val>
            <c:numRef>
              <c:f>Lapas1!$B$143:$E$143</c:f>
              <c:numCache>
                <c:formatCode>General</c:formatCode>
                <c:ptCount val="4"/>
                <c:pt idx="0">
                  <c:v>41</c:v>
                </c:pt>
                <c:pt idx="1">
                  <c:v>41</c:v>
                </c:pt>
                <c:pt idx="2">
                  <c:v>45</c:v>
                </c:pt>
                <c:pt idx="3">
                  <c:v>61</c:v>
                </c:pt>
              </c:numCache>
            </c:numRef>
          </c:val>
          <c:extLst>
            <c:ext xmlns:c16="http://schemas.microsoft.com/office/drawing/2014/chart" uri="{C3380CC4-5D6E-409C-BE32-E72D297353CC}">
              <c16:uniqueId val="{00000000-C500-4051-B9CB-02146775EFCF}"/>
            </c:ext>
          </c:extLst>
        </c:ser>
        <c:ser>
          <c:idx val="1"/>
          <c:order val="1"/>
          <c:tx>
            <c:strRef>
              <c:f>Lapas1!$A$144</c:f>
              <c:strCache>
                <c:ptCount val="1"/>
                <c:pt idx="0">
                  <c:v>Išlaidos (tūkst. Eur.)</c:v>
                </c:pt>
              </c:strCache>
            </c:strRef>
          </c:tx>
          <c:spPr>
            <a:solidFill>
              <a:srgbClr val="E7E6E6">
                <a:lumMod val="75000"/>
              </a:srgbClr>
            </a:solidFill>
            <a:ln>
              <a:noFill/>
            </a:ln>
            <a:effectLst/>
            <a:sp3d/>
          </c:spPr>
          <c:invertIfNegative val="0"/>
          <c:dLbls>
            <c:spPr>
              <a:noFill/>
              <a:ln w="20265">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Lapas1!$B$142:$E$142</c:f>
              <c:numCache>
                <c:formatCode>General</c:formatCode>
                <c:ptCount val="4"/>
                <c:pt idx="0">
                  <c:v>2019</c:v>
                </c:pt>
                <c:pt idx="1">
                  <c:v>2020</c:v>
                </c:pt>
                <c:pt idx="2">
                  <c:v>2021</c:v>
                </c:pt>
                <c:pt idx="3">
                  <c:v>2022</c:v>
                </c:pt>
              </c:numCache>
            </c:numRef>
          </c:cat>
          <c:val>
            <c:numRef>
              <c:f>Lapas1!$B$144:$E$144</c:f>
              <c:numCache>
                <c:formatCode>General</c:formatCode>
                <c:ptCount val="4"/>
                <c:pt idx="0">
                  <c:v>183.6</c:v>
                </c:pt>
                <c:pt idx="1">
                  <c:v>204.8</c:v>
                </c:pt>
                <c:pt idx="2">
                  <c:v>225.6</c:v>
                </c:pt>
                <c:pt idx="3">
                  <c:v>274.3</c:v>
                </c:pt>
              </c:numCache>
            </c:numRef>
          </c:val>
          <c:extLst>
            <c:ext xmlns:c16="http://schemas.microsoft.com/office/drawing/2014/chart" uri="{C3380CC4-5D6E-409C-BE32-E72D297353CC}">
              <c16:uniqueId val="{00000001-C500-4051-B9CB-02146775EFCF}"/>
            </c:ext>
          </c:extLst>
        </c:ser>
        <c:dLbls>
          <c:showLegendKey val="0"/>
          <c:showVal val="0"/>
          <c:showCatName val="0"/>
          <c:showSerName val="0"/>
          <c:showPercent val="0"/>
          <c:showBubbleSize val="0"/>
        </c:dLbls>
        <c:gapWidth val="150"/>
        <c:shape val="box"/>
        <c:axId val="122150400"/>
        <c:axId val="143155776"/>
        <c:axId val="0"/>
      </c:bar3DChart>
      <c:catAx>
        <c:axId val="122150400"/>
        <c:scaling>
          <c:orientation val="minMax"/>
        </c:scaling>
        <c:delete val="0"/>
        <c:axPos val="b"/>
        <c:numFmt formatCode="General" sourceLinked="1"/>
        <c:majorTickMark val="none"/>
        <c:minorTickMark val="none"/>
        <c:tickLblPos val="nextTo"/>
        <c:spPr>
          <a:ln w="7599">
            <a:noFill/>
          </a:ln>
        </c:spPr>
        <c:txPr>
          <a:bodyPr rot="-60000000" spcFirstLastPara="1" vertOverflow="ellipsis" vert="horz" wrap="square" anchor="ctr" anchorCtr="1"/>
          <a:lstStyle/>
          <a:p>
            <a:pPr>
              <a:defRPr sz="718" b="0" i="0" u="none" strike="noStrike" kern="1200" baseline="0">
                <a:solidFill>
                  <a:schemeClr val="tx1">
                    <a:lumMod val="65000"/>
                    <a:lumOff val="35000"/>
                  </a:schemeClr>
                </a:solidFill>
                <a:latin typeface="+mn-lt"/>
                <a:ea typeface="+mn-ea"/>
                <a:cs typeface="+mn-cs"/>
              </a:defRPr>
            </a:pPr>
            <a:endParaRPr lang="lt-LT"/>
          </a:p>
        </c:txPr>
        <c:crossAx val="143155776"/>
        <c:crosses val="autoZero"/>
        <c:auto val="1"/>
        <c:lblAlgn val="ctr"/>
        <c:lblOffset val="100"/>
        <c:noMultiLvlLbl val="0"/>
      </c:catAx>
      <c:valAx>
        <c:axId val="143155776"/>
        <c:scaling>
          <c:orientation val="minMax"/>
        </c:scaling>
        <c:delete val="0"/>
        <c:axPos val="l"/>
        <c:majorGridlines>
          <c:spPr>
            <a:ln w="7599" cap="flat" cmpd="sng" algn="ctr">
              <a:solidFill>
                <a:schemeClr val="tx1">
                  <a:lumMod val="15000"/>
                  <a:lumOff val="85000"/>
                </a:schemeClr>
              </a:solidFill>
              <a:round/>
            </a:ln>
            <a:effectLst/>
          </c:spPr>
        </c:majorGridlines>
        <c:numFmt formatCode="General" sourceLinked="1"/>
        <c:majorTickMark val="none"/>
        <c:minorTickMark val="none"/>
        <c:tickLblPos val="nextTo"/>
        <c:spPr>
          <a:ln w="7599">
            <a:noFill/>
          </a:ln>
        </c:spPr>
        <c:txPr>
          <a:bodyPr rot="-60000000" spcFirstLastPara="1" vertOverflow="ellipsis" vert="horz" wrap="square" anchor="ctr" anchorCtr="1"/>
          <a:lstStyle/>
          <a:p>
            <a:pPr>
              <a:defRPr sz="718" b="0" i="0" u="none" strike="noStrike" kern="1200" baseline="0">
                <a:solidFill>
                  <a:schemeClr val="tx1">
                    <a:lumMod val="65000"/>
                    <a:lumOff val="35000"/>
                  </a:schemeClr>
                </a:solidFill>
                <a:latin typeface="+mn-lt"/>
                <a:ea typeface="+mn-ea"/>
                <a:cs typeface="+mn-cs"/>
              </a:defRPr>
            </a:pPr>
            <a:endParaRPr lang="lt-LT"/>
          </a:p>
        </c:txPr>
        <c:crossAx val="122150400"/>
        <c:crosses val="autoZero"/>
        <c:crossBetween val="between"/>
      </c:valAx>
      <c:spPr>
        <a:noFill/>
        <a:ln w="20265">
          <a:noFill/>
        </a:ln>
      </c:spPr>
    </c:plotArea>
    <c:legend>
      <c:legendPos val="r"/>
      <c:layout>
        <c:manualLayout>
          <c:xMode val="edge"/>
          <c:yMode val="edge"/>
          <c:x val="0.3401360544217687"/>
          <c:y val="0.90773809523809523"/>
          <c:w val="0.32142857142857145"/>
          <c:h val="6.5476190476190479E-2"/>
        </c:manualLayout>
      </c:layout>
      <c:overlay val="0"/>
      <c:spPr>
        <a:noFill/>
        <a:ln w="20265">
          <a:noFill/>
        </a:ln>
      </c:spPr>
      <c:txPr>
        <a:bodyPr rot="0" spcFirstLastPara="1" vertOverflow="ellipsis" vert="horz" wrap="square" anchor="ctr" anchorCtr="1"/>
        <a:lstStyle/>
        <a:p>
          <a:pPr>
            <a:defRPr sz="718"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solidFill>
      <a:schemeClr val="bg1"/>
    </a:solidFill>
    <a:ln w="7599" cap="flat" cmpd="sng" algn="ctr">
      <a:solidFill>
        <a:schemeClr val="tx1"/>
      </a:solidFill>
      <a:round/>
    </a:ln>
    <a:effectLst/>
  </c:spPr>
  <c:txPr>
    <a:bodyPr/>
    <a:lstStyle/>
    <a:p>
      <a:pPr>
        <a:defRPr/>
      </a:pPr>
      <a:endParaRPr lang="lt-LT"/>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lt-LT" sz="1200" b="1">
                <a:solidFill>
                  <a:sysClr val="windowText" lastClr="000000"/>
                </a:solidFill>
              </a:rPr>
              <a:t>Gavėjų su sunkia negalia ir valstybės</a:t>
            </a:r>
            <a:r>
              <a:rPr lang="lt-LT" sz="1200" b="1" baseline="0">
                <a:solidFill>
                  <a:sysClr val="windowText" lastClr="000000"/>
                </a:solidFill>
              </a:rPr>
              <a:t> biudžeto lėšų už socialinės globos paslaugas pasiskirstymas</a:t>
            </a:r>
            <a:endParaRPr lang="lt-LT" sz="1200" b="1">
              <a:solidFill>
                <a:sysClr val="windowText" lastClr="000000"/>
              </a:solidFill>
            </a:endParaRPr>
          </a:p>
        </c:rich>
      </c:tx>
      <c:layout/>
      <c:overlay val="0"/>
      <c:spPr>
        <a:noFill/>
        <a:ln w="25400">
          <a:noFill/>
        </a:ln>
      </c:spPr>
    </c:title>
    <c:autoTitleDeleted val="0"/>
    <c:view3D>
      <c:rotX val="15"/>
      <c:rotY val="20"/>
      <c:depthPercent val="100"/>
      <c:rAngAx val="1"/>
    </c:view3D>
    <c:floor>
      <c:thickness val="0"/>
      <c:spPr>
        <a:noFill/>
        <a:ln w="9525">
          <a:noFill/>
        </a:ln>
      </c:spPr>
    </c:floor>
    <c:sideWall>
      <c:thickness val="0"/>
      <c:spPr>
        <a:noFill/>
        <a:ln w="25400">
          <a:noFill/>
        </a:ln>
      </c:spPr>
    </c:sideWall>
    <c:backWall>
      <c:thickness val="0"/>
      <c:spPr>
        <a:noFill/>
        <a:ln w="25400">
          <a:noFill/>
        </a:ln>
      </c:spPr>
    </c:backWall>
    <c:plotArea>
      <c:layout/>
      <c:bar3DChart>
        <c:barDir val="col"/>
        <c:grouping val="clustered"/>
        <c:varyColors val="0"/>
        <c:ser>
          <c:idx val="0"/>
          <c:order val="0"/>
          <c:tx>
            <c:strRef>
              <c:f>Lapas1!$A$121</c:f>
              <c:strCache>
                <c:ptCount val="1"/>
                <c:pt idx="0">
                  <c:v>Gavėjai</c:v>
                </c:pt>
              </c:strCache>
            </c:strRef>
          </c:tx>
          <c:spPr>
            <a:solidFill>
              <a:srgbClr val="ED7D31"/>
            </a:solidFill>
            <a:ln w="25400">
              <a:noFill/>
            </a:ln>
          </c:spPr>
          <c:invertIfNegative val="0"/>
          <c:dLbls>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Lapas1!$B$120:$E$120</c:f>
              <c:numCache>
                <c:formatCode>General</c:formatCode>
                <c:ptCount val="4"/>
                <c:pt idx="0">
                  <c:v>2019</c:v>
                </c:pt>
                <c:pt idx="1">
                  <c:v>2020</c:v>
                </c:pt>
                <c:pt idx="2">
                  <c:v>2021</c:v>
                </c:pt>
                <c:pt idx="3">
                  <c:v>2022</c:v>
                </c:pt>
              </c:numCache>
            </c:numRef>
          </c:cat>
          <c:val>
            <c:numRef>
              <c:f>Lapas1!$B$121:$E$121</c:f>
              <c:numCache>
                <c:formatCode>General</c:formatCode>
                <c:ptCount val="4"/>
                <c:pt idx="0">
                  <c:v>175</c:v>
                </c:pt>
                <c:pt idx="1">
                  <c:v>192</c:v>
                </c:pt>
                <c:pt idx="2">
                  <c:v>194</c:v>
                </c:pt>
                <c:pt idx="3">
                  <c:v>208</c:v>
                </c:pt>
              </c:numCache>
            </c:numRef>
          </c:val>
          <c:extLst>
            <c:ext xmlns:c16="http://schemas.microsoft.com/office/drawing/2014/chart" uri="{C3380CC4-5D6E-409C-BE32-E72D297353CC}">
              <c16:uniqueId val="{00000000-CAE2-4B17-8705-8048B117560B}"/>
            </c:ext>
          </c:extLst>
        </c:ser>
        <c:ser>
          <c:idx val="1"/>
          <c:order val="1"/>
          <c:tx>
            <c:strRef>
              <c:f>Lapas1!$A$122</c:f>
              <c:strCache>
                <c:ptCount val="1"/>
                <c:pt idx="0">
                  <c:v>Išlaidos (tūkst. Eur.)</c:v>
                </c:pt>
              </c:strCache>
            </c:strRef>
          </c:tx>
          <c:spPr>
            <a:solidFill>
              <a:srgbClr val="E7E6E6">
                <a:lumMod val="50000"/>
              </a:srgbClr>
            </a:solidFill>
            <a:ln>
              <a:noFill/>
            </a:ln>
            <a:effectLst/>
            <a:sp3d/>
          </c:spPr>
          <c:invertIfNegative val="0"/>
          <c:dPt>
            <c:idx val="0"/>
            <c:invertIfNegative val="0"/>
            <c:bubble3D val="0"/>
            <c:spPr>
              <a:solidFill>
                <a:srgbClr val="70AD47"/>
              </a:solidFill>
              <a:ln w="25400">
                <a:noFill/>
              </a:ln>
            </c:spPr>
            <c:extLst>
              <c:ext xmlns:c16="http://schemas.microsoft.com/office/drawing/2014/chart" uri="{C3380CC4-5D6E-409C-BE32-E72D297353CC}">
                <c16:uniqueId val="{00000002-CAE2-4B17-8705-8048B117560B}"/>
              </c:ext>
            </c:extLst>
          </c:dPt>
          <c:dPt>
            <c:idx val="1"/>
            <c:invertIfNegative val="0"/>
            <c:bubble3D val="0"/>
            <c:spPr>
              <a:solidFill>
                <a:srgbClr val="70AD47"/>
              </a:solidFill>
              <a:ln w="25400">
                <a:noFill/>
              </a:ln>
            </c:spPr>
            <c:extLst>
              <c:ext xmlns:c16="http://schemas.microsoft.com/office/drawing/2014/chart" uri="{C3380CC4-5D6E-409C-BE32-E72D297353CC}">
                <c16:uniqueId val="{00000004-CAE2-4B17-8705-8048B117560B}"/>
              </c:ext>
            </c:extLst>
          </c:dPt>
          <c:dPt>
            <c:idx val="2"/>
            <c:invertIfNegative val="0"/>
            <c:bubble3D val="0"/>
            <c:spPr>
              <a:solidFill>
                <a:srgbClr val="70AD47"/>
              </a:solidFill>
              <a:ln w="25400">
                <a:noFill/>
              </a:ln>
            </c:spPr>
            <c:extLst>
              <c:ext xmlns:c16="http://schemas.microsoft.com/office/drawing/2014/chart" uri="{C3380CC4-5D6E-409C-BE32-E72D297353CC}">
                <c16:uniqueId val="{00000006-CAE2-4B17-8705-8048B117560B}"/>
              </c:ext>
            </c:extLst>
          </c:dPt>
          <c:dPt>
            <c:idx val="3"/>
            <c:invertIfNegative val="0"/>
            <c:bubble3D val="0"/>
            <c:spPr>
              <a:solidFill>
                <a:srgbClr val="70AD47"/>
              </a:solidFill>
              <a:ln w="25400">
                <a:noFill/>
              </a:ln>
            </c:spPr>
            <c:extLst>
              <c:ext xmlns:c16="http://schemas.microsoft.com/office/drawing/2014/chart" uri="{C3380CC4-5D6E-409C-BE32-E72D297353CC}">
                <c16:uniqueId val="{00000008-CAE2-4B17-8705-8048B117560B}"/>
              </c:ext>
            </c:extLst>
          </c:dPt>
          <c:dLbls>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Lapas1!$B$120:$E$120</c:f>
              <c:numCache>
                <c:formatCode>General</c:formatCode>
                <c:ptCount val="4"/>
                <c:pt idx="0">
                  <c:v>2019</c:v>
                </c:pt>
                <c:pt idx="1">
                  <c:v>2020</c:v>
                </c:pt>
                <c:pt idx="2">
                  <c:v>2021</c:v>
                </c:pt>
                <c:pt idx="3">
                  <c:v>2022</c:v>
                </c:pt>
              </c:numCache>
            </c:numRef>
          </c:cat>
          <c:val>
            <c:numRef>
              <c:f>Lapas1!$B$122:$E$122</c:f>
              <c:numCache>
                <c:formatCode>General</c:formatCode>
                <c:ptCount val="4"/>
                <c:pt idx="0">
                  <c:v>381.4</c:v>
                </c:pt>
                <c:pt idx="1">
                  <c:v>523.4</c:v>
                </c:pt>
                <c:pt idx="2">
                  <c:v>655.4</c:v>
                </c:pt>
                <c:pt idx="3">
                  <c:v>751.4</c:v>
                </c:pt>
              </c:numCache>
            </c:numRef>
          </c:val>
          <c:extLst>
            <c:ext xmlns:c16="http://schemas.microsoft.com/office/drawing/2014/chart" uri="{C3380CC4-5D6E-409C-BE32-E72D297353CC}">
              <c16:uniqueId val="{00000009-CAE2-4B17-8705-8048B117560B}"/>
            </c:ext>
          </c:extLst>
        </c:ser>
        <c:dLbls>
          <c:showLegendKey val="0"/>
          <c:showVal val="0"/>
          <c:showCatName val="0"/>
          <c:showSerName val="0"/>
          <c:showPercent val="0"/>
          <c:showBubbleSize val="0"/>
        </c:dLbls>
        <c:gapWidth val="150"/>
        <c:shape val="box"/>
        <c:axId val="142813696"/>
        <c:axId val="143142848"/>
        <c:axId val="0"/>
      </c:bar3DChart>
      <c:catAx>
        <c:axId val="142813696"/>
        <c:scaling>
          <c:orientation val="minMax"/>
        </c:scaling>
        <c:delete val="0"/>
        <c:axPos val="b"/>
        <c:numFmt formatCode="General"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t-LT"/>
          </a:p>
        </c:txPr>
        <c:crossAx val="143142848"/>
        <c:crosses val="autoZero"/>
        <c:auto val="1"/>
        <c:lblAlgn val="ctr"/>
        <c:lblOffset val="100"/>
        <c:noMultiLvlLbl val="0"/>
      </c:catAx>
      <c:valAx>
        <c:axId val="143142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t-LT"/>
          </a:p>
        </c:txPr>
        <c:crossAx val="142813696"/>
        <c:crosses val="autoZero"/>
        <c:crossBetween val="between"/>
      </c:valAx>
      <c:spPr>
        <a:noFill/>
        <a:ln w="25400">
          <a:noFill/>
        </a:ln>
      </c:spPr>
    </c:plotArea>
    <c:legend>
      <c:legendPos val="r"/>
      <c:layout>
        <c:manualLayout>
          <c:xMode val="edge"/>
          <c:yMode val="edge"/>
          <c:x val="0.35429447852760737"/>
          <c:y val="0.90773809523809523"/>
          <c:w val="0.28987730061349698"/>
          <c:h val="6.5476190476190466E-2"/>
        </c:manualLayout>
      </c:layout>
      <c:overlay val="0"/>
      <c:spPr>
        <a:noFill/>
        <a:ln w="25400">
          <a:noFill/>
        </a:ln>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lt-LT"/>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lt-LT" sz="1200"/>
              <a:t>Tikslinėms</a:t>
            </a:r>
            <a:r>
              <a:rPr lang="lt-LT" sz="1200" baseline="0"/>
              <a:t>  kompensacijoms išmokėtų lėšų ir gavėjų pasiskirstymas</a:t>
            </a:r>
            <a:endParaRPr lang="lt-LT" sz="1200"/>
          </a:p>
        </c:rich>
      </c:tx>
      <c:layout/>
      <c:overlay val="0"/>
    </c:title>
    <c:autoTitleDeleted val="0"/>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strRef>
              <c:f>Lapas1!$C$353</c:f>
              <c:strCache>
                <c:ptCount val="1"/>
                <c:pt idx="0">
                  <c:v>Tūkst. Eur</c:v>
                </c:pt>
              </c:strCache>
            </c:strRef>
          </c:tx>
          <c:spPr>
            <a:solidFill>
              <a:schemeClr val="accent1"/>
            </a:solidFill>
          </c:spPr>
          <c:invertIfNegative val="0"/>
          <c:dLbls>
            <c:spPr>
              <a:noFill/>
              <a:ln w="2540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Lapas1!$B$356:$B$358</c:f>
              <c:numCache>
                <c:formatCode>General</c:formatCode>
                <c:ptCount val="3"/>
                <c:pt idx="0">
                  <c:v>2020</c:v>
                </c:pt>
                <c:pt idx="1">
                  <c:v>2021</c:v>
                </c:pt>
                <c:pt idx="2">
                  <c:v>2022</c:v>
                </c:pt>
              </c:numCache>
            </c:numRef>
          </c:cat>
          <c:val>
            <c:numRef>
              <c:f>Lapas1!$C$356:$C$358</c:f>
              <c:numCache>
                <c:formatCode>General</c:formatCode>
                <c:ptCount val="3"/>
                <c:pt idx="0">
                  <c:v>2624.57</c:v>
                </c:pt>
                <c:pt idx="1">
                  <c:v>2722.97</c:v>
                </c:pt>
                <c:pt idx="2">
                  <c:v>3061.23</c:v>
                </c:pt>
              </c:numCache>
            </c:numRef>
          </c:val>
          <c:extLst>
            <c:ext xmlns:c16="http://schemas.microsoft.com/office/drawing/2014/chart" uri="{C3380CC4-5D6E-409C-BE32-E72D297353CC}">
              <c16:uniqueId val="{00000000-F7D1-42A4-822E-380A86F2F61E}"/>
            </c:ext>
          </c:extLst>
        </c:ser>
        <c:ser>
          <c:idx val="1"/>
          <c:order val="1"/>
          <c:tx>
            <c:strRef>
              <c:f>Lapas1!$D$353</c:f>
              <c:strCache>
                <c:ptCount val="1"/>
                <c:pt idx="0">
                  <c:v>Gavėjai</c:v>
                </c:pt>
              </c:strCache>
            </c:strRef>
          </c:tx>
          <c:spPr>
            <a:solidFill>
              <a:schemeClr val="accent2"/>
            </a:solidFill>
          </c:spPr>
          <c:invertIfNegative val="0"/>
          <c:dLbls>
            <c:spPr>
              <a:noFill/>
              <a:ln w="2540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Lapas1!$B$356:$B$358</c:f>
              <c:numCache>
                <c:formatCode>General</c:formatCode>
                <c:ptCount val="3"/>
                <c:pt idx="0">
                  <c:v>2020</c:v>
                </c:pt>
                <c:pt idx="1">
                  <c:v>2021</c:v>
                </c:pt>
                <c:pt idx="2">
                  <c:v>2022</c:v>
                </c:pt>
              </c:numCache>
            </c:numRef>
          </c:cat>
          <c:val>
            <c:numRef>
              <c:f>Lapas1!$D$356:$D$358</c:f>
              <c:numCache>
                <c:formatCode>General</c:formatCode>
                <c:ptCount val="3"/>
                <c:pt idx="0">
                  <c:v>1599</c:v>
                </c:pt>
                <c:pt idx="1">
                  <c:v>1679</c:v>
                </c:pt>
                <c:pt idx="2">
                  <c:v>1825</c:v>
                </c:pt>
              </c:numCache>
            </c:numRef>
          </c:val>
          <c:extLst>
            <c:ext xmlns:c16="http://schemas.microsoft.com/office/drawing/2014/chart" uri="{C3380CC4-5D6E-409C-BE32-E72D297353CC}">
              <c16:uniqueId val="{00000001-F7D1-42A4-822E-380A86F2F61E}"/>
            </c:ext>
          </c:extLst>
        </c:ser>
        <c:dLbls>
          <c:showLegendKey val="0"/>
          <c:showVal val="0"/>
          <c:showCatName val="0"/>
          <c:showSerName val="0"/>
          <c:showPercent val="0"/>
          <c:showBubbleSize val="0"/>
        </c:dLbls>
        <c:gapWidth val="150"/>
        <c:shape val="box"/>
        <c:axId val="147524608"/>
        <c:axId val="143162688"/>
        <c:axId val="0"/>
      </c:bar3DChart>
      <c:catAx>
        <c:axId val="147524608"/>
        <c:scaling>
          <c:orientation val="minMax"/>
        </c:scaling>
        <c:delete val="0"/>
        <c:axPos val="b"/>
        <c:numFmt formatCode="General" sourceLinked="1"/>
        <c:majorTickMark val="out"/>
        <c:minorTickMark val="none"/>
        <c:tickLblPos val="nextTo"/>
        <c:crossAx val="143162688"/>
        <c:crosses val="autoZero"/>
        <c:auto val="1"/>
        <c:lblAlgn val="ctr"/>
        <c:lblOffset val="100"/>
        <c:noMultiLvlLbl val="0"/>
      </c:catAx>
      <c:valAx>
        <c:axId val="143162688"/>
        <c:scaling>
          <c:orientation val="minMax"/>
        </c:scaling>
        <c:delete val="0"/>
        <c:axPos val="l"/>
        <c:majorGridlines/>
        <c:numFmt formatCode="General" sourceLinked="1"/>
        <c:majorTickMark val="out"/>
        <c:minorTickMark val="none"/>
        <c:tickLblPos val="nextTo"/>
        <c:crossAx val="147524608"/>
        <c:crosses val="autoZero"/>
        <c:crossBetween val="between"/>
      </c:valAx>
      <c:spPr>
        <a:noFill/>
        <a:ln w="25406">
          <a:noFill/>
        </a:ln>
      </c:spPr>
    </c:plotArea>
    <c:legend>
      <c:legendPos val="r"/>
      <c:layout>
        <c:manualLayout>
          <c:xMode val="edge"/>
          <c:yMode val="edge"/>
          <c:x val="0.8516673478098975"/>
          <c:y val="0.47596456692913386"/>
          <c:w val="0.12981863426241269"/>
          <c:h val="0.1443083989501312"/>
        </c:manualLayout>
      </c:layout>
      <c:overlay val="0"/>
    </c:legend>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97"/>
            </a:pPr>
            <a:r>
              <a:rPr lang="lt-LT" sz="1197"/>
              <a:t>Asmens veiklos ir gebėjimų </a:t>
            </a:r>
            <a:r>
              <a:rPr lang="lt-LT" sz="1197" baseline="0"/>
              <a:t> </a:t>
            </a:r>
            <a:r>
              <a:rPr lang="lt-LT" sz="1197"/>
              <a:t>vertinimas</a:t>
            </a:r>
            <a:r>
              <a:rPr lang="lt-LT" sz="1197" baseline="0"/>
              <a:t> pagal seniūnijas</a:t>
            </a:r>
            <a:endParaRPr lang="lt-LT" sz="1200"/>
          </a:p>
        </c:rich>
      </c:tx>
      <c:layout>
        <c:manualLayout>
          <c:xMode val="edge"/>
          <c:yMode val="edge"/>
          <c:x val="0.13961038047187799"/>
          <c:y val="3.6589691472947661E-2"/>
        </c:manualLayout>
      </c:layout>
      <c:overlay val="0"/>
    </c:title>
    <c:autoTitleDeleted val="0"/>
    <c:plotArea>
      <c:layout/>
      <c:pieChart>
        <c:varyColors val="1"/>
        <c:dLbls>
          <c:showLegendKey val="0"/>
          <c:showVal val="0"/>
          <c:showCatName val="0"/>
          <c:showSerName val="0"/>
          <c:showPercent val="0"/>
          <c:showBubbleSize val="0"/>
          <c:showLeaderLines val="0"/>
        </c:dLbls>
        <c:firstSliceAng val="0"/>
      </c:pieChart>
      <c:spPr>
        <a:noFill/>
        <a:ln w="25333">
          <a:noFill/>
        </a:ln>
      </c:spPr>
    </c:plotArea>
    <c:legend>
      <c:legendPos val="r"/>
      <c:layout>
        <c:manualLayout>
          <c:xMode val="edge"/>
          <c:yMode val="edge"/>
          <c:x val="0.67725752508361203"/>
          <c:y val="0.1864864864864865"/>
          <c:w val="0.29933110367892979"/>
          <c:h val="0.69459459459459461"/>
        </c:manualLayout>
      </c:layout>
      <c:overlay val="0"/>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399" b="0" i="0" u="none" strike="noStrike" kern="1200" spc="0" baseline="0">
                <a:solidFill>
                  <a:schemeClr val="tx1">
                    <a:lumMod val="65000"/>
                    <a:lumOff val="35000"/>
                  </a:schemeClr>
                </a:solidFill>
                <a:latin typeface="+mn-lt"/>
                <a:ea typeface="+mn-ea"/>
                <a:cs typeface="+mn-cs"/>
              </a:defRPr>
            </a:pPr>
            <a:r>
              <a:rPr lang="lt-LT" sz="1199" b="1">
                <a:solidFill>
                  <a:sysClr val="windowText" lastClr="000000"/>
                </a:solidFill>
              </a:rPr>
              <a:t>Išmokų</a:t>
            </a:r>
            <a:r>
              <a:rPr lang="lt-LT" sz="1199" b="1" baseline="0">
                <a:solidFill>
                  <a:sysClr val="windowText" lastClr="000000"/>
                </a:solidFill>
              </a:rPr>
              <a:t> vaikams mokėjimo pokyčiai</a:t>
            </a:r>
            <a:endParaRPr lang="lt-LT" sz="1200" b="1">
              <a:solidFill>
                <a:sysClr val="windowText" lastClr="000000"/>
              </a:solidFill>
            </a:endParaRPr>
          </a:p>
        </c:rich>
      </c:tx>
      <c:layout/>
      <c:overlay val="0"/>
      <c:spPr>
        <a:noFill/>
        <a:ln w="25379">
          <a:noFill/>
        </a:ln>
      </c:spPr>
    </c:title>
    <c:autoTitleDeleted val="0"/>
    <c:view3D>
      <c:rotX val="15"/>
      <c:rotY val="20"/>
      <c:depthPercent val="100"/>
      <c:rAngAx val="1"/>
    </c:view3D>
    <c:floor>
      <c:thickness val="0"/>
      <c:spPr>
        <a:noFill/>
        <a:ln w="9525">
          <a:noFill/>
        </a:ln>
      </c:spPr>
    </c:floor>
    <c:sideWall>
      <c:thickness val="0"/>
      <c:spPr>
        <a:noFill/>
        <a:ln w="25400">
          <a:noFill/>
        </a:ln>
      </c:spPr>
    </c:sideWall>
    <c:backWall>
      <c:thickness val="0"/>
      <c:spPr>
        <a:noFill/>
        <a:ln w="25400">
          <a:noFill/>
        </a:ln>
      </c:spPr>
    </c:backWall>
    <c:plotArea>
      <c:layout/>
      <c:bar3DChart>
        <c:barDir val="col"/>
        <c:grouping val="clustered"/>
        <c:varyColors val="0"/>
        <c:ser>
          <c:idx val="0"/>
          <c:order val="0"/>
          <c:tx>
            <c:strRef>
              <c:f>Lapas1!$A$4:$B$4</c:f>
              <c:strCache>
                <c:ptCount val="1"/>
                <c:pt idx="0">
                  <c:v>Gavėjai</c:v>
                </c:pt>
              </c:strCache>
            </c:strRef>
          </c:tx>
          <c:spPr>
            <a:solidFill>
              <a:srgbClr val="4F81BD"/>
            </a:solidFill>
            <a:ln w="25379">
              <a:noFill/>
            </a:ln>
          </c:spPr>
          <c:invertIfNegative val="0"/>
          <c:dLbls>
            <c:dLbl>
              <c:idx val="0"/>
              <c:layout>
                <c:manualLayout>
                  <c:x val="2.427389052551826E-3"/>
                  <c:y val="-2.8186279496183242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4453-469F-83DC-266035FDB5D8}"/>
                </c:ext>
              </c:extLst>
            </c:dLbl>
            <c:dLbl>
              <c:idx val="1"/>
              <c:layout>
                <c:manualLayout>
                  <c:x val="2.427389052551826E-3"/>
                  <c:y val="-3.2883992745547069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4453-469F-83DC-266035FDB5D8}"/>
                </c:ext>
              </c:extLst>
            </c:dLbl>
            <c:dLbl>
              <c:idx val="2"/>
              <c:layout>
                <c:manualLayout>
                  <c:x val="-8.9003237087243853E-17"/>
                  <c:y val="-2.348856624681933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4453-469F-83DC-266035FDB5D8}"/>
                </c:ext>
              </c:extLst>
            </c:dLbl>
            <c:spPr>
              <a:noFill/>
              <a:ln w="25379">
                <a:noFill/>
              </a:ln>
            </c:spPr>
            <c:txPr>
              <a:bodyPr rot="0" spcFirstLastPara="1" vertOverflow="ellipsis" vert="horz" wrap="square" lIns="38100" tIns="19050" rIns="38100" bIns="19050" anchor="ctr" anchorCtr="1">
                <a:spAutoFit/>
              </a:bodyPr>
              <a:lstStyle/>
              <a:p>
                <a:pPr>
                  <a:defRPr sz="899"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Lapas1!$D$3:$F$3</c:f>
              <c:numCache>
                <c:formatCode>General</c:formatCode>
                <c:ptCount val="3"/>
                <c:pt idx="0">
                  <c:v>2020</c:v>
                </c:pt>
                <c:pt idx="1">
                  <c:v>2021</c:v>
                </c:pt>
                <c:pt idx="2">
                  <c:v>2022</c:v>
                </c:pt>
              </c:numCache>
            </c:numRef>
          </c:cat>
          <c:val>
            <c:numRef>
              <c:f>Lapas1!$D$4:$F$4</c:f>
              <c:numCache>
                <c:formatCode>General</c:formatCode>
                <c:ptCount val="3"/>
                <c:pt idx="0">
                  <c:v>6632</c:v>
                </c:pt>
                <c:pt idx="1">
                  <c:v>6540</c:v>
                </c:pt>
                <c:pt idx="2">
                  <c:v>6615</c:v>
                </c:pt>
              </c:numCache>
            </c:numRef>
          </c:val>
          <c:extLst>
            <c:ext xmlns:c16="http://schemas.microsoft.com/office/drawing/2014/chart" uri="{C3380CC4-5D6E-409C-BE32-E72D297353CC}">
              <c16:uniqueId val="{00000003-4453-469F-83DC-266035FDB5D8}"/>
            </c:ext>
          </c:extLst>
        </c:ser>
        <c:ser>
          <c:idx val="1"/>
          <c:order val="1"/>
          <c:tx>
            <c:strRef>
              <c:f>Lapas1!$A$5:$B$5</c:f>
              <c:strCache>
                <c:ptCount val="1"/>
                <c:pt idx="0">
                  <c:v>Tūkst. Eur. </c:v>
                </c:pt>
              </c:strCache>
            </c:strRef>
          </c:tx>
          <c:spPr>
            <a:solidFill>
              <a:srgbClr val="C0504D"/>
            </a:solidFill>
            <a:ln w="25379">
              <a:noFill/>
            </a:ln>
          </c:spPr>
          <c:invertIfNegative val="0"/>
          <c:dLbls>
            <c:dLbl>
              <c:idx val="0"/>
              <c:layout>
                <c:manualLayout>
                  <c:x val="3.8838320407327306E-2"/>
                  <c:y val="-2.3488381297478808E-2"/>
                </c:manualLayout>
              </c:layout>
              <c:spPr>
                <a:noFill/>
                <a:ln w="25379">
                  <a:noFill/>
                </a:ln>
              </c:spPr>
              <c:txPr>
                <a:bodyPr rot="0" spcFirstLastPara="1" vertOverflow="ellipsis" vert="horz" wrap="square" lIns="38100" tIns="19050" rIns="38100" bIns="19050" anchor="ctr" anchorCtr="1">
                  <a:noAutofit/>
                </a:bodyPr>
                <a:lstStyle/>
                <a:p>
                  <a:pPr>
                    <a:defRPr sz="899"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4-4453-469F-83DC-266035FDB5D8}"/>
                </c:ext>
              </c:extLst>
            </c:dLbl>
            <c:dLbl>
              <c:idx val="1"/>
              <c:layout>
                <c:manualLayout>
                  <c:x val="2.6701279578069999E-2"/>
                  <c:y val="-3.758170599491098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4453-469F-83DC-266035FDB5D8}"/>
                </c:ext>
              </c:extLst>
            </c:dLbl>
            <c:dLbl>
              <c:idx val="2"/>
              <c:layout>
                <c:manualLayout>
                  <c:x val="1.4564334315310868E-2"/>
                  <c:y val="-2.348856624681933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4453-469F-83DC-266035FDB5D8}"/>
                </c:ext>
              </c:extLst>
            </c:dLbl>
            <c:spPr>
              <a:noFill/>
              <a:ln w="25379">
                <a:noFill/>
              </a:ln>
            </c:spPr>
            <c:txPr>
              <a:bodyPr rot="0" spcFirstLastPara="1" vertOverflow="ellipsis" vert="horz" wrap="square" lIns="38100" tIns="19050" rIns="38100" bIns="19050" anchor="ctr" anchorCtr="1">
                <a:spAutoFit/>
              </a:bodyPr>
              <a:lstStyle/>
              <a:p>
                <a:pPr>
                  <a:defRPr sz="899"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Lapas1!$D$3:$F$3</c:f>
              <c:numCache>
                <c:formatCode>General</c:formatCode>
                <c:ptCount val="3"/>
                <c:pt idx="0">
                  <c:v>2020</c:v>
                </c:pt>
                <c:pt idx="1">
                  <c:v>2021</c:v>
                </c:pt>
                <c:pt idx="2">
                  <c:v>2022</c:v>
                </c:pt>
              </c:numCache>
            </c:numRef>
          </c:cat>
          <c:val>
            <c:numRef>
              <c:f>Lapas1!$D$5:$F$5</c:f>
              <c:numCache>
                <c:formatCode>General</c:formatCode>
                <c:ptCount val="3"/>
                <c:pt idx="0">
                  <c:v>5673</c:v>
                </c:pt>
                <c:pt idx="1">
                  <c:v>6386</c:v>
                </c:pt>
                <c:pt idx="2">
                  <c:v>7200</c:v>
                </c:pt>
              </c:numCache>
            </c:numRef>
          </c:val>
          <c:extLst>
            <c:ext xmlns:c16="http://schemas.microsoft.com/office/drawing/2014/chart" uri="{C3380CC4-5D6E-409C-BE32-E72D297353CC}">
              <c16:uniqueId val="{00000007-4453-469F-83DC-266035FDB5D8}"/>
            </c:ext>
          </c:extLst>
        </c:ser>
        <c:dLbls>
          <c:showLegendKey val="0"/>
          <c:showVal val="0"/>
          <c:showCatName val="0"/>
          <c:showSerName val="0"/>
          <c:showPercent val="0"/>
          <c:showBubbleSize val="0"/>
        </c:dLbls>
        <c:gapWidth val="150"/>
        <c:shape val="box"/>
        <c:axId val="138362880"/>
        <c:axId val="148026432"/>
        <c:axId val="0"/>
      </c:bar3DChart>
      <c:catAx>
        <c:axId val="138362880"/>
        <c:scaling>
          <c:orientation val="minMax"/>
        </c:scaling>
        <c:delete val="0"/>
        <c:axPos val="b"/>
        <c:numFmt formatCode="General" sourceLinked="1"/>
        <c:majorTickMark val="none"/>
        <c:minorTickMark val="none"/>
        <c:tickLblPos val="nextTo"/>
        <c:spPr>
          <a:ln w="9517">
            <a:noFill/>
          </a:ln>
        </c:spPr>
        <c:txPr>
          <a:bodyPr rot="-60000000" spcFirstLastPara="1" vertOverflow="ellipsis" vert="horz" wrap="square" anchor="ctr" anchorCtr="1"/>
          <a:lstStyle/>
          <a:p>
            <a:pPr>
              <a:defRPr sz="899" b="0" i="0" u="none" strike="noStrike" kern="1200" baseline="0">
                <a:solidFill>
                  <a:schemeClr val="tx1">
                    <a:lumMod val="65000"/>
                    <a:lumOff val="35000"/>
                  </a:schemeClr>
                </a:solidFill>
                <a:latin typeface="+mn-lt"/>
                <a:ea typeface="+mn-ea"/>
                <a:cs typeface="+mn-cs"/>
              </a:defRPr>
            </a:pPr>
            <a:endParaRPr lang="lt-LT"/>
          </a:p>
        </c:txPr>
        <c:crossAx val="148026432"/>
        <c:crosses val="autoZero"/>
        <c:auto val="1"/>
        <c:lblAlgn val="ctr"/>
        <c:lblOffset val="100"/>
        <c:noMultiLvlLbl val="0"/>
      </c:catAx>
      <c:valAx>
        <c:axId val="148026432"/>
        <c:scaling>
          <c:orientation val="minMax"/>
        </c:scaling>
        <c:delete val="0"/>
        <c:axPos val="l"/>
        <c:majorGridlines>
          <c:spPr>
            <a:ln w="9517" cap="flat" cmpd="sng" algn="ctr">
              <a:solidFill>
                <a:schemeClr val="tx1">
                  <a:lumMod val="15000"/>
                  <a:lumOff val="85000"/>
                </a:schemeClr>
              </a:solidFill>
              <a:round/>
            </a:ln>
            <a:effectLst/>
          </c:spPr>
        </c:majorGridlines>
        <c:numFmt formatCode="General" sourceLinked="1"/>
        <c:majorTickMark val="none"/>
        <c:minorTickMark val="none"/>
        <c:tickLblPos val="nextTo"/>
        <c:spPr>
          <a:ln w="9517">
            <a:noFill/>
          </a:ln>
        </c:spPr>
        <c:txPr>
          <a:bodyPr rot="-60000000" spcFirstLastPara="1" vertOverflow="ellipsis" vert="horz" wrap="square" anchor="ctr" anchorCtr="1"/>
          <a:lstStyle/>
          <a:p>
            <a:pPr>
              <a:defRPr sz="899" b="0" i="0" u="none" strike="noStrike" kern="1200" baseline="0">
                <a:solidFill>
                  <a:schemeClr val="tx1">
                    <a:lumMod val="65000"/>
                    <a:lumOff val="35000"/>
                  </a:schemeClr>
                </a:solidFill>
                <a:latin typeface="+mn-lt"/>
                <a:ea typeface="+mn-ea"/>
                <a:cs typeface="+mn-cs"/>
              </a:defRPr>
            </a:pPr>
            <a:endParaRPr lang="lt-LT"/>
          </a:p>
        </c:txPr>
        <c:crossAx val="138362880"/>
        <c:crosses val="autoZero"/>
        <c:crossBetween val="between"/>
      </c:valAx>
      <c:spPr>
        <a:noFill/>
        <a:ln w="25379">
          <a:noFill/>
        </a:ln>
      </c:spPr>
    </c:plotArea>
    <c:legend>
      <c:legendPos val="r"/>
      <c:layout>
        <c:manualLayout>
          <c:xMode val="edge"/>
          <c:yMode val="edge"/>
          <c:x val="0.37037037037037035"/>
          <c:y val="0.88686131386861311"/>
          <c:w val="0.25740740740740742"/>
          <c:h val="8.0291970802919707E-2"/>
        </c:manualLayout>
      </c:layout>
      <c:overlay val="0"/>
      <c:spPr>
        <a:noFill/>
        <a:ln w="25379">
          <a:noFill/>
        </a:ln>
      </c:spPr>
      <c:txPr>
        <a:bodyPr rot="0" spcFirstLastPara="1" vertOverflow="ellipsis" vert="horz" wrap="square" anchor="ctr" anchorCtr="1"/>
        <a:lstStyle/>
        <a:p>
          <a:pPr>
            <a:defRPr sz="899"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solidFill>
      <a:schemeClr val="bg1"/>
    </a:solidFill>
    <a:ln w="9517" cap="flat" cmpd="sng" algn="ctr">
      <a:solidFill>
        <a:schemeClr val="tx1"/>
      </a:solidFill>
      <a:round/>
    </a:ln>
    <a:effectLst/>
  </c:spPr>
  <c:txPr>
    <a:bodyPr/>
    <a:lstStyle/>
    <a:p>
      <a:pPr>
        <a:defRPr/>
      </a:pPr>
      <a:endParaRPr lang="lt-LT"/>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518068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vadinima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212945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siūlymas su antrašt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16173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ortelės pavadinimas">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2531280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asiūlymo pavadinimas kortelės">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90287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arba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922130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3971895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2059087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3798433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BA715-430A-4210-979A-AD8D5BEF960F}" type="datetimeFigureOut">
              <a:rPr lang="lt-LT" smtClean="0"/>
              <a:t>2023-03-14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632435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6BA715-430A-4210-979A-AD8D5BEF960F}" type="datetimeFigureOut">
              <a:rPr lang="lt-LT" smtClean="0"/>
              <a:t>2023-03-14</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934869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6BA715-430A-4210-979A-AD8D5BEF960F}" type="datetimeFigureOut">
              <a:rPr lang="lt-LT" smtClean="0"/>
              <a:t>2023-03-14</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68681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6BA715-430A-4210-979A-AD8D5BEF960F}" type="datetimeFigureOut">
              <a:rPr lang="lt-LT" smtClean="0"/>
              <a:t>2023-03-14</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2747815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6BA715-430A-4210-979A-AD8D5BEF960F}" type="datetimeFigureOut">
              <a:rPr lang="lt-LT" smtClean="0"/>
              <a:t>2023-03-14</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181781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6BA715-430A-4210-979A-AD8D5BEF960F}" type="datetimeFigureOut">
              <a:rPr lang="lt-LT" smtClean="0"/>
              <a:t>2023-03-14</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736913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A6BA715-430A-4210-979A-AD8D5BEF960F}" type="datetimeFigureOut">
              <a:rPr lang="lt-LT" smtClean="0"/>
              <a:t>2023-03-14</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C9CB93CA-EEF8-4F4E-9F4B-B01A570D71C8}" type="slidenum">
              <a:rPr lang="lt-LT" smtClean="0"/>
              <a:t>‹#›</a:t>
            </a:fld>
            <a:endParaRPr lang="lt-LT"/>
          </a:p>
        </p:txBody>
      </p:sp>
    </p:spTree>
    <p:extLst>
      <p:ext uri="{BB962C8B-B14F-4D97-AF65-F5344CB8AC3E}">
        <p14:creationId xmlns:p14="http://schemas.microsoft.com/office/powerpoint/2010/main" val="1623557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lt-LT"/>
              <a:t>Spustelėję redag. ruoš. pavad. stilių</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lt-LT"/>
              <a:t>Redaguoti šablono teksto stilius</a:t>
            </a:r>
          </a:p>
          <a:p>
            <a:pPr lvl="1"/>
            <a:r>
              <a:rPr lang="lt-LT"/>
              <a:t>Antras lygis</a:t>
            </a:r>
          </a:p>
          <a:p>
            <a:pPr lvl="2"/>
            <a:r>
              <a:rPr lang="lt-LT"/>
              <a:t>Trečias lygis</a:t>
            </a:r>
          </a:p>
          <a:p>
            <a:pPr lvl="3"/>
            <a:r>
              <a:rPr lang="lt-LT"/>
              <a:t>Ketvirtas lygis</a:t>
            </a:r>
          </a:p>
          <a:p>
            <a:pPr lvl="4"/>
            <a:r>
              <a:rPr lang="lt-LT"/>
              <a:t>Penktas lygis</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6BA715-430A-4210-979A-AD8D5BEF960F}" type="datetimeFigureOut">
              <a:rPr lang="lt-LT" smtClean="0"/>
              <a:t>2023-03-14</a:t>
            </a:fld>
            <a:endParaRPr lang="lt-LT"/>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9CB93CA-EEF8-4F4E-9F4B-B01A570D71C8}" type="slidenum">
              <a:rPr lang="lt-LT" smtClean="0"/>
              <a:t>‹#›</a:t>
            </a:fld>
            <a:endParaRPr lang="lt-LT"/>
          </a:p>
        </p:txBody>
      </p:sp>
    </p:spTree>
    <p:extLst>
      <p:ext uri="{BB962C8B-B14F-4D97-AF65-F5344CB8AC3E}">
        <p14:creationId xmlns:p14="http://schemas.microsoft.com/office/powerpoint/2010/main" val="4256100161"/>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0EA34-EA48-4861-AD02-C3B70D7A7902}"/>
              </a:ext>
            </a:extLst>
          </p:cNvPr>
          <p:cNvSpPr>
            <a:spLocks noGrp="1"/>
          </p:cNvSpPr>
          <p:nvPr>
            <p:ph type="ctrTitle"/>
          </p:nvPr>
        </p:nvSpPr>
        <p:spPr>
          <a:xfrm>
            <a:off x="1271935" y="1072123"/>
            <a:ext cx="7766936" cy="1646302"/>
          </a:xfrm>
        </p:spPr>
        <p:txBody>
          <a:bodyPr/>
          <a:lstStyle/>
          <a:p>
            <a:pPr algn="ctr"/>
            <a:r>
              <a:rPr lang="lt-LT" sz="4000" dirty="0"/>
              <a:t>Plungės rajono savivaldybės administracija</a:t>
            </a:r>
          </a:p>
        </p:txBody>
      </p:sp>
      <p:sp>
        <p:nvSpPr>
          <p:cNvPr id="3" name="Subtitle 2">
            <a:extLst>
              <a:ext uri="{FF2B5EF4-FFF2-40B4-BE49-F238E27FC236}">
                <a16:creationId xmlns:a16="http://schemas.microsoft.com/office/drawing/2014/main" id="{D70873A3-DCBE-4D04-8E14-64D1AC03547A}"/>
              </a:ext>
            </a:extLst>
          </p:cNvPr>
          <p:cNvSpPr>
            <a:spLocks noGrp="1"/>
          </p:cNvSpPr>
          <p:nvPr>
            <p:ph type="subTitle" idx="1"/>
          </p:nvPr>
        </p:nvSpPr>
        <p:spPr>
          <a:xfrm>
            <a:off x="1507067" y="4090022"/>
            <a:ext cx="7766936" cy="1096899"/>
          </a:xfrm>
        </p:spPr>
        <p:txBody>
          <a:bodyPr>
            <a:normAutofit fontScale="25000" lnSpcReduction="20000"/>
          </a:bodyPr>
          <a:lstStyle/>
          <a:p>
            <a:pPr algn="ctr"/>
            <a:r>
              <a:rPr lang="lt-LT" sz="9600" dirty="0"/>
              <a:t>Socialinės paramos skyriaus darbo aktualijos</a:t>
            </a:r>
          </a:p>
          <a:p>
            <a:pPr algn="ctr"/>
            <a:endParaRPr lang="lt-LT" dirty="0"/>
          </a:p>
          <a:p>
            <a:pPr algn="ctr"/>
            <a:r>
              <a:rPr lang="lt-LT" sz="7400" dirty="0"/>
              <a:t>Socialinės paramos skyriaus vedėja Jolanta Puidokienė</a:t>
            </a:r>
          </a:p>
          <a:p>
            <a:pPr algn="ctr"/>
            <a:r>
              <a:rPr lang="lt-LT" sz="7400" dirty="0"/>
              <a:t>2023-03-21</a:t>
            </a:r>
          </a:p>
        </p:txBody>
      </p:sp>
    </p:spTree>
    <p:extLst>
      <p:ext uri="{BB962C8B-B14F-4D97-AF65-F5344CB8AC3E}">
        <p14:creationId xmlns:p14="http://schemas.microsoft.com/office/powerpoint/2010/main" val="3560120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066F2-DD3B-449E-93C0-1ED5ECA621AF}"/>
              </a:ext>
            </a:extLst>
          </p:cNvPr>
          <p:cNvSpPr>
            <a:spLocks noGrp="1"/>
          </p:cNvSpPr>
          <p:nvPr>
            <p:ph type="title"/>
          </p:nvPr>
        </p:nvSpPr>
        <p:spPr>
          <a:xfrm>
            <a:off x="677334" y="478972"/>
            <a:ext cx="8596668" cy="944880"/>
          </a:xfrm>
        </p:spPr>
        <p:txBody>
          <a:bodyPr>
            <a:normAutofit fontScale="90000"/>
          </a:bodyPr>
          <a:lstStyle/>
          <a:p>
            <a:pPr lvl="0" algn="ctr">
              <a:lnSpc>
                <a:spcPct val="150000"/>
              </a:lnSpc>
            </a:pPr>
            <a:r>
              <a:rPr lang="lt-LT" sz="1600" dirty="0">
                <a:solidFill>
                  <a:schemeClr val="tx1"/>
                </a:solidFill>
                <a:effectLst/>
                <a:latin typeface="+mn-lt"/>
                <a:ea typeface="Times New Roman" panose="02020603050405020304" pitchFamily="18" charset="0"/>
                <a:cs typeface="Times New Roman" panose="02020603050405020304" pitchFamily="18" charset="0"/>
              </a:rPr>
              <a:t>Socialinės paramos skyrius Plungės rajono gyventojams  moka slaugos ir priežiūros (pagalbos) išlaidų </a:t>
            </a:r>
            <a:r>
              <a:rPr lang="lt-LT" sz="1600" dirty="0">
                <a:solidFill>
                  <a:schemeClr val="tx1"/>
                </a:solidFill>
                <a:effectLst/>
                <a:latin typeface="+mn-lt"/>
                <a:ea typeface="Calibri" panose="020F0502020204030204" pitchFamily="34" charset="0"/>
                <a:cs typeface="Times New Roman" panose="02020603050405020304" pitchFamily="18" charset="0"/>
              </a:rPr>
              <a:t/>
            </a:r>
            <a:br>
              <a:rPr lang="lt-LT" sz="1600" dirty="0">
                <a:solidFill>
                  <a:schemeClr val="tx1"/>
                </a:solidFill>
                <a:effectLst/>
                <a:latin typeface="+mn-lt"/>
                <a:ea typeface="Calibri" panose="020F0502020204030204" pitchFamily="34" charset="0"/>
                <a:cs typeface="Times New Roman" panose="02020603050405020304" pitchFamily="18" charset="0"/>
              </a:rPr>
            </a:br>
            <a:r>
              <a:rPr lang="lt-LT" sz="1600" dirty="0">
                <a:solidFill>
                  <a:schemeClr val="tx1"/>
                </a:solidFill>
                <a:effectLst/>
                <a:latin typeface="+mn-lt"/>
                <a:ea typeface="Times New Roman" panose="02020603050405020304" pitchFamily="18" charset="0"/>
              </a:rPr>
              <a:t>tikslines kompensacijas.</a:t>
            </a:r>
            <a:endParaRPr lang="lt-LT" sz="1600" dirty="0">
              <a:solidFill>
                <a:schemeClr val="tx1"/>
              </a:solidFill>
              <a:latin typeface="+mn-lt"/>
            </a:endParaRPr>
          </a:p>
        </p:txBody>
      </p:sp>
      <p:graphicFrame>
        <p:nvGraphicFramePr>
          <p:cNvPr id="5" name="Diagrama 6"/>
          <p:cNvGraphicFramePr>
            <a:graphicFrameLocks noGrp="1"/>
          </p:cNvGraphicFramePr>
          <p:nvPr>
            <p:ph idx="1"/>
            <p:extLst>
              <p:ext uri="{D42A27DB-BD31-4B8C-83A1-F6EECF244321}">
                <p14:modId xmlns:p14="http://schemas.microsoft.com/office/powerpoint/2010/main" val="72638631"/>
              </p:ext>
            </p:extLst>
          </p:nvPr>
        </p:nvGraphicFramePr>
        <p:xfrm>
          <a:off x="989901" y="1778466"/>
          <a:ext cx="7885651" cy="453005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5624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E7494-F416-4C96-8D87-1BA24A979CE2}"/>
              </a:ext>
            </a:extLst>
          </p:cNvPr>
          <p:cNvSpPr>
            <a:spLocks noGrp="1"/>
          </p:cNvSpPr>
          <p:nvPr>
            <p:ph type="title"/>
          </p:nvPr>
        </p:nvSpPr>
        <p:spPr/>
        <p:txBody>
          <a:bodyPr>
            <a:normAutofit/>
          </a:bodyPr>
          <a:lstStyle/>
          <a:p>
            <a:pPr lvl="0" algn="just">
              <a:lnSpc>
                <a:spcPct val="150000"/>
              </a:lnSpc>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lt-LT" sz="1400" dirty="0">
                <a:solidFill>
                  <a:schemeClr val="tx1"/>
                </a:solidFill>
                <a:effectLst/>
                <a:latin typeface="+mn-lt"/>
                <a:ea typeface="Times New Roman" panose="02020603050405020304" pitchFamily="18" charset="0"/>
                <a:cs typeface="Times New Roman" panose="02020603050405020304" pitchFamily="18" charset="0"/>
              </a:rPr>
              <a:t>Socialinės paramos skyriaus darbuotojai NDNT teikimu atlieka </a:t>
            </a:r>
            <a:r>
              <a:rPr lang="lt-LT" sz="1400" dirty="0">
                <a:solidFill>
                  <a:schemeClr val="tx1"/>
                </a:solidFill>
                <a:effectLst/>
                <a:latin typeface="+mn-lt"/>
                <a:ea typeface="Calibri" panose="020F0502020204030204" pitchFamily="34" charset="0"/>
                <a:cs typeface="Times New Roman" panose="02020603050405020304" pitchFamily="18" charset="0"/>
              </a:rPr>
              <a:t> Plungės rajono savivaldybėje gyvenančių </a:t>
            </a:r>
            <a:br>
              <a:rPr lang="lt-LT" sz="1400" dirty="0">
                <a:solidFill>
                  <a:schemeClr val="tx1"/>
                </a:solidFill>
                <a:effectLst/>
                <a:latin typeface="+mn-lt"/>
                <a:ea typeface="Calibri" panose="020F0502020204030204" pitchFamily="34" charset="0"/>
                <a:cs typeface="Times New Roman" panose="02020603050405020304" pitchFamily="18" charset="0"/>
              </a:rPr>
            </a:br>
            <a:r>
              <a:rPr lang="lt-LT" sz="1400" dirty="0">
                <a:solidFill>
                  <a:schemeClr val="tx1"/>
                </a:solidFill>
                <a:effectLst/>
                <a:latin typeface="+mn-lt"/>
                <a:ea typeface="Times New Roman" panose="02020603050405020304" pitchFamily="18" charset="0"/>
              </a:rPr>
              <a:t>senatvės pensijos amžių sukakusių asmenų savarankiškumo kasdienėje veikloje vertinimą ir užpildo Asmens veiklos ir gebėjimo dalyvauti įvertinimo klausimyną. </a:t>
            </a:r>
            <a:endParaRPr lang="lt-LT" sz="1400" dirty="0">
              <a:solidFill>
                <a:schemeClr val="tx1"/>
              </a:solidFill>
              <a:latin typeface="+mn-lt"/>
            </a:endParaRPr>
          </a:p>
        </p:txBody>
      </p:sp>
      <p:graphicFrame>
        <p:nvGraphicFramePr>
          <p:cNvPr id="4" name="Objektas 10">
            <a:extLst>
              <a:ext uri="{FF2B5EF4-FFF2-40B4-BE49-F238E27FC236}">
                <a16:creationId xmlns:a16="http://schemas.microsoft.com/office/drawing/2014/main" id="{00BF8471-BE09-49BB-A100-7805CBB4BD9E}"/>
              </a:ext>
            </a:extLst>
          </p:cNvPr>
          <p:cNvGraphicFramePr>
            <a:graphicFrameLocks noGrp="1"/>
          </p:cNvGraphicFramePr>
          <p:nvPr>
            <p:ph idx="1"/>
            <p:extLst>
              <p:ext uri="{D42A27DB-BD31-4B8C-83A1-F6EECF244321}">
                <p14:modId xmlns:p14="http://schemas.microsoft.com/office/powerpoint/2010/main" val="909973604"/>
              </p:ext>
            </p:extLst>
          </p:nvPr>
        </p:nvGraphicFramePr>
        <p:xfrm>
          <a:off x="808492" y="2155371"/>
          <a:ext cx="7812994" cy="3690711"/>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p:cNvPicPr>
            <a:picLocks noChangeAspect="1"/>
          </p:cNvPicPr>
          <p:nvPr/>
        </p:nvPicPr>
        <p:blipFill>
          <a:blip r:embed="rId3"/>
          <a:stretch>
            <a:fillRect/>
          </a:stretch>
        </p:blipFill>
        <p:spPr>
          <a:xfrm>
            <a:off x="1333850" y="1996580"/>
            <a:ext cx="6543412" cy="4127383"/>
          </a:xfrm>
          <a:prstGeom prst="rect">
            <a:avLst/>
          </a:prstGeom>
        </p:spPr>
      </p:pic>
    </p:spTree>
    <p:extLst>
      <p:ext uri="{BB962C8B-B14F-4D97-AF65-F5344CB8AC3E}">
        <p14:creationId xmlns:p14="http://schemas.microsoft.com/office/powerpoint/2010/main" val="326048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F6B0B-E0DD-4309-A96B-2D776B69A33B}"/>
              </a:ext>
            </a:extLst>
          </p:cNvPr>
          <p:cNvSpPr>
            <a:spLocks noGrp="1"/>
          </p:cNvSpPr>
          <p:nvPr>
            <p:ph type="title"/>
          </p:nvPr>
        </p:nvSpPr>
        <p:spPr/>
        <p:txBody>
          <a:bodyPr>
            <a:normAutofit fontScale="90000"/>
          </a:bodyPr>
          <a:lstStyle/>
          <a:p>
            <a:pPr lvl="0" algn="just">
              <a:lnSpc>
                <a:spcPct val="150000"/>
              </a:lnSpc>
            </a:pPr>
            <a:r>
              <a:rPr lang="lt-LT" sz="1400" dirty="0">
                <a:solidFill>
                  <a:schemeClr val="tx1"/>
                </a:solidFill>
                <a:effectLst/>
                <a:latin typeface="+mn-lt"/>
                <a:ea typeface="Times New Roman" panose="02020603050405020304" pitchFamily="18" charset="0"/>
                <a:cs typeface="Times New Roman" panose="02020603050405020304" pitchFamily="18" charset="0"/>
              </a:rPr>
              <a:t>	Vadovaujantis išmokų vaikams įstatymu, rajono gyventojams mokamos vienkartinės </a:t>
            </a:r>
            <a:r>
              <a:rPr lang="lt-LT" sz="1400" dirty="0">
                <a:solidFill>
                  <a:schemeClr val="tx1"/>
                </a:solidFill>
                <a:effectLst/>
                <a:latin typeface="+mn-lt"/>
                <a:ea typeface="Calibri" panose="020F0502020204030204" pitchFamily="34" charset="0"/>
                <a:cs typeface="Times New Roman" panose="02020603050405020304" pitchFamily="18" charset="0"/>
              </a:rPr>
              <a:t/>
            </a:r>
            <a:br>
              <a:rPr lang="lt-LT" sz="1400" dirty="0">
                <a:solidFill>
                  <a:schemeClr val="tx1"/>
                </a:solidFill>
                <a:effectLst/>
                <a:latin typeface="+mn-lt"/>
                <a:ea typeface="Calibri" panose="020F0502020204030204" pitchFamily="34" charset="0"/>
                <a:cs typeface="Times New Roman" panose="02020603050405020304" pitchFamily="18" charset="0"/>
              </a:rPr>
            </a:br>
            <a:r>
              <a:rPr lang="lt-LT" sz="1400" dirty="0">
                <a:solidFill>
                  <a:schemeClr val="tx1"/>
                </a:solidFill>
                <a:effectLst/>
                <a:latin typeface="+mn-lt"/>
                <a:ea typeface="Times New Roman" panose="02020603050405020304" pitchFamily="18" charset="0"/>
              </a:rPr>
              <a:t>išmokos nėščiosioms, vienkartinės išmokos gimus vaikui, universalios ir papildomos išmokos vaikams bei išmokos gimus dvynukams, išmokos besimokančių ar studijuojančių asmenų vaikams, taip pat globos (rūpybos) išmokos ir globos (rūpybos) tiksliniai priedai, o taip pat vienkartinės išmokos įsikurti. </a:t>
            </a:r>
            <a:endParaRPr lang="lt-LT" sz="1400" dirty="0">
              <a:solidFill>
                <a:schemeClr val="tx1"/>
              </a:solidFill>
              <a:latin typeface="+mn-lt"/>
            </a:endParaRPr>
          </a:p>
        </p:txBody>
      </p:sp>
      <p:sp>
        <p:nvSpPr>
          <p:cNvPr id="4" name="Rectangle 2">
            <a:extLst>
              <a:ext uri="{FF2B5EF4-FFF2-40B4-BE49-F238E27FC236}">
                <a16:creationId xmlns:a16="http://schemas.microsoft.com/office/drawing/2014/main" id="{1F1DBE00-ABE0-40C2-B9A9-3A90DDEC559B}"/>
              </a:ext>
            </a:extLst>
          </p:cNvPr>
          <p:cNvSpPr>
            <a:spLocks noChangeArrowheads="1"/>
          </p:cNvSpPr>
          <p:nvPr/>
        </p:nvSpPr>
        <p:spPr bwMode="auto">
          <a:xfrm>
            <a:off x="-961016" y="2313829"/>
            <a:ext cx="1760824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lt-LT"/>
          </a:p>
        </p:txBody>
      </p:sp>
      <p:graphicFrame>
        <p:nvGraphicFramePr>
          <p:cNvPr id="6" name="Objektas 11"/>
          <p:cNvGraphicFramePr>
            <a:graphicFrameLocks/>
          </p:cNvGraphicFramePr>
          <p:nvPr>
            <p:extLst>
              <p:ext uri="{D42A27DB-BD31-4B8C-83A1-F6EECF244321}">
                <p14:modId xmlns:p14="http://schemas.microsoft.com/office/powerpoint/2010/main" val="113620549"/>
              </p:ext>
            </p:extLst>
          </p:nvPr>
        </p:nvGraphicFramePr>
        <p:xfrm>
          <a:off x="1434517" y="2214693"/>
          <a:ext cx="6711194" cy="37414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57871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1C343-34EB-4DBD-A988-9DEE3BC880E7}"/>
              </a:ext>
            </a:extLst>
          </p:cNvPr>
          <p:cNvSpPr>
            <a:spLocks noGrp="1"/>
          </p:cNvSpPr>
          <p:nvPr>
            <p:ph type="title"/>
          </p:nvPr>
        </p:nvSpPr>
        <p:spPr>
          <a:xfrm>
            <a:off x="781837" y="609599"/>
            <a:ext cx="7604517" cy="1171493"/>
          </a:xfrm>
        </p:spPr>
        <p:txBody>
          <a:bodyPr>
            <a:normAutofit fontScale="90000"/>
          </a:bodyPr>
          <a:lstStyle/>
          <a:p>
            <a:pPr lvl="0">
              <a:lnSpc>
                <a:spcPct val="115000"/>
              </a:lnSpc>
              <a:spcAft>
                <a:spcPts val="0"/>
              </a:spcAft>
              <a:tabLst>
                <a:tab pos="630555" algn="l"/>
              </a:tabLst>
            </a:pPr>
            <a:r>
              <a:rPr lang="lt-LT" sz="1600" dirty="0">
                <a:solidFill>
                  <a:schemeClr val="tx1">
                    <a:lumMod val="95000"/>
                    <a:lumOff val="5000"/>
                  </a:schemeClr>
                </a:solidFill>
                <a:ea typeface="Calibri" panose="020F0502020204030204" pitchFamily="34" charset="0"/>
                <a:cs typeface="Times New Roman" panose="02020603050405020304" pitchFamily="18" charset="0"/>
              </a:rPr>
              <a:t>Įgyvendinant Neįgalių žmonių būsto pritaikymo programą, 2022 metais buvo pritaikyti 9</a:t>
            </a:r>
            <a:br>
              <a:rPr lang="lt-LT" sz="1600" dirty="0">
                <a:solidFill>
                  <a:schemeClr val="tx1">
                    <a:lumMod val="95000"/>
                    <a:lumOff val="5000"/>
                  </a:schemeClr>
                </a:solidFill>
                <a:ea typeface="Calibri" panose="020F0502020204030204" pitchFamily="34" charset="0"/>
                <a:cs typeface="Times New Roman" panose="02020603050405020304" pitchFamily="18" charset="0"/>
              </a:rPr>
            </a:br>
            <a:r>
              <a:rPr lang="lt-LT" sz="1600" dirty="0">
                <a:solidFill>
                  <a:schemeClr val="tx1">
                    <a:lumMod val="95000"/>
                    <a:lumOff val="5000"/>
                  </a:schemeClr>
                </a:solidFill>
                <a:ea typeface="Calibri" panose="020F0502020204030204" pitchFamily="34" charset="0"/>
                <a:cs typeface="Times New Roman" panose="02020603050405020304" pitchFamily="18" charset="0"/>
              </a:rPr>
              <a:t>būstai suaugusiems asmenims su negalia, įrengti 2 keltuvai, nupirkti 3 mobilūs keltuvai, 1 vonios keltuvas – kėdutė. Panaudota iš valstybės biudžeto lėšų – 36 010,37 Eur, iš Savivaldybės lėšų – 24 751,74 Eur. </a:t>
            </a:r>
            <a:br>
              <a:rPr lang="lt-LT" sz="1600" dirty="0">
                <a:solidFill>
                  <a:schemeClr val="tx1">
                    <a:lumMod val="95000"/>
                    <a:lumOff val="5000"/>
                  </a:schemeClr>
                </a:solidFill>
                <a:ea typeface="Calibri" panose="020F0502020204030204" pitchFamily="34" charset="0"/>
                <a:cs typeface="Times New Roman" panose="02020603050405020304" pitchFamily="18" charset="0"/>
              </a:rPr>
            </a:br>
            <a:endParaRPr lang="lt-LT" sz="1600" dirty="0">
              <a:solidFill>
                <a:schemeClr val="tx1">
                  <a:lumMod val="95000"/>
                  <a:lumOff val="5000"/>
                </a:schemeClr>
              </a:solidFill>
            </a:endParaRPr>
          </a:p>
        </p:txBody>
      </p:sp>
      <p:graphicFrame>
        <p:nvGraphicFramePr>
          <p:cNvPr id="6" name="Objektas 12"/>
          <p:cNvGraphicFramePr>
            <a:graphicFrameLocks noGrp="1"/>
          </p:cNvGraphicFramePr>
          <p:nvPr>
            <p:ph idx="1"/>
            <p:extLst>
              <p:ext uri="{D42A27DB-BD31-4B8C-83A1-F6EECF244321}">
                <p14:modId xmlns:p14="http://schemas.microsoft.com/office/powerpoint/2010/main" val="3180320747"/>
              </p:ext>
            </p:extLst>
          </p:nvPr>
        </p:nvGraphicFramePr>
        <p:xfrm>
          <a:off x="906012" y="1904302"/>
          <a:ext cx="7130642" cy="44126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8652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CB278-47EC-4189-8C45-4FD6B3AF8D08}"/>
              </a:ext>
            </a:extLst>
          </p:cNvPr>
          <p:cNvSpPr>
            <a:spLocks noGrp="1"/>
          </p:cNvSpPr>
          <p:nvPr>
            <p:ph type="title"/>
          </p:nvPr>
        </p:nvSpPr>
        <p:spPr>
          <a:xfrm>
            <a:off x="1228663" y="692150"/>
            <a:ext cx="7404348" cy="908050"/>
          </a:xfrm>
        </p:spPr>
        <p:txBody>
          <a:bodyPr>
            <a:normAutofit/>
          </a:bodyPr>
          <a:lstStyle/>
          <a:p>
            <a:pPr lvl="0" algn="just">
              <a:lnSpc>
                <a:spcPct val="150000"/>
              </a:lnSpc>
            </a:pPr>
            <a:r>
              <a:rPr lang="lt-LT" sz="1400" dirty="0">
                <a:solidFill>
                  <a:schemeClr val="tx1"/>
                </a:solidFill>
                <a:effectLst/>
                <a:latin typeface="+mn-lt"/>
                <a:ea typeface="Calibri" panose="020F0502020204030204" pitchFamily="34" charset="0"/>
                <a:cs typeface="Times New Roman" panose="02020603050405020304" pitchFamily="18" charset="0"/>
              </a:rPr>
              <a:t>2022 metais Socialinės paramos skyrius organizavo Socialinės reabilitacijos paslaugų</a:t>
            </a:r>
            <a:br>
              <a:rPr lang="lt-LT" sz="1400" dirty="0">
                <a:solidFill>
                  <a:schemeClr val="tx1"/>
                </a:solidFill>
                <a:effectLst/>
                <a:latin typeface="+mn-lt"/>
                <a:ea typeface="Calibri" panose="020F0502020204030204" pitchFamily="34" charset="0"/>
                <a:cs typeface="Times New Roman" panose="02020603050405020304" pitchFamily="18" charset="0"/>
              </a:rPr>
            </a:br>
            <a:r>
              <a:rPr lang="lt-LT" sz="1400" dirty="0">
                <a:solidFill>
                  <a:schemeClr val="tx1"/>
                </a:solidFill>
                <a:effectLst/>
                <a:latin typeface="+mn-lt"/>
                <a:ea typeface="Calibri" panose="020F0502020204030204" pitchFamily="34" charset="0"/>
              </a:rPr>
              <a:t>neįgaliesiems bendruomenėje projektų įgyvendinimą savivaldybėje.</a:t>
            </a:r>
            <a:endParaRPr lang="lt-LT" sz="1400" dirty="0">
              <a:solidFill>
                <a:schemeClr val="tx1"/>
              </a:solidFill>
              <a:latin typeface="+mn-lt"/>
            </a:endParaRPr>
          </a:p>
        </p:txBody>
      </p:sp>
      <p:sp>
        <p:nvSpPr>
          <p:cNvPr id="4" name="Rectangle 2">
            <a:extLst>
              <a:ext uri="{FF2B5EF4-FFF2-40B4-BE49-F238E27FC236}">
                <a16:creationId xmlns:a16="http://schemas.microsoft.com/office/drawing/2014/main" id="{5D5CE7A2-4B2A-4C70-B2BD-A41E570EB92D}"/>
              </a:ext>
            </a:extLst>
          </p:cNvPr>
          <p:cNvSpPr>
            <a:spLocks noChangeArrowheads="1"/>
          </p:cNvSpPr>
          <p:nvPr/>
        </p:nvSpPr>
        <p:spPr bwMode="auto">
          <a:xfrm>
            <a:off x="436415" y="1760537"/>
            <a:ext cx="14976634"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lt-LT"/>
          </a:p>
        </p:txBody>
      </p:sp>
      <p:graphicFrame>
        <p:nvGraphicFramePr>
          <p:cNvPr id="7" name="Objektas 13"/>
          <p:cNvGraphicFramePr>
            <a:graphicFrameLocks/>
          </p:cNvGraphicFramePr>
          <p:nvPr>
            <p:extLst>
              <p:ext uri="{D42A27DB-BD31-4B8C-83A1-F6EECF244321}">
                <p14:modId xmlns:p14="http://schemas.microsoft.com/office/powerpoint/2010/main" val="3017231247"/>
              </p:ext>
            </p:extLst>
          </p:nvPr>
        </p:nvGraphicFramePr>
        <p:xfrm>
          <a:off x="872457" y="1845578"/>
          <a:ext cx="6702802" cy="42112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8999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D6937-139B-4DBB-BD6E-90B84833E864}"/>
              </a:ext>
            </a:extLst>
          </p:cNvPr>
          <p:cNvSpPr>
            <a:spLocks noGrp="1"/>
          </p:cNvSpPr>
          <p:nvPr>
            <p:ph type="title"/>
          </p:nvPr>
        </p:nvSpPr>
        <p:spPr>
          <a:xfrm>
            <a:off x="677334" y="609600"/>
            <a:ext cx="8596668" cy="581526"/>
          </a:xfrm>
        </p:spPr>
        <p:txBody>
          <a:bodyPr>
            <a:normAutofit/>
          </a:bodyPr>
          <a:lstStyle/>
          <a:p>
            <a:pPr algn="ctr"/>
            <a:r>
              <a:rPr lang="lt-LT" sz="2000" b="1" dirty="0">
                <a:solidFill>
                  <a:schemeClr val="tx1"/>
                </a:solidFill>
                <a:effectLst/>
                <a:latin typeface="Times New Roman" panose="02020603050405020304" pitchFamily="18" charset="0"/>
                <a:ea typeface="Times New Roman" panose="02020603050405020304" pitchFamily="18" charset="0"/>
              </a:rPr>
              <a:t>ARTIMIAUSIOS VEIKLOS KRYPTYS</a:t>
            </a:r>
            <a:endParaRPr lang="lt-LT" sz="2000" dirty="0">
              <a:solidFill>
                <a:schemeClr val="tx1"/>
              </a:solidFill>
            </a:endParaRPr>
          </a:p>
        </p:txBody>
      </p:sp>
      <p:sp>
        <p:nvSpPr>
          <p:cNvPr id="3" name="Content Placeholder 2">
            <a:extLst>
              <a:ext uri="{FF2B5EF4-FFF2-40B4-BE49-F238E27FC236}">
                <a16:creationId xmlns:a16="http://schemas.microsoft.com/office/drawing/2014/main" id="{45EED058-749E-4B24-8ECE-1C06D0562D91}"/>
              </a:ext>
            </a:extLst>
          </p:cNvPr>
          <p:cNvSpPr>
            <a:spLocks noGrp="1"/>
          </p:cNvSpPr>
          <p:nvPr>
            <p:ph idx="1"/>
          </p:nvPr>
        </p:nvSpPr>
        <p:spPr>
          <a:xfrm>
            <a:off x="585894" y="1540041"/>
            <a:ext cx="8596668" cy="4211053"/>
          </a:xfrm>
        </p:spPr>
        <p:txBody>
          <a:bodyPr>
            <a:normAutofit fontScale="25000" lnSpcReduction="20000"/>
          </a:bodyPr>
          <a:lstStyle/>
          <a:p>
            <a:pPr marL="342900" lvl="1" indent="457200" algn="just">
              <a:lnSpc>
                <a:spcPct val="115000"/>
              </a:lnSpc>
              <a:spcAft>
                <a:spcPts val="1000"/>
              </a:spcAft>
            </a:pPr>
            <a:r>
              <a:rPr lang="lt-LT" sz="4800" dirty="0" smtClean="0">
                <a:latin typeface="+mj-lt"/>
              </a:rPr>
              <a:t>Nuo </a:t>
            </a:r>
            <a:r>
              <a:rPr lang="lt-LT" sz="4800" dirty="0">
                <a:latin typeface="+mj-lt"/>
              </a:rPr>
              <a:t>2023 metų pradžios bus teikiama tik akredituotos socialinė reabilitacija neįgaliesiems bendruomenėje paslaugos. Taip pat bus pradėtos teikti prevencinės socialinės paslaugos, nes 2022 m., įtvirtinus Socialinių paslaugų katalogo įstatymo pakeitimą, įtvirtinta nauja paslaugų rūšis – prevencinės socialinės paslaugos, padėsiančios suteikti žmonėms kokybišką kompleksinę pagalbą, sprendžiant gyvenime iškilusias problemas, kol jos dar netapo rizika.</a:t>
            </a:r>
          </a:p>
          <a:p>
            <a:pPr indent="457200" algn="just">
              <a:lnSpc>
                <a:spcPct val="115000"/>
              </a:lnSpc>
              <a:spcAft>
                <a:spcPts val="1000"/>
              </a:spcAft>
            </a:pPr>
            <a:r>
              <a:rPr lang="lt-LT" sz="4800" dirty="0" smtClean="0">
                <a:solidFill>
                  <a:srgbClr val="000000"/>
                </a:solidFill>
                <a:latin typeface="+mj-lt"/>
                <a:ea typeface="Times New Roman" panose="02020603050405020304" pitchFamily="18" charset="0"/>
                <a:cs typeface="Times New Roman" panose="02020603050405020304" pitchFamily="18" charset="0"/>
              </a:rPr>
              <a:t>Bus </a:t>
            </a:r>
            <a:r>
              <a:rPr lang="lt-LT" sz="4800" dirty="0">
                <a:solidFill>
                  <a:srgbClr val="000000"/>
                </a:solidFill>
                <a:latin typeface="+mj-lt"/>
                <a:ea typeface="Times New Roman" panose="02020603050405020304" pitchFamily="18" charset="0"/>
                <a:cs typeface="Times New Roman" panose="02020603050405020304" pitchFamily="18" charset="0"/>
              </a:rPr>
              <a:t>įgyvendinamos Socialinės paramos mokiniams įstatymo bei Piniginės socialinės paramos nepasiturintiems gyventojams įstatymo nuostatos, mokamos tikslinių kompensacijų išmokos gyventojams, formuojamos naujos bylos. </a:t>
            </a:r>
            <a:endParaRPr lang="lt-LT" sz="4800" dirty="0">
              <a:latin typeface="+mj-lt"/>
              <a:ea typeface="Calibri" panose="020F0502020204030204" pitchFamily="34" charset="0"/>
              <a:cs typeface="Times New Roman" panose="02020603050405020304" pitchFamily="18" charset="0"/>
            </a:endParaRPr>
          </a:p>
          <a:p>
            <a:pPr indent="457200" algn="just">
              <a:lnSpc>
                <a:spcPct val="115000"/>
              </a:lnSpc>
              <a:spcAft>
                <a:spcPts val="1000"/>
              </a:spcAft>
            </a:pPr>
            <a:r>
              <a:rPr lang="lt-LT" sz="4800" dirty="0" smtClean="0">
                <a:solidFill>
                  <a:schemeClr val="tx1"/>
                </a:solidFill>
                <a:latin typeface="+mj-lt"/>
              </a:rPr>
              <a:t>2023 </a:t>
            </a:r>
            <a:r>
              <a:rPr lang="lt-LT" sz="4800" dirty="0">
                <a:solidFill>
                  <a:schemeClr val="tx1"/>
                </a:solidFill>
                <a:latin typeface="+mj-lt"/>
              </a:rPr>
              <a:t>metais toliau bus vykdoma Užimtumo didinimo programa, kurią įgyvendinant bus palengvintas ilgą laiką nedirbusių asmenų įsitvirtinimas darbo rinkoje, labiau suderintas užimtumo skatinimo ir motyvavimo paslaugų bei piniginės socialinės paramos teikimas, užtikrintas valstybės ir savivaldybių institucijų, įstaigų bei organizacijų, teikiančių užimtumo skatinimo ir motyvavimo paslaugas šiems asmenims, veiklos koordinavimas ir skatinamas jų bendradarbiavimas. </a:t>
            </a:r>
            <a:endParaRPr lang="lt-LT" sz="4800" dirty="0" smtClean="0">
              <a:solidFill>
                <a:schemeClr val="tx1"/>
              </a:solidFill>
              <a:latin typeface="+mj-lt"/>
            </a:endParaRPr>
          </a:p>
          <a:p>
            <a:pPr indent="457200" algn="just">
              <a:lnSpc>
                <a:spcPct val="115000"/>
              </a:lnSpc>
              <a:spcAft>
                <a:spcPts val="1000"/>
              </a:spcAft>
            </a:pPr>
            <a:r>
              <a:rPr lang="lt-LT" sz="4800" dirty="0" smtClean="0">
                <a:solidFill>
                  <a:schemeClr val="tx1"/>
                </a:solidFill>
                <a:latin typeface="+mj-lt"/>
              </a:rPr>
              <a:t>Rajono </a:t>
            </a:r>
            <a:r>
              <a:rPr lang="lt-LT" sz="4800" dirty="0">
                <a:solidFill>
                  <a:schemeClr val="tx1"/>
                </a:solidFill>
                <a:latin typeface="+mj-lt"/>
              </a:rPr>
              <a:t>gyventojams bus teikiamos integralios pagalbos</a:t>
            </a:r>
            <a:r>
              <a:rPr lang="lt-LT" sz="4800" i="1" dirty="0">
                <a:solidFill>
                  <a:schemeClr val="tx1"/>
                </a:solidFill>
                <a:latin typeface="+mj-lt"/>
              </a:rPr>
              <a:t> </a:t>
            </a:r>
            <a:r>
              <a:rPr lang="lt-LT" sz="4800" dirty="0">
                <a:solidFill>
                  <a:schemeClr val="tx1"/>
                </a:solidFill>
                <a:latin typeface="+mj-lt"/>
              </a:rPr>
              <a:t>(socialinės globos ir slaugos) paslaugos į namus asmenims. Paslaugas teikia 3 turimos specialistų komandos, kurios paslaugas teikia </a:t>
            </a:r>
            <a:r>
              <a:rPr lang="lt-LT" sz="4800" dirty="0" smtClean="0">
                <a:solidFill>
                  <a:schemeClr val="tx1"/>
                </a:solidFill>
                <a:latin typeface="+mj-lt"/>
              </a:rPr>
              <a:t>Rajono </a:t>
            </a:r>
            <a:r>
              <a:rPr lang="lt-LT" sz="4800" dirty="0">
                <a:solidFill>
                  <a:schemeClr val="tx1"/>
                </a:solidFill>
                <a:latin typeface="+mj-lt"/>
              </a:rPr>
              <a:t>sunkią negalią turintiems asmenims, šios paslaugos poreikio nepatenkina. Savivaldybėje šiuo metu šių paslaugų eilėje laukia 15 asmenų su sunkia negalia. </a:t>
            </a:r>
          </a:p>
          <a:p>
            <a:endParaRPr lang="lt-LT" dirty="0"/>
          </a:p>
        </p:txBody>
      </p:sp>
    </p:spTree>
    <p:extLst>
      <p:ext uri="{BB962C8B-B14F-4D97-AF65-F5344CB8AC3E}">
        <p14:creationId xmlns:p14="http://schemas.microsoft.com/office/powerpoint/2010/main" val="1330839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77334" y="609600"/>
            <a:ext cx="8596668" cy="617621"/>
          </a:xfrm>
        </p:spPr>
        <p:txBody>
          <a:bodyPr>
            <a:normAutofit/>
          </a:bodyPr>
          <a:lstStyle/>
          <a:p>
            <a:pPr algn="ctr"/>
            <a:r>
              <a:rPr lang="lt-LT" sz="2400" b="1" dirty="0">
                <a:solidFill>
                  <a:schemeClr val="tx1"/>
                </a:solidFill>
                <a:latin typeface="Times New Roman" panose="02020603050405020304" pitchFamily="18" charset="0"/>
                <a:ea typeface="Times New Roman" panose="02020603050405020304" pitchFamily="18" charset="0"/>
              </a:rPr>
              <a:t>ARTIMIAUSIOS VEIKLOS KRYPTYS</a:t>
            </a:r>
            <a:endParaRPr lang="lt-LT" sz="2400" dirty="0"/>
          </a:p>
        </p:txBody>
      </p:sp>
      <p:sp>
        <p:nvSpPr>
          <p:cNvPr id="3" name="Turinio vietos rezervavimo ženklas 2"/>
          <p:cNvSpPr>
            <a:spLocks noGrp="1"/>
          </p:cNvSpPr>
          <p:nvPr>
            <p:ph idx="1"/>
          </p:nvPr>
        </p:nvSpPr>
        <p:spPr>
          <a:xfrm>
            <a:off x="553454" y="1624263"/>
            <a:ext cx="8229600" cy="4343400"/>
          </a:xfrm>
        </p:spPr>
        <p:txBody>
          <a:bodyPr>
            <a:noAutofit/>
          </a:bodyPr>
          <a:lstStyle/>
          <a:p>
            <a:pPr marL="342900" lvl="1" indent="457200" algn="just">
              <a:lnSpc>
                <a:spcPct val="115000"/>
              </a:lnSpc>
              <a:spcAft>
                <a:spcPts val="1000"/>
              </a:spcAft>
              <a:buClr>
                <a:srgbClr val="90C226"/>
              </a:buClr>
            </a:pPr>
            <a:r>
              <a:rPr lang="lt-LT" sz="1200" dirty="0" smtClean="0">
                <a:solidFill>
                  <a:srgbClr val="000000"/>
                </a:solidFill>
                <a:ea typeface="Times New Roman" panose="02020603050405020304" pitchFamily="18" charset="0"/>
                <a:cs typeface="Times New Roman" panose="02020603050405020304" pitchFamily="18" charset="0"/>
              </a:rPr>
              <a:t>Tęsiami </a:t>
            </a:r>
            <a:r>
              <a:rPr lang="lt-LT" sz="1200" dirty="0">
                <a:solidFill>
                  <a:srgbClr val="000000"/>
                </a:solidFill>
                <a:ea typeface="Times New Roman" panose="02020603050405020304" pitchFamily="18" charset="0"/>
                <a:cs typeface="Times New Roman" panose="02020603050405020304" pitchFamily="18" charset="0"/>
              </a:rPr>
              <a:t>socialinių paslaugų srities projektai - „Kompleksinių paslaugų teikimas bendruomeniniuose šeimos namuose“, „Vaik</a:t>
            </a:r>
            <a:r>
              <a:rPr lang="lt-LT" sz="1200" dirty="0">
                <a:solidFill>
                  <a:srgbClr val="000000"/>
                </a:solidFill>
                <a:ea typeface="Calibri" panose="020F0502020204030204" pitchFamily="34" charset="0"/>
                <a:cs typeface="Times New Roman" panose="02020603050405020304" pitchFamily="18" charset="0"/>
              </a:rPr>
              <a:t>ų gerovės ir saugumo didinimo, paslaugų šeimai, globėjams (rūpintojams) kokybės didinimo bei prieinamumo plėtra“, iš ES struktūrinių fondų lėšų  finansuojami – „Socialinių paslaugų infrastruktūros tinklo sukūrimas ir plėtra asmenims, turintiems proto ir (arba) psichikos negalią“, Europos pagalbos labiausiai skurstantiems asmenims fondo lėšų finansuojamas projektas „Parama maisto produktais ir higienos prekėmis“.</a:t>
            </a:r>
            <a:endParaRPr lang="lt-LT" sz="1200" dirty="0">
              <a:ea typeface="Calibri" panose="020F0502020204030204" pitchFamily="34" charset="0"/>
              <a:cs typeface="Times New Roman" panose="02020603050405020304" pitchFamily="18" charset="0"/>
            </a:endParaRPr>
          </a:p>
          <a:p>
            <a:pPr marL="342900" lvl="1" indent="457200" algn="just">
              <a:lnSpc>
                <a:spcPct val="115000"/>
              </a:lnSpc>
              <a:spcAft>
                <a:spcPts val="1000"/>
              </a:spcAft>
              <a:buClr>
                <a:srgbClr val="90C226"/>
              </a:buClr>
            </a:pPr>
            <a:r>
              <a:rPr lang="lt-LT" sz="1200" dirty="0" smtClean="0">
                <a:solidFill>
                  <a:schemeClr val="tx1"/>
                </a:solidFill>
              </a:rPr>
              <a:t> Plungės socialinių </a:t>
            </a:r>
            <a:r>
              <a:rPr lang="lt-LT" sz="1200" dirty="0">
                <a:solidFill>
                  <a:schemeClr val="tx1"/>
                </a:solidFill>
              </a:rPr>
              <a:t>paslaugų centras ir viešoji įstaiga Plungės bendruomenės centras ketina įsitraukti į LAT-LIT socialinio projekto vykdymą, kuriuo siekiama palengvinti socialiai remtinų (nuskriaustų) socialinių grupių integraciją į visuomenę ir darbo rinką, kuriant efektyvesnes ir aktyvesnes socialines paslaugas. Taip pat, gerinant socialinių paslaugų prieinamumą ir stiprinant organizacijų, dalyvaujančių paslaugų teikime, gebėjimus ir žinias. Taip pat tikimasi palengvinti socialinės įtrauktiems priemones, susijusias su klimato kaita. </a:t>
            </a:r>
          </a:p>
          <a:p>
            <a:pPr marL="342900" lvl="1" indent="457200" algn="just">
              <a:lnSpc>
                <a:spcPct val="115000"/>
              </a:lnSpc>
              <a:spcAft>
                <a:spcPts val="1000"/>
              </a:spcAft>
              <a:buClr>
                <a:srgbClr val="90C226"/>
              </a:buClr>
            </a:pPr>
            <a:r>
              <a:rPr lang="lt-LT" sz="1200" dirty="0" smtClean="0">
                <a:solidFill>
                  <a:schemeClr val="tx1"/>
                </a:solidFill>
              </a:rPr>
              <a:t> 2023 metais Biudžetinei </a:t>
            </a:r>
            <a:r>
              <a:rPr lang="lt-LT" sz="1200" dirty="0">
                <a:solidFill>
                  <a:schemeClr val="tx1"/>
                </a:solidFill>
              </a:rPr>
              <a:t>įstaigai Plungės krizių centrui pavesti vykdyti bendruomeninių šeimos namų funkcijas (toliau – Bendruomeniniai šeimos namai), organizuoti ir (ar) teikti kompleksines paslaugas šeimai, taip pat teikti prevencines socialines paslaugas Plungės rajono savivaldybės gyventojams. Plungės rajono savivaldybė privalo užtikrinti, kad jos teritorijoje veiktų Bendruomeniniai šeimos namai, būtų teikiamos kompleksinės paslaugos šeimai. Laiku suteiktos prevencinės socialinės paslaugos asmeniui (šeimai), padėtų ateityje išvengti socialinių problemų.</a:t>
            </a:r>
          </a:p>
          <a:p>
            <a:endParaRPr lang="lt-LT" sz="1100" dirty="0"/>
          </a:p>
        </p:txBody>
      </p:sp>
    </p:spTree>
    <p:extLst>
      <p:ext uri="{BB962C8B-B14F-4D97-AF65-F5344CB8AC3E}">
        <p14:creationId xmlns:p14="http://schemas.microsoft.com/office/powerpoint/2010/main" val="2735213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5CD985-650F-4A10-9730-2BD1AA21EC40}"/>
              </a:ext>
            </a:extLst>
          </p:cNvPr>
          <p:cNvSpPr>
            <a:spLocks noGrp="1"/>
          </p:cNvSpPr>
          <p:nvPr>
            <p:ph idx="1"/>
          </p:nvPr>
        </p:nvSpPr>
        <p:spPr/>
        <p:txBody>
          <a:bodyPr/>
          <a:lstStyle/>
          <a:p>
            <a:pPr algn="ctr"/>
            <a:endParaRPr lang="lt-LT" dirty="0"/>
          </a:p>
          <a:p>
            <a:pPr algn="ctr"/>
            <a:endParaRPr lang="lt-LT" dirty="0"/>
          </a:p>
          <a:p>
            <a:pPr marL="0" indent="0" algn="ctr">
              <a:buNone/>
            </a:pPr>
            <a:r>
              <a:rPr lang="lt-LT" sz="4800" dirty="0"/>
              <a:t>AČIŪ UŽ DĖMESĮ</a:t>
            </a:r>
          </a:p>
        </p:txBody>
      </p:sp>
    </p:spTree>
    <p:extLst>
      <p:ext uri="{BB962C8B-B14F-4D97-AF65-F5344CB8AC3E}">
        <p14:creationId xmlns:p14="http://schemas.microsoft.com/office/powerpoint/2010/main" val="202695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7CEFB-8C0D-4B03-ADCB-3D79FC5BBFBC}"/>
              </a:ext>
            </a:extLst>
          </p:cNvPr>
          <p:cNvSpPr>
            <a:spLocks noGrp="1"/>
          </p:cNvSpPr>
          <p:nvPr>
            <p:ph type="title"/>
          </p:nvPr>
        </p:nvSpPr>
        <p:spPr/>
        <p:txBody>
          <a:bodyPr>
            <a:normAutofit/>
          </a:bodyPr>
          <a:lstStyle/>
          <a:p>
            <a:pPr algn="ctr"/>
            <a:r>
              <a:rPr lang="lt-LT" sz="2400" dirty="0">
                <a:solidFill>
                  <a:schemeClr val="tx1"/>
                </a:solidFill>
              </a:rPr>
              <a:t>Skyriaus veikla</a:t>
            </a:r>
          </a:p>
        </p:txBody>
      </p:sp>
      <p:sp>
        <p:nvSpPr>
          <p:cNvPr id="3" name="Content Placeholder 2">
            <a:extLst>
              <a:ext uri="{FF2B5EF4-FFF2-40B4-BE49-F238E27FC236}">
                <a16:creationId xmlns:a16="http://schemas.microsoft.com/office/drawing/2014/main" id="{3E84BBCA-CBCB-41D4-98FC-A240A92B9CA1}"/>
              </a:ext>
            </a:extLst>
          </p:cNvPr>
          <p:cNvSpPr>
            <a:spLocks noGrp="1"/>
          </p:cNvSpPr>
          <p:nvPr>
            <p:ph idx="1"/>
          </p:nvPr>
        </p:nvSpPr>
        <p:spPr>
          <a:xfrm>
            <a:off x="468328" y="1270000"/>
            <a:ext cx="8596668" cy="3880773"/>
          </a:xfrm>
        </p:spPr>
        <p:txBody>
          <a:bodyPr>
            <a:normAutofit fontScale="25000" lnSpcReduction="20000"/>
          </a:bodyPr>
          <a:lstStyle/>
          <a:p>
            <a:pPr indent="457200" algn="just">
              <a:lnSpc>
                <a:spcPct val="115000"/>
              </a:lnSpc>
              <a:spcAft>
                <a:spcPts val="1000"/>
              </a:spcAft>
            </a:pPr>
            <a:r>
              <a:rPr lang="lt-LT" sz="5600" dirty="0">
                <a:effectLst/>
                <a:ea typeface="Times New Roman" panose="02020603050405020304" pitchFamily="18" charset="0"/>
                <a:cs typeface="Times New Roman" panose="02020603050405020304" pitchFamily="18" charset="0"/>
              </a:rPr>
              <a:t>Socialinės paramos skyrius vykdo Lietuvos Respublikos įstatymų bei kitų teisės aktų jam pavestas socialinės srities valdymo, koordinavimo bei įgyvendina socialinę politiką savivaldybėje.</a:t>
            </a:r>
          </a:p>
          <a:p>
            <a:pPr indent="457200" algn="just">
              <a:lnSpc>
                <a:spcPct val="115000"/>
              </a:lnSpc>
              <a:spcAft>
                <a:spcPts val="1000"/>
              </a:spcAft>
            </a:pPr>
            <a:r>
              <a:rPr lang="lt-LT" sz="5600" b="1" dirty="0">
                <a:effectLst/>
                <a:ea typeface="Times New Roman" panose="02020603050405020304" pitchFamily="18" charset="0"/>
                <a:cs typeface="Times New Roman" panose="02020603050405020304" pitchFamily="18" charset="0"/>
              </a:rPr>
              <a:t>Pagrindinės funkcijos – piniginės socialinės paramos teikimo ir  socialinių paslaugų savivaldybėje administravimas.</a:t>
            </a:r>
          </a:p>
          <a:p>
            <a:pPr indent="457200" algn="just">
              <a:lnSpc>
                <a:spcPct val="115000"/>
              </a:lnSpc>
              <a:spcAft>
                <a:spcPts val="1000"/>
              </a:spcAft>
            </a:pPr>
            <a:r>
              <a:rPr lang="lt-LT" sz="5600" dirty="0">
                <a:effectLst/>
                <a:ea typeface="Times New Roman" panose="02020603050405020304" pitchFamily="18" charset="0"/>
                <a:cs typeface="Times New Roman" panose="02020603050405020304" pitchFamily="18" charset="0"/>
              </a:rPr>
              <a:t>Socialinės paramos skyrius organizuoja socialinių paslaugų teikimą socialinę riziką patiriančioms šeimoms, sunkią negalią turintiems asmenims bei senyvo amžiaus asmenims. Teikia informaciją ES šalių kompetentingoms institucijoms, vykdo Socialinės reabilitacijos paslaugų neįgaliesiems bendruomenėje programas, Būsto ir gyvenamosios aplinkos pritaikymo neįgaliųjų poreikiams </a:t>
            </a:r>
            <a:r>
              <a:rPr lang="lt-LT" sz="5600" dirty="0" smtClean="0">
                <a:effectLst/>
                <a:ea typeface="Times New Roman" panose="02020603050405020304" pitchFamily="18" charset="0"/>
                <a:cs typeface="Times New Roman" panose="02020603050405020304" pitchFamily="18" charset="0"/>
              </a:rPr>
              <a:t>programas, Užimtumo </a:t>
            </a:r>
            <a:r>
              <a:rPr lang="lt-LT" sz="5600" dirty="0">
                <a:effectLst/>
                <a:ea typeface="Times New Roman" panose="02020603050405020304" pitchFamily="18" charset="0"/>
                <a:cs typeface="Times New Roman" panose="02020603050405020304" pitchFamily="18" charset="0"/>
              </a:rPr>
              <a:t>didinimo programą </a:t>
            </a:r>
            <a:r>
              <a:rPr lang="lt-LT" sz="5600" dirty="0" smtClean="0">
                <a:effectLst/>
                <a:ea typeface="Times New Roman" panose="02020603050405020304" pitchFamily="18" charset="0"/>
                <a:cs typeface="Times New Roman" panose="02020603050405020304" pitchFamily="18" charset="0"/>
              </a:rPr>
              <a:t>savivaldybėje </a:t>
            </a:r>
            <a:r>
              <a:rPr lang="lt-LT" sz="5600" dirty="0" smtClean="0"/>
              <a:t>bei </a:t>
            </a:r>
            <a:r>
              <a:rPr lang="lt-LT" sz="5600" dirty="0"/>
              <a:t>Užimtumo didinimo programos, skirtos užimtumo skatinimo ir motyvavimo paslaugų nedirbantiems ir socialinę paramą gaunantiems asmenims Modelio įgyvendinimą Savivaldybėje</a:t>
            </a:r>
            <a:r>
              <a:rPr lang="lt-LT" sz="5600" dirty="0" smtClean="0">
                <a:effectLst/>
                <a:ea typeface="Times New Roman" panose="02020603050405020304" pitchFamily="18" charset="0"/>
                <a:cs typeface="Times New Roman" panose="02020603050405020304" pitchFamily="18" charset="0"/>
              </a:rPr>
              <a:t>.</a:t>
            </a:r>
            <a:endParaRPr lang="lt-LT" sz="5600" dirty="0">
              <a:effectLst/>
              <a:ea typeface="Calibri" panose="020F0502020204030204" pitchFamily="34" charset="0"/>
              <a:cs typeface="Times New Roman" panose="02020603050405020304" pitchFamily="18" charset="0"/>
            </a:endParaRPr>
          </a:p>
          <a:p>
            <a:pPr indent="457200" algn="just">
              <a:lnSpc>
                <a:spcPct val="115000"/>
              </a:lnSpc>
              <a:spcAft>
                <a:spcPts val="1000"/>
              </a:spcAft>
            </a:pPr>
            <a:r>
              <a:rPr lang="lt-LT" sz="5600" dirty="0">
                <a:effectLst/>
                <a:ea typeface="Times New Roman" panose="02020603050405020304" pitchFamily="18" charset="0"/>
                <a:cs typeface="Times New Roman" panose="02020603050405020304" pitchFamily="18" charset="0"/>
              </a:rPr>
              <a:t>Vykdo savivaldybės savarankiškąsias funkcijas:</a:t>
            </a:r>
            <a:r>
              <a:rPr lang="lt-LT" sz="5600" b="1" dirty="0">
                <a:effectLst/>
                <a:ea typeface="Times New Roman" panose="02020603050405020304" pitchFamily="18" charset="0"/>
                <a:cs typeface="Times New Roman" panose="02020603050405020304" pitchFamily="18" charset="0"/>
              </a:rPr>
              <a:t> </a:t>
            </a:r>
            <a:r>
              <a:rPr lang="lt-LT" sz="5600" dirty="0">
                <a:effectLst/>
                <a:ea typeface="Times New Roman" panose="02020603050405020304" pitchFamily="18" charset="0"/>
                <a:cs typeface="Times New Roman" panose="02020603050405020304" pitchFamily="18" charset="0"/>
              </a:rPr>
              <a:t>skiria ir moka Piniginės socialinės paramos nepasiturintiems gyventojams įstatyme numatytas socialines pašalpas ir šildymo išlaidų kompensacijas, teikia vienkartinę materialinę paramą asmenims, organizuoja socialinių paslaugų teikimą neįgaliems asmenims, senyvo amžiaus asmenims ir </a:t>
            </a:r>
            <a:r>
              <a:rPr lang="lt-LT" sz="5600" dirty="0"/>
              <a:t>socialinę riziką patiriančioms šeimoms</a:t>
            </a:r>
            <a:r>
              <a:rPr lang="lt-LT" sz="5600" dirty="0" smtClean="0">
                <a:effectLst/>
                <a:ea typeface="Times New Roman" panose="02020603050405020304" pitchFamily="18" charset="0"/>
                <a:cs typeface="Times New Roman" panose="02020603050405020304" pitchFamily="18" charset="0"/>
              </a:rPr>
              <a:t>. </a:t>
            </a:r>
            <a:r>
              <a:rPr lang="lt-LT" sz="5600" dirty="0">
                <a:effectLst/>
                <a:ea typeface="Times New Roman" panose="02020603050405020304" pitchFamily="18" charset="0"/>
                <a:cs typeface="Times New Roman" panose="02020603050405020304" pitchFamily="18" charset="0"/>
              </a:rPr>
              <a:t>Taip pat organizuoja asmeninės pagalbos teikimą. Vertina asmenų socialinių paslaugų poreikį, dėl jo būtinumo priima sprendimus. Rengia globos ir rūpybos įteisinimo dokumentus ir dalyvauja teismuose, sprendžiant su tuo susijusius klausimus. Bendradarbiauja su neįgaliųjų nevyriausybinėmis organizacijomis, teikiančiomis socialines paslaugas. Dalyvauja Maisto produktais iš intervencinių ES fondų aprūpinimo programoje, vykdo kitas pavestas funkcijas. </a:t>
            </a:r>
          </a:p>
          <a:p>
            <a:pPr indent="457200" algn="just">
              <a:lnSpc>
                <a:spcPct val="115000"/>
              </a:lnSpc>
              <a:spcAft>
                <a:spcPts val="1000"/>
              </a:spcAft>
            </a:pPr>
            <a:endParaRPr lang="lt-LT" sz="1800" dirty="0">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1000"/>
              </a:spcAft>
            </a:pPr>
            <a:endParaRPr lang="lt-LT" sz="18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1000"/>
              </a:spcAft>
            </a:pPr>
            <a:endParaRPr lang="lt-LT" sz="1800" dirty="0">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1000"/>
              </a:spcAft>
            </a:pP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lt-LT" dirty="0"/>
          </a:p>
        </p:txBody>
      </p:sp>
    </p:spTree>
    <p:extLst>
      <p:ext uri="{BB962C8B-B14F-4D97-AF65-F5344CB8AC3E}">
        <p14:creationId xmlns:p14="http://schemas.microsoft.com/office/powerpoint/2010/main" val="228999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DC652-CC06-4ACF-8A58-8E6AA0B74479}"/>
              </a:ext>
            </a:extLst>
          </p:cNvPr>
          <p:cNvSpPr>
            <a:spLocks noGrp="1"/>
          </p:cNvSpPr>
          <p:nvPr>
            <p:ph type="title"/>
          </p:nvPr>
        </p:nvSpPr>
        <p:spPr>
          <a:xfrm>
            <a:off x="1380755" y="521754"/>
            <a:ext cx="6799231" cy="1320800"/>
          </a:xfrm>
        </p:spPr>
        <p:txBody>
          <a:bodyPr>
            <a:normAutofit/>
          </a:bodyPr>
          <a:lstStyle/>
          <a:p>
            <a:pPr algn="ctr"/>
            <a:r>
              <a:rPr lang="lt-LT" sz="1800" b="1" dirty="0">
                <a:solidFill>
                  <a:schemeClr val="tx1"/>
                </a:solidFill>
              </a:rPr>
              <a:t>Iš viso per 2022 m. </a:t>
            </a:r>
            <a:br>
              <a:rPr lang="lt-LT" sz="1800" b="1" dirty="0">
                <a:solidFill>
                  <a:schemeClr val="tx1"/>
                </a:solidFill>
              </a:rPr>
            </a:br>
            <a:r>
              <a:rPr lang="lt-LT" sz="1800" b="1" dirty="0">
                <a:solidFill>
                  <a:schemeClr val="tx1"/>
                </a:solidFill>
              </a:rPr>
              <a:t>įvairių išmokų, kompensacijų gyventojams išmokėta bei paslaugų suteikta už 15 200 171,07 Eur.</a:t>
            </a:r>
          </a:p>
        </p:txBody>
      </p:sp>
      <p:graphicFrame>
        <p:nvGraphicFramePr>
          <p:cNvPr id="4" name="Content Placeholder 3">
            <a:extLst>
              <a:ext uri="{FF2B5EF4-FFF2-40B4-BE49-F238E27FC236}">
                <a16:creationId xmlns:a16="http://schemas.microsoft.com/office/drawing/2014/main" id="{272B668C-FE31-4252-B940-C6D070CBACA2}"/>
              </a:ext>
            </a:extLst>
          </p:cNvPr>
          <p:cNvGraphicFramePr>
            <a:graphicFrameLocks noGrp="1"/>
          </p:cNvGraphicFramePr>
          <p:nvPr>
            <p:ph idx="1"/>
            <p:extLst>
              <p:ext uri="{D42A27DB-BD31-4B8C-83A1-F6EECF244321}">
                <p14:modId xmlns:p14="http://schemas.microsoft.com/office/powerpoint/2010/main" val="933545829"/>
              </p:ext>
            </p:extLst>
          </p:nvPr>
        </p:nvGraphicFramePr>
        <p:xfrm>
          <a:off x="887388" y="1930400"/>
          <a:ext cx="7785966" cy="3560920"/>
        </p:xfrm>
        <a:graphic>
          <a:graphicData uri="http://schemas.openxmlformats.org/drawingml/2006/table">
            <a:tbl>
              <a:tblPr firstRow="1" bandRow="1">
                <a:tableStyleId>{5C22544A-7EE6-4342-B048-85BDC9FD1C3A}</a:tableStyleId>
              </a:tblPr>
              <a:tblGrid>
                <a:gridCol w="3892983">
                  <a:extLst>
                    <a:ext uri="{9D8B030D-6E8A-4147-A177-3AD203B41FA5}">
                      <a16:colId xmlns:a16="http://schemas.microsoft.com/office/drawing/2014/main" val="786750105"/>
                    </a:ext>
                  </a:extLst>
                </a:gridCol>
                <a:gridCol w="3892983">
                  <a:extLst>
                    <a:ext uri="{9D8B030D-6E8A-4147-A177-3AD203B41FA5}">
                      <a16:colId xmlns:a16="http://schemas.microsoft.com/office/drawing/2014/main" val="4269567960"/>
                    </a:ext>
                  </a:extLst>
                </a:gridCol>
              </a:tblGrid>
              <a:tr h="259095">
                <a:tc>
                  <a:txBody>
                    <a:bodyPr/>
                    <a:lstStyle/>
                    <a:p>
                      <a:pPr algn="r">
                        <a:lnSpc>
                          <a:spcPct val="115000"/>
                        </a:lnSpc>
                        <a:spcAft>
                          <a:spcPts val="1000"/>
                        </a:spcAft>
                      </a:pPr>
                      <a:r>
                        <a:rPr lang="lt-LT" sz="1200" dirty="0">
                          <a:effectLst/>
                        </a:rPr>
                        <a:t>Iš viso per 2022 m.</a:t>
                      </a:r>
                      <a:endParaRPr lang="lt-L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dirty="0">
                          <a:effectLst/>
                        </a:rPr>
                        <a:t>15</a:t>
                      </a:r>
                      <a:r>
                        <a:rPr lang="lt-LT" sz="1200" baseline="0" dirty="0">
                          <a:effectLst/>
                        </a:rPr>
                        <a:t> 200 171,07</a:t>
                      </a:r>
                      <a:r>
                        <a:rPr lang="lt-LT" sz="1200" dirty="0">
                          <a:effectLst/>
                        </a:rPr>
                        <a:t> (Eur)</a:t>
                      </a:r>
                      <a:endParaRPr lang="lt-L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2079578"/>
                  </a:ext>
                </a:extLst>
              </a:tr>
              <a:tr h="259095">
                <a:tc>
                  <a:txBody>
                    <a:bodyPr/>
                    <a:lstStyle/>
                    <a:p>
                      <a:pPr algn="r">
                        <a:lnSpc>
                          <a:spcPct val="115000"/>
                        </a:lnSpc>
                        <a:spcAft>
                          <a:spcPts val="1000"/>
                        </a:spcAft>
                      </a:pPr>
                      <a:r>
                        <a:rPr lang="lt-LT" sz="1200">
                          <a:effectLst/>
                        </a:rPr>
                        <a:t>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a:effectLst/>
                        </a:rPr>
                        <a:t>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87255484"/>
                  </a:ext>
                </a:extLst>
              </a:tr>
              <a:tr h="287515">
                <a:tc>
                  <a:txBody>
                    <a:bodyPr/>
                    <a:lstStyle/>
                    <a:p>
                      <a:pPr>
                        <a:lnSpc>
                          <a:spcPct val="115000"/>
                        </a:lnSpc>
                        <a:spcAft>
                          <a:spcPts val="1000"/>
                        </a:spcAft>
                      </a:pPr>
                      <a:r>
                        <a:rPr lang="lt-LT" sz="1200">
                          <a:effectLst/>
                        </a:rPr>
                        <a:t>1. Savivaldybės biudžetas: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dirty="0">
                          <a:effectLst/>
                          <a:latin typeface="+mn-lt"/>
                          <a:ea typeface="+mn-ea"/>
                          <a:cs typeface="+mn-cs"/>
                        </a:rPr>
                        <a:t>4</a:t>
                      </a:r>
                      <a:r>
                        <a:rPr lang="lt-LT" sz="1200" baseline="0" dirty="0">
                          <a:effectLst/>
                          <a:latin typeface="+mn-lt"/>
                          <a:ea typeface="+mn-ea"/>
                          <a:cs typeface="+mn-cs"/>
                        </a:rPr>
                        <a:t> 669 001,00</a:t>
                      </a:r>
                      <a:endParaRPr lang="lt-L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7310485"/>
                  </a:ext>
                </a:extLst>
              </a:tr>
              <a:tr h="259095">
                <a:tc>
                  <a:txBody>
                    <a:bodyPr/>
                    <a:lstStyle/>
                    <a:p>
                      <a:pPr>
                        <a:lnSpc>
                          <a:spcPct val="115000"/>
                        </a:lnSpc>
                        <a:spcAft>
                          <a:spcPts val="1000"/>
                        </a:spcAft>
                      </a:pPr>
                      <a:r>
                        <a:rPr lang="lt-LT" sz="1200">
                          <a:effectLst/>
                        </a:rPr>
                        <a:t>1.1. valstybės funkcijoms vykdyti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kern="1200" dirty="0">
                          <a:solidFill>
                            <a:schemeClr val="dk1"/>
                          </a:solidFill>
                          <a:effectLst/>
                          <a:latin typeface="+mn-lt"/>
                          <a:ea typeface="+mn-ea"/>
                          <a:cs typeface="+mn-cs"/>
                        </a:rPr>
                        <a:t>2 008 000,10</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2490697"/>
                  </a:ext>
                </a:extLst>
              </a:tr>
              <a:tr h="259095">
                <a:tc>
                  <a:txBody>
                    <a:bodyPr/>
                    <a:lstStyle/>
                    <a:p>
                      <a:pPr>
                        <a:lnSpc>
                          <a:spcPct val="115000"/>
                        </a:lnSpc>
                        <a:spcAft>
                          <a:spcPts val="1000"/>
                        </a:spcAft>
                      </a:pPr>
                      <a:r>
                        <a:rPr lang="lt-LT" sz="1200" dirty="0">
                          <a:effectLst/>
                        </a:rPr>
                        <a:t>1.2. savivaldybės funkcijoms vykdyti</a:t>
                      </a:r>
                      <a:endParaRPr lang="lt-L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kern="1200" dirty="0">
                          <a:solidFill>
                            <a:schemeClr val="dk1"/>
                          </a:solidFill>
                          <a:effectLst/>
                          <a:latin typeface="+mn-lt"/>
                          <a:ea typeface="+mn-ea"/>
                          <a:cs typeface="+mn-cs"/>
                        </a:rPr>
                        <a:t>2 661 000,90</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7529404"/>
                  </a:ext>
                </a:extLst>
              </a:tr>
              <a:tr h="259095">
                <a:tc>
                  <a:txBody>
                    <a:bodyPr/>
                    <a:lstStyle/>
                    <a:p>
                      <a:pPr>
                        <a:lnSpc>
                          <a:spcPct val="115000"/>
                        </a:lnSpc>
                        <a:spcAft>
                          <a:spcPts val="1000"/>
                        </a:spcAft>
                      </a:pPr>
                      <a:r>
                        <a:rPr lang="lt-LT" sz="1200">
                          <a:effectLst/>
                        </a:rPr>
                        <a:t>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a:effectLst/>
                        </a:rPr>
                        <a:t>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53767572"/>
                  </a:ext>
                </a:extLst>
              </a:tr>
              <a:tr h="259095">
                <a:tc>
                  <a:txBody>
                    <a:bodyPr/>
                    <a:lstStyle/>
                    <a:p>
                      <a:pPr>
                        <a:lnSpc>
                          <a:spcPct val="115000"/>
                        </a:lnSpc>
                        <a:spcAft>
                          <a:spcPts val="1000"/>
                        </a:spcAft>
                      </a:pPr>
                      <a:r>
                        <a:rPr lang="lt-LT" sz="1200">
                          <a:effectLst/>
                        </a:rPr>
                        <a:t>2. Valstybės biudžetas: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b="1" kern="1200" dirty="0">
                          <a:solidFill>
                            <a:schemeClr val="dk1"/>
                          </a:solidFill>
                          <a:effectLst/>
                          <a:latin typeface="+mn-lt"/>
                          <a:ea typeface="+mn-ea"/>
                          <a:cs typeface="+mn-cs"/>
                        </a:rPr>
                        <a:t>10 531 170,07</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71137774"/>
                  </a:ext>
                </a:extLst>
              </a:tr>
              <a:tr h="259095">
                <a:tc>
                  <a:txBody>
                    <a:bodyPr/>
                    <a:lstStyle/>
                    <a:p>
                      <a:pPr>
                        <a:lnSpc>
                          <a:spcPct val="115000"/>
                        </a:lnSpc>
                        <a:spcAft>
                          <a:spcPts val="1000"/>
                        </a:spcAft>
                      </a:pPr>
                      <a:r>
                        <a:rPr lang="lt-LT" sz="1200" dirty="0">
                          <a:effectLst/>
                        </a:rPr>
                        <a:t>2.1. </a:t>
                      </a:r>
                      <a:r>
                        <a:rPr lang="lt-LT" sz="1200" dirty="0">
                          <a:effectLst/>
                        </a:rPr>
                        <a:t>t</a:t>
                      </a:r>
                      <a:r>
                        <a:rPr lang="lt-LT" sz="1200" dirty="0" smtClean="0">
                          <a:effectLst/>
                        </a:rPr>
                        <a:t>ikslinėms </a:t>
                      </a:r>
                      <a:r>
                        <a:rPr lang="lt-LT" sz="1200" dirty="0">
                          <a:effectLst/>
                        </a:rPr>
                        <a:t>kompensacijoms mokėti</a:t>
                      </a:r>
                      <a:endParaRPr lang="lt-L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kern="1200" dirty="0">
                          <a:solidFill>
                            <a:schemeClr val="dk1"/>
                          </a:solidFill>
                          <a:effectLst/>
                          <a:latin typeface="+mn-lt"/>
                          <a:ea typeface="+mn-ea"/>
                          <a:cs typeface="+mn-cs"/>
                        </a:rPr>
                        <a:t>3 104 552,78</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3395797"/>
                  </a:ext>
                </a:extLst>
              </a:tr>
              <a:tr h="259095">
                <a:tc>
                  <a:txBody>
                    <a:bodyPr/>
                    <a:lstStyle/>
                    <a:p>
                      <a:pPr>
                        <a:lnSpc>
                          <a:spcPct val="115000"/>
                        </a:lnSpc>
                        <a:spcAft>
                          <a:spcPts val="1000"/>
                        </a:spcAft>
                      </a:pPr>
                      <a:r>
                        <a:rPr lang="lt-LT" sz="1200">
                          <a:effectLst/>
                        </a:rPr>
                        <a:t>2.2.  ES parama   </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kern="1200" dirty="0">
                          <a:solidFill>
                            <a:schemeClr val="dk1"/>
                          </a:solidFill>
                          <a:effectLst/>
                          <a:latin typeface="+mn-lt"/>
                          <a:ea typeface="+mn-ea"/>
                          <a:cs typeface="+mn-cs"/>
                        </a:rPr>
                        <a:t>128 891,82</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7316954"/>
                  </a:ext>
                </a:extLst>
              </a:tr>
              <a:tr h="259095">
                <a:tc>
                  <a:txBody>
                    <a:bodyPr/>
                    <a:lstStyle/>
                    <a:p>
                      <a:pPr>
                        <a:lnSpc>
                          <a:spcPct val="115000"/>
                        </a:lnSpc>
                        <a:spcAft>
                          <a:spcPts val="1000"/>
                        </a:spcAft>
                      </a:pPr>
                      <a:r>
                        <a:rPr lang="lt-LT" sz="1200">
                          <a:effectLst/>
                        </a:rPr>
                        <a:t>2.3. išmokoms vaikams mokėti</a:t>
                      </a:r>
                      <a:endParaRPr lang="lt-L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kern="1200" dirty="0">
                          <a:solidFill>
                            <a:schemeClr val="dk1"/>
                          </a:solidFill>
                          <a:effectLst/>
                          <a:latin typeface="+mn-lt"/>
                          <a:ea typeface="+mn-ea"/>
                          <a:cs typeface="+mn-cs"/>
                        </a:rPr>
                        <a:t>7 200 434,11</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2471155"/>
                  </a:ext>
                </a:extLst>
              </a:tr>
              <a:tr h="407241">
                <a:tc>
                  <a:txBody>
                    <a:bodyPr/>
                    <a:lstStyle/>
                    <a:p>
                      <a:pPr>
                        <a:lnSpc>
                          <a:spcPct val="115000"/>
                        </a:lnSpc>
                        <a:spcAft>
                          <a:spcPts val="1000"/>
                        </a:spcAft>
                      </a:pPr>
                      <a:r>
                        <a:rPr lang="lt-LT" sz="1200" dirty="0">
                          <a:effectLst/>
                        </a:rPr>
                        <a:t>2.4. būsto pritaikymui neįgaliesiems </a:t>
                      </a:r>
                      <a:endParaRPr lang="lt-LT" sz="1100" dirty="0">
                        <a:effectLst/>
                      </a:endParaRPr>
                    </a:p>
                  </a:txBody>
                  <a:tcPr marL="68580" marR="68580" marT="0" marB="0"/>
                </a:tc>
                <a:tc>
                  <a:txBody>
                    <a:bodyPr/>
                    <a:lstStyle/>
                    <a:p>
                      <a:pPr algn="ctr"/>
                      <a:r>
                        <a:rPr lang="lt-LT" sz="1200" kern="1200" dirty="0">
                          <a:solidFill>
                            <a:schemeClr val="dk1"/>
                          </a:solidFill>
                          <a:effectLst/>
                          <a:latin typeface="+mn-lt"/>
                          <a:ea typeface="+mn-ea"/>
                          <a:cs typeface="+mn-cs"/>
                        </a:rPr>
                        <a:t>37 450,78</a:t>
                      </a:r>
                    </a:p>
                    <a:p>
                      <a:pPr algn="ctr">
                        <a:lnSpc>
                          <a:spcPct val="115000"/>
                        </a:lnSpc>
                        <a:spcAft>
                          <a:spcPts val="1000"/>
                        </a:spcAft>
                      </a:pPr>
                      <a:r>
                        <a:rPr lang="lt-LT" sz="1200" dirty="0">
                          <a:effectLst/>
                        </a:rPr>
                        <a:t> </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1768416"/>
                  </a:ext>
                </a:extLst>
              </a:tr>
              <a:tr h="534309">
                <a:tc>
                  <a:txBody>
                    <a:bodyPr/>
                    <a:lstStyle/>
                    <a:p>
                      <a:pPr>
                        <a:lnSpc>
                          <a:spcPct val="115000"/>
                        </a:lnSpc>
                        <a:spcAft>
                          <a:spcPts val="1000"/>
                        </a:spcAft>
                      </a:pPr>
                      <a:r>
                        <a:rPr lang="lt-LT" sz="1200" dirty="0" smtClean="0">
                          <a:effectLst/>
                        </a:rPr>
                        <a:t>2.5. </a:t>
                      </a:r>
                      <a:r>
                        <a:rPr lang="lt-LT" sz="1200" dirty="0">
                          <a:effectLst/>
                        </a:rPr>
                        <a:t>neįgaliųjų socialinės reabilitacijos programoms</a:t>
                      </a:r>
                      <a:endParaRPr lang="lt-L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lt-LT" sz="1200" kern="1200" dirty="0">
                          <a:solidFill>
                            <a:schemeClr val="dk1"/>
                          </a:solidFill>
                          <a:effectLst/>
                          <a:latin typeface="+mn-lt"/>
                          <a:ea typeface="+mn-ea"/>
                          <a:cs typeface="+mn-cs"/>
                        </a:rPr>
                        <a:t>59 840,58</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7139485"/>
                  </a:ext>
                </a:extLst>
              </a:tr>
            </a:tbl>
          </a:graphicData>
        </a:graphic>
      </p:graphicFrame>
    </p:spTree>
    <p:extLst>
      <p:ext uri="{BB962C8B-B14F-4D97-AF65-F5344CB8AC3E}">
        <p14:creationId xmlns:p14="http://schemas.microsoft.com/office/powerpoint/2010/main" val="429523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F5D42-4315-4ED9-AD42-A21E93ED4597}"/>
              </a:ext>
            </a:extLst>
          </p:cNvPr>
          <p:cNvSpPr>
            <a:spLocks noGrp="1"/>
          </p:cNvSpPr>
          <p:nvPr>
            <p:ph type="title"/>
          </p:nvPr>
        </p:nvSpPr>
        <p:spPr>
          <a:xfrm>
            <a:off x="677333" y="609600"/>
            <a:ext cx="9246595" cy="1178859"/>
          </a:xfrm>
        </p:spPr>
        <p:txBody>
          <a:bodyPr>
            <a:noAutofit/>
          </a:bodyPr>
          <a:lstStyle/>
          <a:p>
            <a:r>
              <a:rPr lang="lt-LT" sz="1400" dirty="0">
                <a:solidFill>
                  <a:schemeClr val="tx1"/>
                </a:solidFill>
                <a:latin typeface="+mn-lt"/>
              </a:rPr>
              <a:t>2022 metais valstybės biudžeto specialiosios tikslilnės dotacijos valstybinėms (perduotoms savivaldybėms) funkcijoms </a:t>
            </a:r>
            <a:r>
              <a:rPr lang="lt-LT" sz="1400" dirty="0">
                <a:solidFill>
                  <a:schemeClr val="tx1">
                    <a:lumMod val="95000"/>
                    <a:lumOff val="5000"/>
                  </a:schemeClr>
                </a:solidFill>
              </a:rPr>
              <a:t>atlikti buvo gauta 2 661 000,90 Eur</a:t>
            </a:r>
            <a:r>
              <a:rPr lang="lt-LT" sz="1400" dirty="0">
                <a:solidFill>
                  <a:schemeClr val="tx1"/>
                </a:solidFill>
                <a:latin typeface="+mn-lt"/>
              </a:rPr>
              <a:t>, už kuriuos buvo teikiama socialinė parama Plungės rajono gyventojams.</a:t>
            </a:r>
            <a:br>
              <a:rPr lang="lt-LT" sz="1400" dirty="0">
                <a:solidFill>
                  <a:schemeClr val="tx1"/>
                </a:solidFill>
                <a:latin typeface="+mn-lt"/>
              </a:rPr>
            </a:br>
            <a:r>
              <a:rPr lang="lt-LT" sz="1400" dirty="0">
                <a:solidFill>
                  <a:schemeClr val="tx1"/>
                </a:solidFill>
                <a:latin typeface="+mn-lt"/>
              </a:rPr>
              <a:t>Laidojimo pašalpoms skirta</a:t>
            </a:r>
            <a:r>
              <a:rPr lang="lt-LT" sz="1400" dirty="0">
                <a:solidFill>
                  <a:schemeClr val="tx1"/>
                </a:solidFill>
                <a:effectLst/>
                <a:latin typeface="+mn-lt"/>
                <a:ea typeface="Times New Roman" panose="02020603050405020304" pitchFamily="18" charset="0"/>
              </a:rPr>
              <a:t> </a:t>
            </a:r>
            <a:r>
              <a:rPr lang="lt-LT" sz="1400" dirty="0" smtClean="0">
                <a:solidFill>
                  <a:schemeClr val="tx1"/>
                </a:solidFill>
                <a:effectLst/>
                <a:latin typeface="+mn-lt"/>
                <a:ea typeface="Times New Roman" panose="02020603050405020304" pitchFamily="18" charset="0"/>
              </a:rPr>
              <a:t>170 168,00 </a:t>
            </a:r>
            <a:r>
              <a:rPr lang="lt-LT" sz="1400" dirty="0">
                <a:solidFill>
                  <a:schemeClr val="tx1"/>
                </a:solidFill>
                <a:effectLst/>
                <a:latin typeface="+mn-lt"/>
                <a:ea typeface="Times New Roman" panose="02020603050405020304" pitchFamily="18" charset="0"/>
              </a:rPr>
              <a:t>Eur ir išmokėta už 483 mirusius asmenis.</a:t>
            </a:r>
            <a:r>
              <a:rPr lang="lt-LT" sz="1400" dirty="0">
                <a:solidFill>
                  <a:schemeClr val="tx1"/>
                </a:solidFill>
                <a:latin typeface="+mn-lt"/>
              </a:rPr>
              <a:t/>
            </a:r>
            <a:br>
              <a:rPr lang="lt-LT" sz="1400" dirty="0">
                <a:solidFill>
                  <a:schemeClr val="tx1"/>
                </a:solidFill>
                <a:latin typeface="+mn-lt"/>
              </a:rPr>
            </a:br>
            <a:r>
              <a:rPr lang="lt-LT" sz="1400" dirty="0">
                <a:solidFill>
                  <a:schemeClr val="tx1"/>
                </a:solidFill>
                <a:latin typeface="+mn-lt"/>
              </a:rPr>
              <a:t>Užsienyje mirusių penkių LR piliečių palaikų pargabenimui į LR išlaidoms kompensuoti išmokėta 2 484,00 Eur.</a:t>
            </a:r>
          </a:p>
        </p:txBody>
      </p:sp>
      <p:sp>
        <p:nvSpPr>
          <p:cNvPr id="3" name="Content Placeholder 2">
            <a:extLst>
              <a:ext uri="{FF2B5EF4-FFF2-40B4-BE49-F238E27FC236}">
                <a16:creationId xmlns:a16="http://schemas.microsoft.com/office/drawing/2014/main" id="{C3ECE07D-F56B-4D9F-8BEE-3FCD4EA83076}"/>
              </a:ext>
            </a:extLst>
          </p:cNvPr>
          <p:cNvSpPr>
            <a:spLocks noGrp="1"/>
          </p:cNvSpPr>
          <p:nvPr>
            <p:ph idx="1"/>
          </p:nvPr>
        </p:nvSpPr>
        <p:spPr>
          <a:xfrm>
            <a:off x="677334" y="1903500"/>
            <a:ext cx="8596668" cy="3880773"/>
          </a:xfrm>
        </p:spPr>
        <p:txBody>
          <a:bodyPr/>
          <a:lstStyle/>
          <a:p>
            <a:pPr marL="0" lvl="0" indent="0" algn="just">
              <a:lnSpc>
                <a:spcPct val="150000"/>
              </a:lnSpc>
              <a:spcBef>
                <a:spcPts val="0"/>
              </a:spcBef>
              <a:buFont typeface="Wingdings" panose="05000000000000000000" pitchFamily="2" charset="2"/>
              <a:buChar char="Ø"/>
            </a:pPr>
            <a:r>
              <a:rPr lang="lt-LT" sz="1200" dirty="0">
                <a:effectLst/>
                <a:ea typeface="Times New Roman" panose="02020603050405020304" pitchFamily="18" charset="0"/>
                <a:cs typeface="Times New Roman" panose="02020603050405020304" pitchFamily="18" charset="0"/>
              </a:rPr>
              <a:t> įgyvendinant Socialinės paramos mokiniams įstatymą, nepasiturintiems gyventojams </a:t>
            </a:r>
            <a:endParaRPr lang="lt-LT" sz="1200" dirty="0">
              <a:ea typeface="Times New Roman" panose="02020603050405020304" pitchFamily="18" charset="0"/>
              <a:cs typeface="Times New Roman" panose="02020603050405020304" pitchFamily="18" charset="0"/>
            </a:endParaRPr>
          </a:p>
          <a:p>
            <a:pPr marL="0" lvl="0" indent="0" algn="just">
              <a:lnSpc>
                <a:spcPct val="150000"/>
              </a:lnSpc>
              <a:spcBef>
                <a:spcPts val="0"/>
              </a:spcBef>
              <a:buNone/>
            </a:pPr>
            <a:r>
              <a:rPr lang="lt-LT" sz="1200" dirty="0">
                <a:effectLst/>
                <a:ea typeface="Times New Roman" panose="02020603050405020304" pitchFamily="18" charset="0"/>
                <a:cs typeface="Times New Roman" panose="02020603050405020304" pitchFamily="18" charset="0"/>
              </a:rPr>
              <a:t>parama suteikta už 460 208,58 Eur, iš  kurių mokinių nemokamam maitinimui skirtiems produktams įsigyti išleista 399 120,05 Eur ir mokinio reikmenims įsigyti -  61 088,00 Eur. Per metus nemokamą maitinimą gavo 1 878 mokiniai, iš jų 664 aprūpinti  mokinio reikmenimis. Ši parama 2022 metais buvo </a:t>
            </a:r>
            <a:r>
              <a:rPr lang="lt-LT" sz="1200" dirty="0">
                <a:ea typeface="Times New Roman" panose="02020603050405020304" pitchFamily="18" charset="0"/>
                <a:cs typeface="Times New Roman" panose="02020603050405020304" pitchFamily="18" charset="0"/>
              </a:rPr>
              <a:t>1.06</a:t>
            </a:r>
            <a:r>
              <a:rPr lang="lt-LT" sz="1200" dirty="0">
                <a:effectLst/>
                <a:ea typeface="Times New Roman" panose="02020603050405020304" pitchFamily="18" charset="0"/>
                <a:cs typeface="Times New Roman" panose="02020603050405020304" pitchFamily="18" charset="0"/>
              </a:rPr>
              <a:t> procento  didesnė  už  suteiktą 2021 metais.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lt-LT" sz="1600" dirty="0"/>
          </a:p>
        </p:txBody>
      </p:sp>
      <p:graphicFrame>
        <p:nvGraphicFramePr>
          <p:cNvPr id="5" name="Objektas 1"/>
          <p:cNvGraphicFramePr>
            <a:graphicFrameLocks/>
          </p:cNvGraphicFramePr>
          <p:nvPr>
            <p:extLst>
              <p:ext uri="{D42A27DB-BD31-4B8C-83A1-F6EECF244321}">
                <p14:modId xmlns:p14="http://schemas.microsoft.com/office/powerpoint/2010/main" val="1217212620"/>
              </p:ext>
            </p:extLst>
          </p:nvPr>
        </p:nvGraphicFramePr>
        <p:xfrm>
          <a:off x="1736522" y="3154260"/>
          <a:ext cx="6627302" cy="35820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9029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19200-9C3D-4C1D-8C5F-8B8740263A7F}"/>
              </a:ext>
            </a:extLst>
          </p:cNvPr>
          <p:cNvSpPr>
            <a:spLocks noGrp="1"/>
          </p:cNvSpPr>
          <p:nvPr>
            <p:ph type="title"/>
          </p:nvPr>
        </p:nvSpPr>
        <p:spPr>
          <a:xfrm>
            <a:off x="0" y="609600"/>
            <a:ext cx="9248503" cy="997131"/>
          </a:xfrm>
        </p:spPr>
        <p:txBody>
          <a:bodyPr>
            <a:normAutofit fontScale="90000"/>
          </a:bodyPr>
          <a:lstStyle/>
          <a:p>
            <a:pPr algn="just">
              <a:lnSpc>
                <a:spcPct val="150000"/>
              </a:lnSpc>
            </a:pPr>
            <a:r>
              <a:rPr lang="lt-LT" sz="1400" dirty="0">
                <a:solidFill>
                  <a:schemeClr val="tx1"/>
                </a:solidFill>
                <a:effectLst/>
                <a:latin typeface="+mn-lt"/>
                <a:ea typeface="Times New Roman" panose="02020603050405020304" pitchFamily="18" charset="0"/>
                <a:cs typeface="Times New Roman" panose="02020603050405020304" pitchFamily="18" charset="0"/>
              </a:rPr>
              <a:t>	2022 metais iš Savivaldybės biudžeto lėšų savarankiškosioms savivaldybės funkcijoms įgyvendinti skirta 2 008 000,10 Eur, arba 26,2 proc. daugiau nei 2021 metais. Iš šių lėšų buvo mokamos socialinės išmokos ir teikiamos paslaugos, </a:t>
            </a:r>
            <a:r>
              <a:rPr lang="lt-LT" sz="1400" dirty="0">
                <a:solidFill>
                  <a:schemeClr val="tx1"/>
                </a:solidFill>
                <a:latin typeface="+mn-lt"/>
                <a:ea typeface="Times New Roman" panose="02020603050405020304" pitchFamily="18" charset="0"/>
                <a:cs typeface="Times New Roman" panose="02020603050405020304" pitchFamily="18" charset="0"/>
              </a:rPr>
              <a:t>m</a:t>
            </a:r>
            <a:r>
              <a:rPr lang="lt-LT" sz="1400" dirty="0">
                <a:solidFill>
                  <a:schemeClr val="tx1"/>
                </a:solidFill>
                <a:effectLst/>
                <a:latin typeface="+mn-lt"/>
                <a:ea typeface="Calibri" panose="020F0502020204030204" pitchFamily="34" charset="0"/>
                <a:cs typeface="Times New Roman" panose="02020603050405020304" pitchFamily="18" charset="0"/>
              </a:rPr>
              <a:t>okamos socialinės pašalpos mažas pajamas gaunantiems asmenims.</a:t>
            </a:r>
            <a:endParaRPr lang="lt-LT" sz="1400" dirty="0">
              <a:solidFill>
                <a:schemeClr val="tx1"/>
              </a:solidFill>
              <a:latin typeface="+mn-lt"/>
            </a:endParaRPr>
          </a:p>
        </p:txBody>
      </p:sp>
      <p:sp>
        <p:nvSpPr>
          <p:cNvPr id="6" name="Rectangle 4">
            <a:extLst>
              <a:ext uri="{FF2B5EF4-FFF2-40B4-BE49-F238E27FC236}">
                <a16:creationId xmlns:a16="http://schemas.microsoft.com/office/drawing/2014/main" id="{92C81633-822D-456C-87D2-005A3CD77F49}"/>
              </a:ext>
            </a:extLst>
          </p:cNvPr>
          <p:cNvSpPr>
            <a:spLocks noChangeArrowheads="1"/>
          </p:cNvSpPr>
          <p:nvPr/>
        </p:nvSpPr>
        <p:spPr bwMode="auto">
          <a:xfrm>
            <a:off x="160300" y="2226365"/>
            <a:ext cx="15299686"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lt-LT"/>
          </a:p>
        </p:txBody>
      </p:sp>
      <p:graphicFrame>
        <p:nvGraphicFramePr>
          <p:cNvPr id="5" name="Objektas 3"/>
          <p:cNvGraphicFramePr>
            <a:graphicFrameLocks/>
          </p:cNvGraphicFramePr>
          <p:nvPr>
            <p:extLst>
              <p:ext uri="{D42A27DB-BD31-4B8C-83A1-F6EECF244321}">
                <p14:modId xmlns:p14="http://schemas.microsoft.com/office/powerpoint/2010/main" val="3996444532"/>
              </p:ext>
            </p:extLst>
          </p:nvPr>
        </p:nvGraphicFramePr>
        <p:xfrm>
          <a:off x="1744909" y="2046914"/>
          <a:ext cx="5519957" cy="40518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0660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BE6AF-14B2-4DB8-86A3-B6B5C3B9CC2D}"/>
              </a:ext>
            </a:extLst>
          </p:cNvPr>
          <p:cNvSpPr>
            <a:spLocks noGrp="1"/>
          </p:cNvSpPr>
          <p:nvPr>
            <p:ph type="title"/>
          </p:nvPr>
        </p:nvSpPr>
        <p:spPr>
          <a:xfrm>
            <a:off x="677334" y="609599"/>
            <a:ext cx="8870078" cy="1259541"/>
          </a:xfrm>
        </p:spPr>
        <p:txBody>
          <a:bodyPr>
            <a:noAutofit/>
          </a:bodyPr>
          <a:lstStyle/>
          <a:p>
            <a:pPr lvl="0" indent="-342900" algn="just">
              <a:lnSpc>
                <a:spcPct val="150000"/>
              </a:lnSpc>
            </a:pPr>
            <a:r>
              <a:rPr lang="lt-LT" sz="1400" dirty="0">
                <a:solidFill>
                  <a:schemeClr val="tx1"/>
                </a:solidFill>
                <a:effectLst/>
                <a:latin typeface="+mn-lt"/>
                <a:ea typeface="Times New Roman" panose="02020603050405020304" pitchFamily="18" charset="0"/>
                <a:cs typeface="Times New Roman" panose="02020603050405020304" pitchFamily="18" charset="0"/>
              </a:rPr>
              <a:t>Kompensuojamos  būsto šildymo, šalto ir karšto vandens išlaidos mažas pajamas </a:t>
            </a:r>
            <a:r>
              <a:rPr lang="lt-LT" sz="1400" dirty="0">
                <a:solidFill>
                  <a:schemeClr val="tx1"/>
                </a:solidFill>
                <a:effectLst/>
                <a:latin typeface="+mn-lt"/>
                <a:ea typeface="Calibri" panose="020F0502020204030204" pitchFamily="34" charset="0"/>
                <a:cs typeface="Times New Roman" panose="02020603050405020304" pitchFamily="18" charset="0"/>
              </a:rPr>
              <a:t/>
            </a:r>
            <a:br>
              <a:rPr lang="lt-LT" sz="1400" dirty="0">
                <a:solidFill>
                  <a:schemeClr val="tx1"/>
                </a:solidFill>
                <a:effectLst/>
                <a:latin typeface="+mn-lt"/>
                <a:ea typeface="Calibri" panose="020F0502020204030204" pitchFamily="34" charset="0"/>
                <a:cs typeface="Times New Roman" panose="02020603050405020304" pitchFamily="18" charset="0"/>
              </a:rPr>
            </a:br>
            <a:r>
              <a:rPr lang="lt-LT" sz="1400" dirty="0">
                <a:solidFill>
                  <a:schemeClr val="tx1"/>
                </a:solidFill>
                <a:effectLst/>
                <a:latin typeface="+mn-lt"/>
                <a:ea typeface="Calibri" panose="020F0502020204030204" pitchFamily="34" charset="0"/>
              </a:rPr>
              <a:t>gaunantiems asmenims, jeigu būstas šildomas centralizuotai arba dujomis bei kietu kuru.</a:t>
            </a:r>
            <a:br>
              <a:rPr lang="lt-LT" sz="1400" dirty="0">
                <a:solidFill>
                  <a:schemeClr val="tx1"/>
                </a:solidFill>
                <a:effectLst/>
                <a:latin typeface="+mn-lt"/>
                <a:ea typeface="Calibri" panose="020F0502020204030204" pitchFamily="34" charset="0"/>
              </a:rPr>
            </a:br>
            <a:r>
              <a:rPr lang="lt-LT" sz="1400" dirty="0">
                <a:solidFill>
                  <a:schemeClr val="tx1"/>
                </a:solidFill>
                <a:latin typeface="+mn-lt"/>
                <a:ea typeface="Calibri" panose="020F0502020204030204" pitchFamily="34" charset="0"/>
              </a:rPr>
              <a:t>Per 2022 metus kompensacijoms už būsto šildymą, šalto ir karšto vandens išlaidas panaudota 957 803,00 Eur, arba 225 proc. daugiau nei 2021 metais</a:t>
            </a:r>
            <a:r>
              <a:rPr lang="lt-LT" sz="1400" dirty="0">
                <a:latin typeface="+mn-lt"/>
                <a:ea typeface="Calibri" panose="020F0502020204030204" pitchFamily="34" charset="0"/>
              </a:rPr>
              <a:t>. </a:t>
            </a:r>
            <a:endParaRPr lang="lt-LT" sz="1400" dirty="0">
              <a:latin typeface="+mn-lt"/>
            </a:endParaRPr>
          </a:p>
        </p:txBody>
      </p:sp>
      <p:sp>
        <p:nvSpPr>
          <p:cNvPr id="4" name="Rectangle 2">
            <a:extLst>
              <a:ext uri="{FF2B5EF4-FFF2-40B4-BE49-F238E27FC236}">
                <a16:creationId xmlns:a16="http://schemas.microsoft.com/office/drawing/2014/main" id="{6129DECA-7BB6-427E-8AF1-C9D7F1C07C4D}"/>
              </a:ext>
            </a:extLst>
          </p:cNvPr>
          <p:cNvSpPr>
            <a:spLocks noChangeArrowheads="1"/>
          </p:cNvSpPr>
          <p:nvPr/>
        </p:nvSpPr>
        <p:spPr bwMode="auto">
          <a:xfrm>
            <a:off x="-310889" y="2018463"/>
            <a:ext cx="19351155" cy="5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lt-LT"/>
          </a:p>
        </p:txBody>
      </p:sp>
      <p:sp>
        <p:nvSpPr>
          <p:cNvPr id="3" name="Rectangle 2">
            <a:extLst>
              <a:ext uri="{FF2B5EF4-FFF2-40B4-BE49-F238E27FC236}">
                <a16:creationId xmlns:a16="http://schemas.microsoft.com/office/drawing/2014/main" id="{BE43FEA2-BC8A-4336-ADE7-EA7D47DA35F4}"/>
              </a:ext>
            </a:extLst>
          </p:cNvPr>
          <p:cNvSpPr>
            <a:spLocks noChangeArrowheads="1"/>
          </p:cNvSpPr>
          <p:nvPr/>
        </p:nvSpPr>
        <p:spPr bwMode="auto">
          <a:xfrm>
            <a:off x="249122" y="2361537"/>
            <a:ext cx="1433622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lt-LT"/>
          </a:p>
        </p:txBody>
      </p:sp>
      <p:sp>
        <p:nvSpPr>
          <p:cNvPr id="6" name="Rectangle 3">
            <a:extLst>
              <a:ext uri="{FF2B5EF4-FFF2-40B4-BE49-F238E27FC236}">
                <a16:creationId xmlns:a16="http://schemas.microsoft.com/office/drawing/2014/main" id="{7ED0F940-96C7-4AA2-ABDF-EEB97D575A9E}"/>
              </a:ext>
            </a:extLst>
          </p:cNvPr>
          <p:cNvSpPr>
            <a:spLocks noChangeArrowheads="1"/>
          </p:cNvSpPr>
          <p:nvPr/>
        </p:nvSpPr>
        <p:spPr bwMode="auto">
          <a:xfrm>
            <a:off x="249122" y="5134900"/>
            <a:ext cx="1433622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lt-LT"/>
          </a:p>
        </p:txBody>
      </p:sp>
      <p:graphicFrame>
        <p:nvGraphicFramePr>
          <p:cNvPr id="7" name="Objektas 4"/>
          <p:cNvGraphicFramePr>
            <a:graphicFrameLocks/>
          </p:cNvGraphicFramePr>
          <p:nvPr>
            <p:extLst>
              <p:ext uri="{D42A27DB-BD31-4B8C-83A1-F6EECF244321}">
                <p14:modId xmlns:p14="http://schemas.microsoft.com/office/powerpoint/2010/main" val="1513494111"/>
              </p:ext>
            </p:extLst>
          </p:nvPr>
        </p:nvGraphicFramePr>
        <p:xfrm>
          <a:off x="1521151" y="2224773"/>
          <a:ext cx="6187156" cy="38854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72808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CFFC-8A47-419F-A76B-DCD1A737F99A}"/>
              </a:ext>
            </a:extLst>
          </p:cNvPr>
          <p:cNvSpPr>
            <a:spLocks noGrp="1"/>
          </p:cNvSpPr>
          <p:nvPr>
            <p:ph type="title"/>
          </p:nvPr>
        </p:nvSpPr>
        <p:spPr>
          <a:xfrm>
            <a:off x="261257" y="609600"/>
            <a:ext cx="9039497" cy="944880"/>
          </a:xfrm>
        </p:spPr>
        <p:txBody>
          <a:bodyPr>
            <a:noAutofit/>
          </a:bodyPr>
          <a:lstStyle/>
          <a:p>
            <a:pPr lvl="0" algn="just">
              <a:lnSpc>
                <a:spcPct val="150000"/>
              </a:lnSpc>
            </a:pPr>
            <a:r>
              <a:rPr lang="lt-LT" sz="1400" dirty="0">
                <a:solidFill>
                  <a:schemeClr val="tx1"/>
                </a:solidFill>
                <a:effectLst/>
                <a:latin typeface="+mn-lt"/>
                <a:ea typeface="Times New Roman" panose="02020603050405020304" pitchFamily="18" charset="0"/>
                <a:cs typeface="Times New Roman" panose="02020603050405020304" pitchFamily="18" charset="0"/>
              </a:rPr>
              <a:t> Savivaldybės tarybos nustatyta tvarka iš Savivaldybės biudžeto lėšų gyventojams skiriamos</a:t>
            </a:r>
            <a:r>
              <a:rPr lang="lt-LT" sz="1400" dirty="0">
                <a:solidFill>
                  <a:schemeClr val="tx1"/>
                </a:solidFill>
                <a:effectLst/>
                <a:latin typeface="+mn-lt"/>
                <a:ea typeface="Calibri" panose="020F0502020204030204" pitchFamily="34" charset="0"/>
                <a:cs typeface="Times New Roman" panose="02020603050405020304" pitchFamily="18" charset="0"/>
              </a:rPr>
              <a:t/>
            </a:r>
            <a:br>
              <a:rPr lang="lt-LT" sz="1400" dirty="0">
                <a:solidFill>
                  <a:schemeClr val="tx1"/>
                </a:solidFill>
                <a:effectLst/>
                <a:latin typeface="+mn-lt"/>
                <a:ea typeface="Calibri" panose="020F0502020204030204" pitchFamily="34" charset="0"/>
                <a:cs typeface="Times New Roman" panose="02020603050405020304" pitchFamily="18" charset="0"/>
              </a:rPr>
            </a:br>
            <a:r>
              <a:rPr lang="lt-LT" sz="1400" dirty="0">
                <a:solidFill>
                  <a:schemeClr val="tx1"/>
                </a:solidFill>
                <a:effectLst/>
                <a:latin typeface="+mn-lt"/>
                <a:ea typeface="Times New Roman" panose="02020603050405020304" pitchFamily="18" charset="0"/>
              </a:rPr>
              <a:t>vienkartinės, tikslinės ir periodinės pašalpos, kurioms 2022 metais išleista 141 756,74 Eur, t. y. 309,4 proc. daugiau nei 2021 metais. </a:t>
            </a:r>
            <a:endParaRPr lang="lt-LT" sz="1400" dirty="0">
              <a:solidFill>
                <a:schemeClr val="tx1"/>
              </a:solidFill>
              <a:latin typeface="+mn-lt"/>
            </a:endParaRPr>
          </a:p>
        </p:txBody>
      </p:sp>
      <p:graphicFrame>
        <p:nvGraphicFramePr>
          <p:cNvPr id="5" name="Objektas 7"/>
          <p:cNvGraphicFramePr>
            <a:graphicFrameLocks noGrp="1"/>
          </p:cNvGraphicFramePr>
          <p:nvPr>
            <p:ph idx="1"/>
            <p:extLst>
              <p:ext uri="{D42A27DB-BD31-4B8C-83A1-F6EECF244321}">
                <p14:modId xmlns:p14="http://schemas.microsoft.com/office/powerpoint/2010/main" val="3196777596"/>
              </p:ext>
            </p:extLst>
          </p:nvPr>
        </p:nvGraphicFramePr>
        <p:xfrm>
          <a:off x="1057013" y="1887524"/>
          <a:ext cx="7373923" cy="41545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27085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3D6AF-8B69-4881-8B94-2CC587D0F9E1}"/>
              </a:ext>
            </a:extLst>
          </p:cNvPr>
          <p:cNvSpPr>
            <a:spLocks noGrp="1"/>
          </p:cNvSpPr>
          <p:nvPr>
            <p:ph type="title"/>
          </p:nvPr>
        </p:nvSpPr>
        <p:spPr>
          <a:xfrm>
            <a:off x="365760" y="583475"/>
            <a:ext cx="8908415" cy="1320800"/>
          </a:xfrm>
        </p:spPr>
        <p:txBody>
          <a:bodyPr>
            <a:noAutofit/>
          </a:bodyPr>
          <a:lstStyle/>
          <a:p>
            <a:pPr algn="just"/>
            <a:r>
              <a:rPr lang="lt-LT" sz="1400" dirty="0">
                <a:solidFill>
                  <a:schemeClr val="tx1"/>
                </a:solidFill>
                <a:effectLst/>
                <a:latin typeface="Trebuchet MS" pitchFamily="34" charset="0"/>
                <a:ea typeface="Times New Roman" panose="02020603050405020304" pitchFamily="18" charset="0"/>
              </a:rPr>
              <a:t>Iš Savivaldybės biudžeto lėšų apmokamos ilgalaikės ir trumpalaikės socialinės globos paslaugų išlaidos neįgaliems ir senyvo amžiaus asmenims (neturintiems sunkios negalios), gyvenantiems ir gaunantiems </a:t>
            </a:r>
            <a:r>
              <a:rPr lang="lt-LT" sz="1400" dirty="0">
                <a:solidFill>
                  <a:schemeClr val="tx1">
                    <a:lumMod val="95000"/>
                    <a:lumOff val="5000"/>
                  </a:schemeClr>
                </a:solidFill>
                <a:effectLst/>
                <a:ea typeface="Times New Roman" panose="02020603050405020304" pitchFamily="18" charset="0"/>
              </a:rPr>
              <a:t>paslaugas </a:t>
            </a:r>
            <a:r>
              <a:rPr lang="lt-LT" sz="1400" dirty="0">
                <a:solidFill>
                  <a:schemeClr val="tx1">
                    <a:lumMod val="95000"/>
                    <a:lumOff val="5000"/>
                  </a:schemeClr>
                </a:solidFill>
                <a:ea typeface="Times New Roman" panose="02020603050405020304" pitchFamily="18" charset="0"/>
              </a:rPr>
              <a:t>Plungės Žemaičių Kalvarijos Caritas skyriaus, Rietavo, Kvėdarnos parapijos senelių globos namuose, Viliaus Gaigalaičio socialinės globos namuose, grupinio gyvenimo namuose ,,Vaikystės aitvarai“ Telšiuose, Viešosiose įstaigose – Senjorų dvaras, Taikos Karalienės globos namuose, taip pat valstybiniuose globos namuose – Stonaičių, Dūseikių, Padvarių, Suvalkijos bei Plungės rajono savivaldybės ligoninėje. </a:t>
            </a:r>
            <a:endParaRPr lang="lt-LT" sz="1400" dirty="0">
              <a:solidFill>
                <a:schemeClr val="tx1">
                  <a:lumMod val="95000"/>
                  <a:lumOff val="5000"/>
                </a:schemeClr>
              </a:solidFill>
            </a:endParaRPr>
          </a:p>
        </p:txBody>
      </p:sp>
      <p:graphicFrame>
        <p:nvGraphicFramePr>
          <p:cNvPr id="5" name="Objektas 5"/>
          <p:cNvGraphicFramePr>
            <a:graphicFrameLocks noGrp="1"/>
          </p:cNvGraphicFramePr>
          <p:nvPr>
            <p:ph idx="1"/>
            <p:extLst>
              <p:ext uri="{D42A27DB-BD31-4B8C-83A1-F6EECF244321}">
                <p14:modId xmlns:p14="http://schemas.microsoft.com/office/powerpoint/2010/main" val="3769268483"/>
              </p:ext>
            </p:extLst>
          </p:nvPr>
        </p:nvGraphicFramePr>
        <p:xfrm>
          <a:off x="677863" y="2160588"/>
          <a:ext cx="7677572" cy="42486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27790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8AA2E-0436-4685-A1EE-9E1654A2939C}"/>
              </a:ext>
            </a:extLst>
          </p:cNvPr>
          <p:cNvSpPr>
            <a:spLocks noGrp="1"/>
          </p:cNvSpPr>
          <p:nvPr>
            <p:ph type="title"/>
          </p:nvPr>
        </p:nvSpPr>
        <p:spPr>
          <a:xfrm>
            <a:off x="509451" y="609600"/>
            <a:ext cx="8948057" cy="1320800"/>
          </a:xfrm>
        </p:spPr>
        <p:txBody>
          <a:bodyPr>
            <a:noAutofit/>
          </a:bodyPr>
          <a:lstStyle/>
          <a:p>
            <a:pPr algn="just"/>
            <a:r>
              <a:rPr lang="lt-LT" sz="1400" dirty="0">
                <a:solidFill>
                  <a:schemeClr val="tx1"/>
                </a:solidFill>
                <a:effectLst/>
                <a:latin typeface="Trebuchet MS" pitchFamily="34" charset="0"/>
                <a:ea typeface="Times New Roman" panose="02020603050405020304" pitchFamily="18" charset="0"/>
              </a:rPr>
              <a:t>	</a:t>
            </a:r>
            <a:r>
              <a:rPr lang="lt-LT" sz="1250" dirty="0">
                <a:solidFill>
                  <a:schemeClr val="tx1"/>
                </a:solidFill>
                <a:effectLst/>
                <a:latin typeface="Trebuchet MS" pitchFamily="34" charset="0"/>
                <a:ea typeface="Times New Roman" panose="02020603050405020304" pitchFamily="18" charset="0"/>
              </a:rPr>
              <a:t>Socialinės globos paslaugų teikimui sunkią negalią turintiems</a:t>
            </a:r>
            <a:r>
              <a:rPr lang="lt-LT" sz="1250" b="1" dirty="0">
                <a:solidFill>
                  <a:schemeClr val="tx1"/>
                </a:solidFill>
                <a:effectLst/>
                <a:latin typeface="Trebuchet MS" pitchFamily="34" charset="0"/>
                <a:ea typeface="Times New Roman" panose="02020603050405020304" pitchFamily="18" charset="0"/>
              </a:rPr>
              <a:t> </a:t>
            </a:r>
            <a:r>
              <a:rPr lang="lt-LT" sz="1250" dirty="0">
                <a:solidFill>
                  <a:schemeClr val="tx1"/>
                </a:solidFill>
                <a:effectLst/>
                <a:latin typeface="Trebuchet MS" pitchFamily="34" charset="0"/>
                <a:ea typeface="Times New Roman" panose="02020603050405020304" pitchFamily="18" charset="0"/>
              </a:rPr>
              <a:t>asmenims buvo  panaudota 751 436,09 Eur. </a:t>
            </a:r>
            <a:r>
              <a:rPr lang="lt-LT" sz="1250" dirty="0">
                <a:solidFill>
                  <a:schemeClr val="tx1"/>
                </a:solidFill>
                <a:latin typeface="Trebuchet MS" pitchFamily="34" charset="0"/>
                <a:ea typeface="Times New Roman" panose="02020603050405020304" pitchFamily="18" charset="0"/>
              </a:rPr>
              <a:t>Ilgalaikės socialinės globos paslaugos asmenims buvo teikiamos aštuoniolikoje socialinės globos namų. Trumpalaikės socialinės globos paslaugos teiktos Plungės rajono savivaldybės ligoninės Palaikomojo gydymo skyriuje, Kretingos dienos centro Salantų padalinio Dienos veiklos centre, Klaipėdos sutrikusio vystymosi kūdikių namuose, taip pat trijuose globos namuose: Žemaičių Kalvarijos Caritas skyriaus globos namuose, Plungės parapijos senelių globos namuose ir Dūseikių socialinės globos namuose, iš viso šešiose įstaigose. Globos namuose kaip trumpalaikė socialinė globa suteikta laikino atokvėpio paslauga. Taip pat apmokėtos dienos socialinės globos ir integralios pagalbos paslaugos, teikiamos Plungės socialinių paslaugų centre ir asmenų namuose. Šiais metais finansuoti pradėtos dienos socialinės globos paslaugos teikiamos vaikams Plungės specialiojo ugdymo centre. </a:t>
            </a:r>
            <a:endParaRPr lang="lt-LT" sz="1250" dirty="0">
              <a:solidFill>
                <a:schemeClr val="tx1"/>
              </a:solidFill>
              <a:latin typeface="Trebuchet MS" pitchFamily="34" charset="0"/>
            </a:endParaRPr>
          </a:p>
        </p:txBody>
      </p:sp>
      <p:graphicFrame>
        <p:nvGraphicFramePr>
          <p:cNvPr id="6" name="Objektas 2"/>
          <p:cNvGraphicFramePr>
            <a:graphicFrameLocks noGrp="1"/>
          </p:cNvGraphicFramePr>
          <p:nvPr>
            <p:ph idx="1"/>
            <p:extLst>
              <p:ext uri="{D42A27DB-BD31-4B8C-83A1-F6EECF244321}">
                <p14:modId xmlns:p14="http://schemas.microsoft.com/office/powerpoint/2010/main" val="859853093"/>
              </p:ext>
            </p:extLst>
          </p:nvPr>
        </p:nvGraphicFramePr>
        <p:xfrm>
          <a:off x="998290" y="2541587"/>
          <a:ext cx="7231310" cy="39179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8587406"/>
      </p:ext>
    </p:extLst>
  </p:cSld>
  <p:clrMapOvr>
    <a:masterClrMapping/>
  </p:clrMapOvr>
</p:sld>
</file>

<file path=ppt/theme/theme1.xml><?xml version="1.0" encoding="utf-8"?>
<a:theme xmlns:a="http://schemas.openxmlformats.org/drawingml/2006/main" name="2022-03-15 soc par  sk  aktualijos kom">
  <a:themeElements>
    <a:clrScheme name="Briauno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Briauno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riauno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2023-03-13</Template>
  <TotalTime>134</TotalTime>
  <Words>1097</Words>
  <Application>Microsoft Office PowerPoint</Application>
  <PresentationFormat>Plačiaekranė</PresentationFormat>
  <Paragraphs>90</Paragraphs>
  <Slides>17</Slides>
  <Notes>0</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17</vt:i4>
      </vt:variant>
    </vt:vector>
  </HeadingPairs>
  <TitlesOfParts>
    <vt:vector size="24" baseType="lpstr">
      <vt:lpstr>Arial</vt:lpstr>
      <vt:lpstr>Calibri</vt:lpstr>
      <vt:lpstr>Times New Roman</vt:lpstr>
      <vt:lpstr>Trebuchet MS</vt:lpstr>
      <vt:lpstr>Wingdings</vt:lpstr>
      <vt:lpstr>Wingdings 3</vt:lpstr>
      <vt:lpstr>2022-03-15 soc par  sk  aktualijos kom</vt:lpstr>
      <vt:lpstr>Plungės rajono savivaldybės administracija</vt:lpstr>
      <vt:lpstr>Skyriaus veikla</vt:lpstr>
      <vt:lpstr>Iš viso per 2022 m.  įvairių išmokų, kompensacijų gyventojams išmokėta bei paslaugų suteikta už 15 200 171,07 Eur.</vt:lpstr>
      <vt:lpstr>2022 metais valstybės biudžeto specialiosios tikslilnės dotacijos valstybinėms (perduotoms savivaldybėms) funkcijoms atlikti buvo gauta 2 661 000,90 Eur, už kuriuos buvo teikiama socialinė parama Plungės rajono gyventojams. Laidojimo pašalpoms skirta 170 168,00 Eur ir išmokėta už 483 mirusius asmenis. Užsienyje mirusių penkių LR piliečių palaikų pargabenimui į LR išlaidoms kompensuoti išmokėta 2 484,00 Eur.</vt:lpstr>
      <vt:lpstr> 2022 metais iš Savivaldybės biudžeto lėšų savarankiškosioms savivaldybės funkcijoms įgyvendinti skirta 2 008 000,10 Eur, arba 26,2 proc. daugiau nei 2021 metais. Iš šių lėšų buvo mokamos socialinės išmokos ir teikiamos paslaugos, mokamos socialinės pašalpos mažas pajamas gaunantiems asmenims.</vt:lpstr>
      <vt:lpstr>Kompensuojamos  būsto šildymo, šalto ir karšto vandens išlaidos mažas pajamas  gaunantiems asmenims, jeigu būstas šildomas centralizuotai arba dujomis bei kietu kuru. Per 2022 metus kompensacijoms už būsto šildymą, šalto ir karšto vandens išlaidas panaudota 957 803,00 Eur, arba 225 proc. daugiau nei 2021 metais. </vt:lpstr>
      <vt:lpstr> Savivaldybės tarybos nustatyta tvarka iš Savivaldybės biudžeto lėšų gyventojams skiriamos vienkartinės, tikslinės ir periodinės pašalpos, kurioms 2022 metais išleista 141 756,74 Eur, t. y. 309,4 proc. daugiau nei 2021 metais. </vt:lpstr>
      <vt:lpstr>Iš Savivaldybės biudžeto lėšų apmokamos ilgalaikės ir trumpalaikės socialinės globos paslaugų išlaidos neįgaliems ir senyvo amžiaus asmenims (neturintiems sunkios negalios), gyvenantiems ir gaunantiems paslaugas Plungės Žemaičių Kalvarijos Caritas skyriaus, Rietavo, Kvėdarnos parapijos senelių globos namuose, Viliaus Gaigalaičio socialinės globos namuose, grupinio gyvenimo namuose ,,Vaikystės aitvarai“ Telšiuose, Viešosiose įstaigose – Senjorų dvaras, Taikos Karalienės globos namuose, taip pat valstybiniuose globos namuose – Stonaičių, Dūseikių, Padvarių, Suvalkijos bei Plungės rajono savivaldybės ligoninėje. </vt:lpstr>
      <vt:lpstr> Socialinės globos paslaugų teikimui sunkią negalią turintiems asmenims buvo  panaudota 751 436,09 Eur. Ilgalaikės socialinės globos paslaugos asmenims buvo teikiamos aštuoniolikoje socialinės globos namų. Trumpalaikės socialinės globos paslaugos teiktos Plungės rajono savivaldybės ligoninės Palaikomojo gydymo skyriuje, Kretingos dienos centro Salantų padalinio Dienos veiklos centre, Klaipėdos sutrikusio vystymosi kūdikių namuose, taip pat trijuose globos namuose: Žemaičių Kalvarijos Caritas skyriaus globos namuose, Plungės parapijos senelių globos namuose ir Dūseikių socialinės globos namuose, iš viso šešiose įstaigose. Globos namuose kaip trumpalaikė socialinė globa suteikta laikino atokvėpio paslauga. Taip pat apmokėtos dienos socialinės globos ir integralios pagalbos paslaugos, teikiamos Plungės socialinių paslaugų centre ir asmenų namuose. Šiais metais finansuoti pradėtos dienos socialinės globos paslaugos teikiamos vaikams Plungės specialiojo ugdymo centre. </vt:lpstr>
      <vt:lpstr>Socialinės paramos skyrius Plungės rajono gyventojams  moka slaugos ir priežiūros (pagalbos) išlaidų  tikslines kompensacijas.</vt:lpstr>
      <vt:lpstr>Socialinės paramos skyriaus darbuotojai NDNT teikimu atlieka  Plungės rajono savivaldybėje gyvenančių  senatvės pensijos amžių sukakusių asmenų savarankiškumo kasdienėje veikloje vertinimą ir užpildo Asmens veiklos ir gebėjimo dalyvauti įvertinimo klausimyną. </vt:lpstr>
      <vt:lpstr> Vadovaujantis išmokų vaikams įstatymu, rajono gyventojams mokamos vienkartinės  išmokos nėščiosioms, vienkartinės išmokos gimus vaikui, universalios ir papildomos išmokos vaikams bei išmokos gimus dvynukams, išmokos besimokančių ar studijuojančių asmenų vaikams, taip pat globos (rūpybos) išmokos ir globos (rūpybos) tiksliniai priedai, o taip pat vienkartinės išmokos įsikurti. </vt:lpstr>
      <vt:lpstr>Įgyvendinant Neįgalių žmonių būsto pritaikymo programą, 2022 metais buvo pritaikyti 9 būstai suaugusiems asmenims su negalia, įrengti 2 keltuvai, nupirkti 3 mobilūs keltuvai, 1 vonios keltuvas – kėdutė. Panaudota iš valstybės biudžeto lėšų – 36 010,37 Eur, iš Savivaldybės lėšų – 24 751,74 Eur.  </vt:lpstr>
      <vt:lpstr>2022 metais Socialinės paramos skyrius organizavo Socialinės reabilitacijos paslaugų neįgaliesiems bendruomenėje projektų įgyvendinimą savivaldybėje.</vt:lpstr>
      <vt:lpstr>ARTIMIAUSIOS VEIKLOS KRYPTYS</vt:lpstr>
      <vt:lpstr>ARTIMIAUSIOS VEIKLOS KRYPTYS</vt:lpstr>
      <vt:lpstr>„PowerPoint“ pateiktis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Plungės rajono savivaldybės administracija</dc:title>
  <dc:creator>F1</dc:creator>
  <cp:lastModifiedBy>Aušra Vyšniauskienė</cp:lastModifiedBy>
  <cp:revision>20</cp:revision>
  <dcterms:created xsi:type="dcterms:W3CDTF">2023-03-13T18:06:22Z</dcterms:created>
  <dcterms:modified xsi:type="dcterms:W3CDTF">2023-03-14T12:29:54Z</dcterms:modified>
</cp:coreProperties>
</file>