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2" r:id="rId3"/>
    <p:sldId id="281" r:id="rId4"/>
    <p:sldId id="277" r:id="rId5"/>
    <p:sldId id="263" r:id="rId6"/>
    <p:sldId id="265" r:id="rId7"/>
    <p:sldId id="273" r:id="rId8"/>
    <p:sldId id="266" r:id="rId9"/>
    <p:sldId id="279" r:id="rId10"/>
    <p:sldId id="283" r:id="rId11"/>
    <p:sldId id="271" r:id="rId12"/>
  </p:sldIdLst>
  <p:sldSz cx="12192000" cy="6858000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95C7"/>
    <a:srgbClr val="336699"/>
    <a:srgbClr val="990000"/>
    <a:srgbClr val="666699"/>
    <a:srgbClr val="FFCC99"/>
    <a:srgbClr val="FFCCCC"/>
    <a:srgbClr val="A3D8FF"/>
    <a:srgbClr val="FFCC00"/>
    <a:srgbClr val="66CC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405" autoAdjust="0"/>
  </p:normalViewPr>
  <p:slideViewPr>
    <p:cSldViewPr snapToGrid="0">
      <p:cViewPr varScale="1">
        <p:scale>
          <a:sx n="85" d="100"/>
          <a:sy n="85" d="100"/>
        </p:scale>
        <p:origin x="562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/>
            </a:pPr>
            <a:r>
              <a:rPr lang="lt-LT" sz="1600" b="1" i="0" u="none" strike="noStrike" kern="1200" baseline="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Savivaldybės biudžeto  pajamos – 54 076,415 tūkst. eurų</a:t>
            </a:r>
          </a:p>
          <a:p>
            <a:pPr algn="ctr">
              <a:defRPr/>
            </a:pPr>
            <a:r>
              <a:rPr lang="lt-LT" sz="1600" b="0" dirty="0">
                <a:latin typeface="Arial" panose="020B0604020202020204" pitchFamily="34" charset="0"/>
                <a:cs typeface="Arial" panose="020B0604020202020204" pitchFamily="34" charset="0"/>
              </a:rPr>
              <a:t>Pajamų struktūra procentais</a:t>
            </a:r>
          </a:p>
        </c:rich>
      </c:tx>
      <c:layout>
        <c:manualLayout>
          <c:xMode val="edge"/>
          <c:yMode val="edge"/>
          <c:x val="0.27723184597679029"/>
          <c:y val="2.803931815284913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5284752311471563E-2"/>
          <c:y val="0.21092753162106598"/>
          <c:w val="0.60437971079196851"/>
          <c:h val="0.76271560104433045"/>
        </c:manualLayout>
      </c:layout>
      <c:pie3DChart>
        <c:varyColors val="1"/>
        <c:ser>
          <c:idx val="0"/>
          <c:order val="0"/>
          <c:tx>
            <c:strRef>
              <c:f>Lapas1!$B$1</c:f>
              <c:strCache>
                <c:ptCount val="1"/>
                <c:pt idx="0">
                  <c:v>Savivaldybės biudžeto pajamos 54 076,415 tūkst. eurų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explosion val="25"/>
          <c:dPt>
            <c:idx val="0"/>
            <c:bubble3D val="0"/>
            <c:explosion val="6"/>
            <c:spPr>
              <a:solidFill>
                <a:srgbClr val="FFCC99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2584-4844-8FE5-2DD35719BCA7}"/>
              </c:ext>
            </c:extLst>
          </c:dPt>
          <c:dPt>
            <c:idx val="1"/>
            <c:bubble3D val="0"/>
            <c:spPr>
              <a:solidFill>
                <a:srgbClr val="336699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584-4844-8FE5-2DD35719BCA7}"/>
              </c:ext>
            </c:extLst>
          </c:dPt>
          <c:dPt>
            <c:idx val="2"/>
            <c:bubble3D val="0"/>
            <c:spPr>
              <a:solidFill>
                <a:sysClr val="window" lastClr="FFFFFF">
                  <a:lumMod val="65000"/>
                </a:sysClr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2584-4844-8FE5-2DD35719BCA7}"/>
              </c:ext>
            </c:extLst>
          </c:dPt>
          <c:dPt>
            <c:idx val="3"/>
            <c:bubble3D val="0"/>
            <c:explosion val="28"/>
            <c:spPr>
              <a:solidFill>
                <a:srgbClr val="990000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584-4844-8FE5-2DD35719BCA7}"/>
              </c:ext>
            </c:extLst>
          </c:dPt>
          <c:dLbls>
            <c:dLbl>
              <c:idx val="0"/>
              <c:layout>
                <c:manualLayout>
                  <c:x val="-0.12520945620527851"/>
                  <c:y val="-0.11499433120345746"/>
                </c:manualLayout>
              </c:layout>
              <c:spPr/>
              <c:txPr>
                <a:bodyPr/>
                <a:lstStyle/>
                <a:p>
                  <a:pPr>
                    <a:defRPr sz="1599" b="0" i="1" baseline="0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lt-LT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2584-4844-8FE5-2DD35719BCA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spPr/>
              <c:txPr>
                <a:bodyPr/>
                <a:lstStyle/>
                <a:p>
                  <a:pPr>
                    <a:defRPr sz="1599" i="1" baseline="0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lt-LT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2.2678592303824095E-2"/>
                  <c:y val="-1.8293753543720766E-2"/>
                </c:manualLayout>
              </c:layout>
              <c:spPr/>
              <c:txPr>
                <a:bodyPr/>
                <a:lstStyle/>
                <a:p>
                  <a:pPr>
                    <a:defRPr sz="1599" b="0" i="1" baseline="0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lt-LT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2584-4844-8FE5-2DD35719BCA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spPr/>
              <c:txPr>
                <a:bodyPr/>
                <a:lstStyle/>
                <a:p>
                  <a:pPr>
                    <a:defRPr sz="1599" b="0" i="1" baseline="0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lt-LT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 sz="1599" b="0" i="1" baseline="0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lt-LT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spPr/>
              <c:txPr>
                <a:bodyPr/>
                <a:lstStyle/>
                <a:p>
                  <a:pPr>
                    <a:defRPr sz="1599" b="0" i="1" baseline="0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lt-LT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99" baseline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lt-L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Lapas1!$A$2:$A$5</c:f>
              <c:strCache>
                <c:ptCount val="4"/>
                <c:pt idx="0">
                  <c:v>Gyventojų pajamų mokestis - 28,5 mln. eurų</c:v>
                </c:pt>
                <c:pt idx="1">
                  <c:v>Dotacijos - 21 mln. eurų</c:v>
                </c:pt>
                <c:pt idx="2">
                  <c:v>Kiti mokesčiai ir kitos pajamos - 2,8 mln. eurų</c:v>
                </c:pt>
                <c:pt idx="3">
                  <c:v>Įstaigų pajamos už prekes ir paslaugas - 1,8 mln. eurų</c:v>
                </c:pt>
              </c:strCache>
            </c:strRef>
          </c:cat>
          <c:val>
            <c:numRef>
              <c:f>Lapas1!$B$2:$B$5</c:f>
              <c:numCache>
                <c:formatCode>General</c:formatCode>
                <c:ptCount val="4"/>
                <c:pt idx="0">
                  <c:v>53</c:v>
                </c:pt>
                <c:pt idx="1">
                  <c:v>39</c:v>
                </c:pt>
                <c:pt idx="2">
                  <c:v>5</c:v>
                </c:pt>
                <c:pt idx="3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2584-4844-8FE5-2DD35719BC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91">
          <a:noFill/>
        </a:ln>
      </c:spPr>
    </c:plotArea>
    <c:legend>
      <c:legendPos val="r"/>
      <c:layout>
        <c:manualLayout>
          <c:xMode val="edge"/>
          <c:yMode val="edge"/>
          <c:x val="0.69714934536618489"/>
          <c:y val="0.21970964565221462"/>
          <c:w val="0.25626877958214783"/>
          <c:h val="0.7073399637779979"/>
        </c:manualLayout>
      </c:layout>
      <c:overlay val="0"/>
      <c:txPr>
        <a:bodyPr/>
        <a:lstStyle/>
        <a:p>
          <a:pPr>
            <a:defRPr sz="1400" baseline="0">
              <a:latin typeface="Arial" panose="020B0604020202020204" pitchFamily="34" charset="0"/>
              <a:cs typeface="Arial" panose="020B0604020202020204" pitchFamily="34" charset="0"/>
            </a:defRPr>
          </a:pPr>
          <a:endParaRPr lang="lt-LT"/>
        </a:p>
      </c:txPr>
    </c:legend>
    <c:plotVisOnly val="1"/>
    <c:dispBlanksAs val="zero"/>
    <c:showDLblsOverMax val="0"/>
  </c:chart>
  <c:txPr>
    <a:bodyPr/>
    <a:lstStyle/>
    <a:p>
      <a:pPr>
        <a:defRPr sz="1799"/>
      </a:pPr>
      <a:endParaRPr lang="lt-LT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0"/>
      <c:rotY val="1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267700710981373E-2"/>
          <c:y val="0.10925663472375562"/>
          <c:w val="0.89606257803502276"/>
          <c:h val="0.65527284101736127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Lapas1!$B$1</c:f>
              <c:strCache>
                <c:ptCount val="1"/>
                <c:pt idx="0">
                  <c:v>GPM</c:v>
                </c:pt>
              </c:strCache>
            </c:strRef>
          </c:tx>
          <c:spPr>
            <a:solidFill>
              <a:sysClr val="window" lastClr="FFFFFF">
                <a:lumMod val="50000"/>
              </a:sysClr>
            </a:solidFill>
            <a:ln>
              <a:solidFill>
                <a:sysClr val="window" lastClr="FFFFFF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aseline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Lapas1!$A$2:$A$5</c:f>
              <c:strCache>
                <c:ptCount val="4"/>
                <c:pt idx="0">
                  <c:v>2020 m. - 43 mln. eurų</c:v>
                </c:pt>
                <c:pt idx="1">
                  <c:v>2021 m. - 43,7 mln. eurų</c:v>
                </c:pt>
                <c:pt idx="2">
                  <c:v>2022 m. - 48,2 mln. eurų</c:v>
                </c:pt>
                <c:pt idx="3">
                  <c:v>2023 m. - 54,1 mln. eurų (projektas)</c:v>
                </c:pt>
              </c:strCache>
            </c:strRef>
          </c:cat>
          <c:val>
            <c:numRef>
              <c:f>Lapas1!$B$2:$B$5</c:f>
              <c:numCache>
                <c:formatCode>General</c:formatCode>
                <c:ptCount val="4"/>
                <c:pt idx="0">
                  <c:v>19</c:v>
                </c:pt>
                <c:pt idx="1">
                  <c:v>19.100000000000001</c:v>
                </c:pt>
                <c:pt idx="2">
                  <c:v>24.1</c:v>
                </c:pt>
                <c:pt idx="3">
                  <c:v>28.5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99B-436A-8649-B1E389C05B87}"/>
            </c:ext>
          </c:extLst>
        </c:ser>
        <c:ser>
          <c:idx val="1"/>
          <c:order val="1"/>
          <c:tx>
            <c:strRef>
              <c:f>Lapas1!$C$1</c:f>
              <c:strCache>
                <c:ptCount val="1"/>
                <c:pt idx="0">
                  <c:v>Dotacijos </c:v>
                </c:pt>
              </c:strCache>
            </c:strRef>
          </c:tx>
          <c:spPr>
            <a:solidFill>
              <a:srgbClr val="336699"/>
            </a:solidFill>
            <a:ln>
              <a:solidFill>
                <a:sysClr val="window" lastClr="FFFFFF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aseline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Lapas1!$A$2:$A$5</c:f>
              <c:strCache>
                <c:ptCount val="4"/>
                <c:pt idx="0">
                  <c:v>2020 m. - 43 mln. eurų</c:v>
                </c:pt>
                <c:pt idx="1">
                  <c:v>2021 m. - 43,7 mln. eurų</c:v>
                </c:pt>
                <c:pt idx="2">
                  <c:v>2022 m. - 48,2 mln. eurų</c:v>
                </c:pt>
                <c:pt idx="3">
                  <c:v>2023 m. - 54,1 mln. eurų (projektas)</c:v>
                </c:pt>
              </c:strCache>
            </c:strRef>
          </c:cat>
          <c:val>
            <c:numRef>
              <c:f>Lapas1!$C$2:$C$5</c:f>
              <c:numCache>
                <c:formatCode>General</c:formatCode>
                <c:ptCount val="4"/>
                <c:pt idx="0">
                  <c:v>20.2</c:v>
                </c:pt>
                <c:pt idx="1">
                  <c:v>21</c:v>
                </c:pt>
                <c:pt idx="2">
                  <c:v>20.3</c:v>
                </c:pt>
                <c:pt idx="3">
                  <c:v>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99B-436A-8649-B1E389C05B87}"/>
            </c:ext>
          </c:extLst>
        </c:ser>
        <c:ser>
          <c:idx val="3"/>
          <c:order val="2"/>
          <c:tx>
            <c:strRef>
              <c:f>Lapas1!$D$1</c:f>
              <c:strCache>
                <c:ptCount val="1"/>
                <c:pt idx="0">
                  <c:v>Kitos pajamos</c:v>
                </c:pt>
              </c:strCache>
            </c:strRef>
          </c:tx>
          <c:spPr>
            <a:solidFill>
              <a:sysClr val="window" lastClr="FFFFFF">
                <a:lumMod val="95000"/>
              </a:sys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aseline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Lapas1!$A$2:$A$5</c:f>
              <c:strCache>
                <c:ptCount val="4"/>
                <c:pt idx="0">
                  <c:v>2020 m. - 43 mln. eurų</c:v>
                </c:pt>
                <c:pt idx="1">
                  <c:v>2021 m. - 43,7 mln. eurų</c:v>
                </c:pt>
                <c:pt idx="2">
                  <c:v>2022 m. - 48,2 mln. eurų</c:v>
                </c:pt>
                <c:pt idx="3">
                  <c:v>2023 m. - 54,1 mln. eurų (projektas)</c:v>
                </c:pt>
              </c:strCache>
            </c:strRef>
          </c:cat>
          <c:val>
            <c:numRef>
              <c:f>Lapas1!$D$2:$D$5</c:f>
              <c:numCache>
                <c:formatCode>General</c:formatCode>
                <c:ptCount val="4"/>
                <c:pt idx="0">
                  <c:v>3.8</c:v>
                </c:pt>
                <c:pt idx="1">
                  <c:v>3.6</c:v>
                </c:pt>
                <c:pt idx="2">
                  <c:v>3.8</c:v>
                </c:pt>
                <c:pt idx="3">
                  <c:v>4.5999999999999996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99B-436A-8649-B1E389C05B8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236078968"/>
        <c:axId val="236079360"/>
        <c:axId val="0"/>
      </c:bar3DChart>
      <c:catAx>
        <c:axId val="2360789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 b="1" i="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lt-LT"/>
          </a:p>
        </c:txPr>
        <c:crossAx val="236079360"/>
        <c:crosses val="autoZero"/>
        <c:auto val="1"/>
        <c:lblAlgn val="ctr"/>
        <c:lblOffset val="100"/>
        <c:noMultiLvlLbl val="0"/>
      </c:catAx>
      <c:valAx>
        <c:axId val="23607936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lt-LT"/>
          </a:p>
        </c:txPr>
        <c:crossAx val="23607896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8.1608488319807798E-2"/>
          <c:y val="0.8713129630356824"/>
          <c:w val="0.80201728350264856"/>
          <c:h val="6.7393183833954651E-2"/>
        </c:manualLayout>
      </c:layout>
      <c:overlay val="0"/>
      <c:spPr>
        <a:solidFill>
          <a:srgbClr val="DDDDDD"/>
        </a:solidFill>
      </c:spPr>
      <c:txPr>
        <a:bodyPr/>
        <a:lstStyle/>
        <a:p>
          <a:pPr>
            <a:defRPr sz="1200" b="1" i="0" baseline="0">
              <a:latin typeface="Arial" panose="020B0604020202020204" pitchFamily="34" charset="0"/>
              <a:cs typeface="Arial" panose="020B0604020202020204" pitchFamily="34" charset="0"/>
            </a:defRPr>
          </a:pPr>
          <a:endParaRPr lang="lt-LT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/>
            </a:pPr>
            <a:r>
              <a:rPr lang="lt-LT" sz="1600" b="1" i="0" u="none" strike="noStrike" kern="1200" baseline="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Savivaldybės biudžeto  išlaidos – 59,9 mln. eurų</a:t>
            </a:r>
          </a:p>
          <a:p>
            <a:pPr algn="ctr">
              <a:defRPr/>
            </a:pPr>
            <a:r>
              <a:rPr lang="lt-LT" sz="1600" b="0" dirty="0">
                <a:latin typeface="Arial" panose="020B0604020202020204" pitchFamily="34" charset="0"/>
                <a:cs typeface="Arial" panose="020B0604020202020204" pitchFamily="34" charset="0"/>
              </a:rPr>
              <a:t>Išlaidų struktūra procentais</a:t>
            </a:r>
          </a:p>
        </c:rich>
      </c:tx>
      <c:layout>
        <c:manualLayout>
          <c:xMode val="edge"/>
          <c:yMode val="edge"/>
          <c:x val="0.27723184597679029"/>
          <c:y val="2.8039318152849119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5284752311471556E-2"/>
          <c:y val="0.21092753162106595"/>
          <c:w val="0.60437971079196851"/>
          <c:h val="0.76271560104433034"/>
        </c:manualLayout>
      </c:layout>
      <c:pie3DChart>
        <c:varyColors val="1"/>
        <c:ser>
          <c:idx val="0"/>
          <c:order val="0"/>
          <c:tx>
            <c:strRef>
              <c:f>Lapas1!$B$1</c:f>
              <c:strCache>
                <c:ptCount val="1"/>
                <c:pt idx="0">
                  <c:v>Stulpelis1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explosion val="25"/>
          <c:dPt>
            <c:idx val="0"/>
            <c:bubble3D val="0"/>
            <c:explosion val="6"/>
            <c:spPr>
              <a:solidFill>
                <a:srgbClr val="FFCC99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2584-4844-8FE5-2DD35719BCA7}"/>
              </c:ext>
            </c:extLst>
          </c:dPt>
          <c:dPt>
            <c:idx val="1"/>
            <c:bubble3D val="0"/>
            <c:spPr>
              <a:solidFill>
                <a:srgbClr val="336699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584-4844-8FE5-2DD35719BCA7}"/>
              </c:ext>
            </c:extLst>
          </c:dPt>
          <c:dPt>
            <c:idx val="2"/>
            <c:bubble3D val="0"/>
            <c:spPr>
              <a:solidFill>
                <a:sysClr val="window" lastClr="FFFFFF">
                  <a:lumMod val="65000"/>
                </a:sysClr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2584-4844-8FE5-2DD35719BCA7}"/>
              </c:ext>
            </c:extLst>
          </c:dPt>
          <c:dLbls>
            <c:dLbl>
              <c:idx val="0"/>
              <c:layout>
                <c:manualLayout>
                  <c:x val="-0.12520945620527851"/>
                  <c:y val="-0.11499433120345741"/>
                </c:manualLayout>
              </c:layout>
              <c:spPr/>
              <c:txPr>
                <a:bodyPr/>
                <a:lstStyle/>
                <a:p>
                  <a:pPr>
                    <a:defRPr sz="1599" b="0" i="1" baseline="0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lt-LT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2584-4844-8FE5-2DD35719BCA7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spPr/>
              <c:txPr>
                <a:bodyPr/>
                <a:lstStyle/>
                <a:p>
                  <a:pPr>
                    <a:defRPr sz="1599" i="1" baseline="0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lt-LT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2.2678592303824085E-2"/>
                  <c:y val="-1.8293753543720755E-2"/>
                </c:manualLayout>
              </c:layout>
              <c:spPr/>
              <c:txPr>
                <a:bodyPr/>
                <a:lstStyle/>
                <a:p>
                  <a:pPr>
                    <a:defRPr sz="1599" b="0" i="1" baseline="0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lt-LT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2584-4844-8FE5-2DD35719BCA7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spPr/>
              <c:txPr>
                <a:bodyPr/>
                <a:lstStyle/>
                <a:p>
                  <a:pPr>
                    <a:defRPr sz="1599" b="0" i="1" baseline="0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lt-LT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spPr/>
              <c:txPr>
                <a:bodyPr/>
                <a:lstStyle/>
                <a:p>
                  <a:pPr>
                    <a:defRPr sz="1599" b="0" i="1" baseline="0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lt-LT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99" baseline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lt-L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Lapas1!$A$2:$A$4</c:f>
              <c:strCache>
                <c:ptCount val="3"/>
                <c:pt idx="0">
                  <c:v>Darbo užmokesčiui ir socialinio draudimo įnašams - 33,4 mln. eurų</c:v>
                </c:pt>
                <c:pt idx="1">
                  <c:v>Kitoms išlaidoms - 24,7 mln. eurų</c:v>
                </c:pt>
                <c:pt idx="2">
                  <c:v>Paskoloms grąžinti ir palūkanoms mokėti - 1,8 mln. eurų</c:v>
                </c:pt>
              </c:strCache>
            </c:strRef>
          </c:cat>
          <c:val>
            <c:numRef>
              <c:f>Lapas1!$B$2:$B$4</c:f>
              <c:numCache>
                <c:formatCode>General</c:formatCode>
                <c:ptCount val="3"/>
                <c:pt idx="0">
                  <c:v>33.4</c:v>
                </c:pt>
                <c:pt idx="1">
                  <c:v>24.7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2584-4844-8FE5-2DD35719BC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91">
          <a:noFill/>
        </a:ln>
      </c:spPr>
    </c:plotArea>
    <c:legend>
      <c:legendPos val="r"/>
      <c:layout>
        <c:manualLayout>
          <c:xMode val="edge"/>
          <c:yMode val="edge"/>
          <c:x val="0.69476053126097115"/>
          <c:y val="0.21970964565221482"/>
          <c:w val="0.25626877958214778"/>
          <c:h val="0.6897124470856415"/>
        </c:manualLayout>
      </c:layout>
      <c:overlay val="0"/>
      <c:txPr>
        <a:bodyPr/>
        <a:lstStyle/>
        <a:p>
          <a:pPr>
            <a:defRPr sz="1400" baseline="0">
              <a:latin typeface="Arial" panose="020B0604020202020204" pitchFamily="34" charset="0"/>
              <a:cs typeface="Arial" panose="020B0604020202020204" pitchFamily="34" charset="0"/>
            </a:defRPr>
          </a:pPr>
          <a:endParaRPr lang="lt-LT"/>
        </a:p>
      </c:txPr>
    </c:legend>
    <c:plotVisOnly val="1"/>
    <c:dispBlanksAs val="zero"/>
    <c:showDLblsOverMax val="0"/>
  </c:chart>
  <c:txPr>
    <a:bodyPr/>
    <a:lstStyle/>
    <a:p>
      <a:pPr>
        <a:defRPr sz="1799"/>
      </a:pPr>
      <a:endParaRPr lang="lt-LT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0"/>
      <c:rotY val="1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9090052521582385E-2"/>
          <c:y val="0.12483698885777468"/>
          <c:w val="0.94090998665692593"/>
          <c:h val="0.64744257271580163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Lapas1!$B$1</c:f>
              <c:strCache>
                <c:ptCount val="1"/>
                <c:pt idx="0">
                  <c:v>Darbo užmokestis ir socialinio draudimo įnašai</c:v>
                </c:pt>
              </c:strCache>
            </c:strRef>
          </c:tx>
          <c:spPr>
            <a:solidFill>
              <a:sysClr val="window" lastClr="FFFFFF">
                <a:lumMod val="50000"/>
              </a:sysClr>
            </a:solidFill>
            <a:ln>
              <a:solidFill>
                <a:sysClr val="window" lastClr="FFFFFF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Lapas1!$A$2:$A$5</c:f>
              <c:strCache>
                <c:ptCount val="4"/>
                <c:pt idx="0">
                  <c:v>2020 m. įvykdymas - 51,7 mln. eurų</c:v>
                </c:pt>
                <c:pt idx="1">
                  <c:v>2021 m. įvykdymas     (be paskolų perskolinimo) -             55,4 mln. eurų</c:v>
                </c:pt>
                <c:pt idx="2">
                  <c:v>2022 m. įvykdymas                     56,8 mln. eurų </c:v>
                </c:pt>
                <c:pt idx="3">
                  <c:v>2023 m. planas -                     59,9 mln. eurų (projektas)</c:v>
                </c:pt>
              </c:strCache>
            </c:strRef>
          </c:cat>
          <c:val>
            <c:numRef>
              <c:f>Lapas1!$B$2:$B$5</c:f>
              <c:numCache>
                <c:formatCode>General</c:formatCode>
                <c:ptCount val="4"/>
                <c:pt idx="0">
                  <c:v>20.8</c:v>
                </c:pt>
                <c:pt idx="1">
                  <c:v>25.3</c:v>
                </c:pt>
                <c:pt idx="2">
                  <c:v>29.3</c:v>
                </c:pt>
                <c:pt idx="3">
                  <c:v>33.4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AA0-48D3-98EA-AA8EBEFA39CB}"/>
            </c:ext>
          </c:extLst>
        </c:ser>
        <c:ser>
          <c:idx val="1"/>
          <c:order val="1"/>
          <c:tx>
            <c:strRef>
              <c:f>Lapas1!$C$1</c:f>
              <c:strCache>
                <c:ptCount val="1"/>
                <c:pt idx="0">
                  <c:v>Kitos išlaidos</c:v>
                </c:pt>
              </c:strCache>
            </c:strRef>
          </c:tx>
          <c:spPr>
            <a:solidFill>
              <a:srgbClr val="336699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Lapas1!$A$2:$A$5</c:f>
              <c:strCache>
                <c:ptCount val="4"/>
                <c:pt idx="0">
                  <c:v>2020 m. įvykdymas - 51,7 mln. eurų</c:v>
                </c:pt>
                <c:pt idx="1">
                  <c:v>2021 m. įvykdymas     (be paskolų perskolinimo) -             55,4 mln. eurų</c:v>
                </c:pt>
                <c:pt idx="2">
                  <c:v>2022 m. įvykdymas                     56,8 mln. eurų </c:v>
                </c:pt>
                <c:pt idx="3">
                  <c:v>2023 m. planas -                     59,9 mln. eurų (projektas)</c:v>
                </c:pt>
              </c:strCache>
            </c:strRef>
          </c:cat>
          <c:val>
            <c:numRef>
              <c:f>Lapas1!$C$2:$C$5</c:f>
              <c:numCache>
                <c:formatCode>General</c:formatCode>
                <c:ptCount val="4"/>
                <c:pt idx="0">
                  <c:v>12</c:v>
                </c:pt>
                <c:pt idx="1">
                  <c:v>14.6</c:v>
                </c:pt>
                <c:pt idx="2">
                  <c:v>23.3</c:v>
                </c:pt>
                <c:pt idx="3">
                  <c:v>26.5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AA0-48D3-98EA-AA8EBEFA39CB}"/>
            </c:ext>
          </c:extLst>
        </c:ser>
        <c:ser>
          <c:idx val="2"/>
          <c:order val="2"/>
          <c:tx>
            <c:strRef>
              <c:f>Lapas1!$D$1</c:f>
              <c:strCache>
                <c:ptCount val="1"/>
                <c:pt idx="0">
                  <c:v>Turto įsigijimo išlaidos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solidFill>
                <a:sysClr val="window" lastClr="FFFFFF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Lapas1!$A$2:$A$5</c:f>
              <c:strCache>
                <c:ptCount val="4"/>
                <c:pt idx="0">
                  <c:v>2020 m. įvykdymas - 51,7 mln. eurų</c:v>
                </c:pt>
                <c:pt idx="1">
                  <c:v>2021 m. įvykdymas     (be paskolų perskolinimo) -             55,4 mln. eurų</c:v>
                </c:pt>
                <c:pt idx="2">
                  <c:v>2022 m. įvykdymas                     56,8 mln. eurų </c:v>
                </c:pt>
                <c:pt idx="3">
                  <c:v>2023 m. planas -                     59,9 mln. eurų (projektas)</c:v>
                </c:pt>
              </c:strCache>
            </c:strRef>
          </c:cat>
          <c:val>
            <c:numRef>
              <c:f>Lapas1!$D$2:$D$5</c:f>
              <c:numCache>
                <c:formatCode>General</c:formatCode>
                <c:ptCount val="4"/>
                <c:pt idx="0">
                  <c:v>9.6999999999999993</c:v>
                </c:pt>
                <c:pt idx="1">
                  <c:v>15.5</c:v>
                </c:pt>
                <c:pt idx="2">
                  <c:v>18.7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AA0-48D3-98EA-AA8EBEFA39C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236080536"/>
        <c:axId val="237224328"/>
        <c:axId val="0"/>
      </c:bar3DChart>
      <c:catAx>
        <c:axId val="2360805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 b="1" i="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lt-LT"/>
          </a:p>
        </c:txPr>
        <c:crossAx val="237224328"/>
        <c:crosses val="autoZero"/>
        <c:auto val="1"/>
        <c:lblAlgn val="ctr"/>
        <c:lblOffset val="100"/>
        <c:noMultiLvlLbl val="0"/>
      </c:catAx>
      <c:valAx>
        <c:axId val="23722432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lt-LT"/>
          </a:p>
        </c:txPr>
        <c:crossAx val="23608053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5.0000048727529299E-2"/>
          <c:y val="0.93161126690777363"/>
          <c:w val="0.85254867527241718"/>
          <c:h val="5.5899368668151747E-2"/>
        </c:manualLayout>
      </c:layout>
      <c:overlay val="0"/>
      <c:spPr>
        <a:solidFill>
          <a:sysClr val="window" lastClr="FFFFFF">
            <a:lumMod val="85000"/>
          </a:sysClr>
        </a:solidFill>
      </c:spPr>
      <c:txPr>
        <a:bodyPr/>
        <a:lstStyle/>
        <a:p>
          <a:pPr>
            <a:defRPr sz="1200" b="1" i="0" baseline="0">
              <a:latin typeface="Arial" panose="020B0604020202020204" pitchFamily="34" charset="0"/>
              <a:cs typeface="Arial" panose="020B0604020202020204" pitchFamily="34" charset="0"/>
            </a:defRPr>
          </a:pPr>
          <a:endParaRPr lang="lt-LT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0"/>
      <c:rotY val="1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4588771704290624"/>
          <c:y val="0"/>
          <c:w val="0.51673909923393058"/>
          <c:h val="0.93405888219225597"/>
        </c:manualLayout>
      </c:layout>
      <c:bar3DChart>
        <c:barDir val="bar"/>
        <c:grouping val="stacked"/>
        <c:varyColors val="0"/>
        <c:ser>
          <c:idx val="0"/>
          <c:order val="0"/>
          <c:spPr>
            <a:solidFill>
              <a:srgbClr val="5D95C7"/>
            </a:solidFill>
            <a:ln>
              <a:solidFill>
                <a:sysClr val="window" lastClr="FFFFFF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c:spPr>
          <c:invertIfNegative val="0"/>
          <c:dLbls>
            <c:dLbl>
              <c:idx val="0"/>
              <c:layout>
                <c:manualLayout>
                  <c:x val="4.4657011164566746E-2"/>
                  <c:y val="2.810080799779972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CE78-4B94-BDCA-8E2C05BBCD04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3066189124102051"/>
                  <c:y val="2.833977549888338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E78-4B94-BDCA-8E2C05BBCD04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5.9408086660915058E-2"/>
                  <c:y val="-2.78618404967160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CE78-4B94-BDCA-8E2C05BBCD04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858325829870437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CE78-4B94-BDCA-8E2C05BBCD04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0.12115507700834319"/>
                  <c:y val="2.3896750108262088E-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CE78-4B94-BDCA-8E2C05BBCD04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0702202732055841E-2"/>
                  <c:y val="-2.810080799779972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CE78-4B94-BDCA-8E2C05BBCD04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7.3516271316846155E-2"/>
                  <c:y val="-5.22719282000016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CE78-4B94-BDCA-8E2C05BBCD04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0.25567180167248721"/>
                  <c:y val="-8.4302423993399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CE78-4B94-BDCA-8E2C05BBCD04}"/>
                </c:ex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0.11459421450677043"/>
                  <c:y val="-5.57216846639664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CE78-4B94-BDCA-8E2C05BBCD04}"/>
                </c:ex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4.3995993069563616E-2"/>
                  <c:y val="-2.786084233198347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CE78-4B94-BDCA-8E2C05BBCD04}"/>
                </c:ex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5.6273944623860442E-2"/>
                  <c:y val="-2.78608423319832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CE78-4B94-BDCA-8E2C05BBCD04}"/>
                </c:ex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0.12687216606106724"/>
                  <c:y val="-1.276940522223352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CE78-4B94-BDCA-8E2C05BBCD04}"/>
                </c:ext>
                <c:ext xmlns:c15="http://schemas.microsoft.com/office/drawing/2012/chart" uri="{CE6537A1-D6FC-4f65-9D91-7224C49458BB}"/>
              </c:extLst>
            </c:dLbl>
            <c:dLbl>
              <c:idx val="13"/>
              <c:layout>
                <c:manualLayout>
                  <c:x val="4.5019155699088355E-2"/>
                  <c:y val="-6.3847026111167623E-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aseline="0">
                    <a:solidFill>
                      <a:schemeClr val="tx1">
                        <a:alpha val="8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Lapas1!$A$1:$A$14</c:f>
              <c:strCache>
                <c:ptCount val="8"/>
                <c:pt idx="0">
                  <c:v>Infrastruktūros objektų priežiūros ir ūkinių subjektų rėmimo programa</c:v>
                </c:pt>
                <c:pt idx="1">
                  <c:v>Savivaldybės veiklos valdymo programa</c:v>
                </c:pt>
                <c:pt idx="2">
                  <c:v>Kultūros ir turizmo programa</c:v>
                </c:pt>
                <c:pt idx="3">
                  <c:v>Savivaldybės aplinkos apsaugos  programa</c:v>
                </c:pt>
                <c:pt idx="4">
                  <c:v>Socialiai saugios ir sveikos aplinkos kūrimo programa</c:v>
                </c:pt>
                <c:pt idx="5">
                  <c:v>Teritorijų planavimo programa</c:v>
                </c:pt>
                <c:pt idx="6">
                  <c:v>Ekonominės ir projektinės veiklos programa</c:v>
                </c:pt>
                <c:pt idx="7">
                  <c:v>Ugdymo kokybės, sporto ir modernios aplinkos užtikrinimo programa</c:v>
                </c:pt>
              </c:strCache>
            </c:strRef>
          </c:cat>
          <c:val>
            <c:numRef>
              <c:f>Lapas1!$B$1:$B$14</c:f>
              <c:numCache>
                <c:formatCode>0.000</c:formatCode>
                <c:ptCount val="14"/>
                <c:pt idx="0">
                  <c:v>1433.7</c:v>
                </c:pt>
                <c:pt idx="1">
                  <c:v>11405.1</c:v>
                </c:pt>
                <c:pt idx="2">
                  <c:v>3172.8679999999999</c:v>
                </c:pt>
                <c:pt idx="3">
                  <c:v>1905.2</c:v>
                </c:pt>
                <c:pt idx="4">
                  <c:v>10103.875</c:v>
                </c:pt>
                <c:pt idx="5">
                  <c:v>476.572</c:v>
                </c:pt>
                <c:pt idx="6">
                  <c:v>4866.8999999999996</c:v>
                </c:pt>
                <c:pt idx="7">
                  <c:v>26530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CE78-4B94-BDCA-8E2C05BBCD04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Lapas1!#REF!</c15:sqref>
                        </c15:formulaRef>
                      </c:ext>
                    </c:extLst>
                    <c:strCache>
                      <c:ptCount val="1"/>
                      <c:pt idx="0">
                        <c:v>#REF!</c:v>
                      </c:pt>
                    </c:strCache>
                  </c:strRef>
                </c15:tx>
              </c15:filteredSeriesTitle>
            </c:ext>
          </c:extLst>
        </c:ser>
        <c:ser>
          <c:idx val="1"/>
          <c:order val="1"/>
          <c:spPr>
            <a:solidFill>
              <a:srgbClr val="336699"/>
            </a:solidFill>
            <a:ln>
              <a:solidFill>
                <a:sysClr val="window" lastClr="FFFFFF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aseline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Lapas1!$A$1:$A$14</c:f>
              <c:strCache>
                <c:ptCount val="8"/>
                <c:pt idx="0">
                  <c:v>Infrastruktūros objektų priežiūros ir ūkinių subjektų rėmimo programa</c:v>
                </c:pt>
                <c:pt idx="1">
                  <c:v>Savivaldybės veiklos valdymo programa</c:v>
                </c:pt>
                <c:pt idx="2">
                  <c:v>Kultūros ir turizmo programa</c:v>
                </c:pt>
                <c:pt idx="3">
                  <c:v>Savivaldybės aplinkos apsaugos  programa</c:v>
                </c:pt>
                <c:pt idx="4">
                  <c:v>Socialiai saugios ir sveikos aplinkos kūrimo programa</c:v>
                </c:pt>
                <c:pt idx="5">
                  <c:v>Teritorijų planavimo programa</c:v>
                </c:pt>
                <c:pt idx="6">
                  <c:v>Ekonominės ir projektinės veiklos programa</c:v>
                </c:pt>
                <c:pt idx="7">
                  <c:v>Ugdymo kokybės, sporto ir modernios aplinkos užtikrinimo programa</c:v>
                </c:pt>
              </c:strCache>
            </c:strRef>
          </c:cat>
          <c:val>
            <c:numRef>
              <c:f>Lapas1!$C$1:$C$14</c:f>
              <c:numCache>
                <c:formatCode>General</c:formatCode>
                <c:ptCount val="1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CE78-4B94-BDCA-8E2C05BBCD04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Lapas1!#REF!</c15:sqref>
                        </c15:formulaRef>
                      </c:ext>
                    </c:extLst>
                    <c:strCache>
                      <c:ptCount val="1"/>
                      <c:pt idx="0">
                        <c:v>#REF!</c:v>
                      </c:pt>
                    </c:strCache>
                  </c:strRef>
                </c15:tx>
              </c15:filteredSeriesTitle>
            </c:ext>
          </c:extLst>
        </c:ser>
        <c:ser>
          <c:idx val="3"/>
          <c:order val="2"/>
          <c:spPr>
            <a:solidFill>
              <a:sysClr val="window" lastClr="FFFFFF">
                <a:lumMod val="95000"/>
              </a:sys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aseline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Lapas1!$A$1:$A$14</c:f>
              <c:strCache>
                <c:ptCount val="8"/>
                <c:pt idx="0">
                  <c:v>Infrastruktūros objektų priežiūros ir ūkinių subjektų rėmimo programa</c:v>
                </c:pt>
                <c:pt idx="1">
                  <c:v>Savivaldybės veiklos valdymo programa</c:v>
                </c:pt>
                <c:pt idx="2">
                  <c:v>Kultūros ir turizmo programa</c:v>
                </c:pt>
                <c:pt idx="3">
                  <c:v>Savivaldybės aplinkos apsaugos  programa</c:v>
                </c:pt>
                <c:pt idx="4">
                  <c:v>Socialiai saugios ir sveikos aplinkos kūrimo programa</c:v>
                </c:pt>
                <c:pt idx="5">
                  <c:v>Teritorijų planavimo programa</c:v>
                </c:pt>
                <c:pt idx="6">
                  <c:v>Ekonominės ir projektinės veiklos programa</c:v>
                </c:pt>
                <c:pt idx="7">
                  <c:v>Ugdymo kokybės, sporto ir modernios aplinkos užtikrinimo programa</c:v>
                </c:pt>
              </c:strCache>
            </c:strRef>
          </c:cat>
          <c:val>
            <c:numRef>
              <c:f>Lapas1!$D$1:$D$14</c:f>
              <c:numCache>
                <c:formatCode>General</c:formatCode>
                <c:ptCount val="1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F-CE78-4B94-BDCA-8E2C05BBCD04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Lapas1!#REF!</c15:sqref>
                        </c15:formulaRef>
                      </c:ext>
                    </c:extLst>
                    <c:strCache>
                      <c:ptCount val="1"/>
                      <c:pt idx="0">
                        <c:v>#REF!</c:v>
                      </c:pt>
                    </c:strCache>
                  </c:strRef>
                </c15:tx>
              </c15:filteredSeriesTitle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235133152"/>
        <c:axId val="235133536"/>
        <c:axId val="0"/>
      </c:bar3DChart>
      <c:catAx>
        <c:axId val="23513315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 b="1" i="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lt-LT"/>
          </a:p>
        </c:txPr>
        <c:crossAx val="235133536"/>
        <c:crosses val="autoZero"/>
        <c:auto val="1"/>
        <c:lblAlgn val="ctr"/>
        <c:lblOffset val="100"/>
        <c:noMultiLvlLbl val="0"/>
      </c:catAx>
      <c:valAx>
        <c:axId val="235133536"/>
        <c:scaling>
          <c:orientation val="minMax"/>
        </c:scaling>
        <c:delete val="0"/>
        <c:axPos val="b"/>
        <c:majorGridlines/>
        <c:numFmt formatCode="0.000" sourceLinked="1"/>
        <c:majorTickMark val="none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lt-LT"/>
          </a:p>
        </c:txPr>
        <c:crossAx val="2351331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quarter" idx="1"/>
          </p:nvPr>
        </p:nvSpPr>
        <p:spPr>
          <a:xfrm>
            <a:off x="5622799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01CA17-4E95-46F1-B9D5-0021AA501C72}" type="datetimeFigureOut">
              <a:rPr lang="lt-LT" smtClean="0"/>
              <a:pPr/>
              <a:t>2023.01.16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3"/>
          </p:nvPr>
        </p:nvSpPr>
        <p:spPr>
          <a:xfrm>
            <a:off x="5622799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F34A70-34CE-4045-9AC5-E203041E69D4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476958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C0C8F-6022-4AF8-8D02-45A1244C7524}" type="datetimeFigureOut">
              <a:rPr lang="lt-LT" smtClean="0"/>
              <a:pPr/>
              <a:t>2023.01.16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75112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9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89DC1-8521-4324-BE0F-166A17215429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77188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89DC1-8521-4324-BE0F-166A17215429}" type="slidenum">
              <a:rPr lang="lt-LT" smtClean="0"/>
              <a:pPr/>
              <a:t>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180397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89DC1-8521-4324-BE0F-166A17215429}" type="slidenum">
              <a:rPr lang="lt-LT" smtClean="0"/>
              <a:pPr/>
              <a:t>2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4031590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89DC1-8521-4324-BE0F-166A17215429}" type="slidenum">
              <a:rPr lang="lt-LT" smtClean="0"/>
              <a:pPr/>
              <a:t>4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683976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89DC1-8521-4324-BE0F-166A17215429}" type="slidenum">
              <a:rPr lang="lt-LT" smtClean="0"/>
              <a:pPr/>
              <a:t>5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985988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89DC1-8521-4324-BE0F-166A17215429}" type="slidenum">
              <a:rPr lang="lt-LT" smtClean="0"/>
              <a:pPr/>
              <a:t>6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155911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89DC1-8521-4324-BE0F-166A17215429}" type="slidenum">
              <a:rPr lang="lt-LT" smtClean="0"/>
              <a:pPr/>
              <a:t>8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2422552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89DC1-8521-4324-BE0F-166A17215429}" type="slidenum">
              <a:rPr lang="lt-LT" smtClean="0"/>
              <a:pPr/>
              <a:t>9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720965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89DC1-8521-4324-BE0F-166A17215429}" type="slidenum">
              <a:rPr lang="lt-LT" smtClean="0"/>
              <a:pPr/>
              <a:t>11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30238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42B-299A-42A8-84DA-BD8533728347}" type="datetimeFigureOut">
              <a:rPr lang="lt-LT" smtClean="0"/>
              <a:pPr/>
              <a:t>2023.01.16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8453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42B-299A-42A8-84DA-BD8533728347}" type="datetimeFigureOut">
              <a:rPr lang="lt-LT" smtClean="0"/>
              <a:pPr/>
              <a:t>2023.01.16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593175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42B-299A-42A8-84DA-BD8533728347}" type="datetimeFigureOut">
              <a:rPr lang="lt-LT" smtClean="0"/>
              <a:pPr/>
              <a:t>2023.01.16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405387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42B-299A-42A8-84DA-BD8533728347}" type="datetimeFigureOut">
              <a:rPr lang="lt-LT" smtClean="0"/>
              <a:pPr/>
              <a:t>2023.01.16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152633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42B-299A-42A8-84DA-BD8533728347}" type="datetimeFigureOut">
              <a:rPr lang="lt-LT" smtClean="0"/>
              <a:pPr/>
              <a:t>2023.01.16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9184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42B-299A-42A8-84DA-BD8533728347}" type="datetimeFigureOut">
              <a:rPr lang="lt-LT" smtClean="0"/>
              <a:pPr/>
              <a:t>2023.01.16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916476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42B-299A-42A8-84DA-BD8533728347}" type="datetimeFigureOut">
              <a:rPr lang="lt-LT" smtClean="0"/>
              <a:pPr/>
              <a:t>2023.01.16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936631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42B-299A-42A8-84DA-BD8533728347}" type="datetimeFigureOut">
              <a:rPr lang="lt-LT" smtClean="0"/>
              <a:pPr/>
              <a:t>2023.01.16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419851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42B-299A-42A8-84DA-BD8533728347}" type="datetimeFigureOut">
              <a:rPr lang="lt-LT" smtClean="0"/>
              <a:pPr/>
              <a:t>2023.01.16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266882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AA1942B-299A-42A8-84DA-BD8533728347}" type="datetimeFigureOut">
              <a:rPr lang="lt-LT" smtClean="0"/>
              <a:pPr/>
              <a:t>2023.01.16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90695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print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42B-299A-42A8-84DA-BD8533728347}" type="datetimeFigureOut">
              <a:rPr lang="lt-LT" smtClean="0"/>
              <a:pPr/>
              <a:t>2023.01.16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597782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AA1942B-299A-42A8-84DA-BD8533728347}" type="datetimeFigureOut">
              <a:rPr lang="lt-LT" smtClean="0"/>
              <a:pPr/>
              <a:t>2023.01.16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053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4AEE6CE-095D-4A9A-BD1E-1117F7F010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lt-LT" sz="4000" cap="none" dirty="0">
                <a:latin typeface="Oswald Medium" pitchFamily="2" charset="-70"/>
              </a:rPr>
              <a:t>PLUNGĖS RAJONO </a:t>
            </a:r>
            <a:r>
              <a:rPr lang="en-US" sz="4000" cap="none" dirty="0">
                <a:latin typeface="Oswald Medium" pitchFamily="2" charset="-70"/>
              </a:rPr>
              <a:t>SA</a:t>
            </a:r>
            <a:r>
              <a:rPr lang="lt-LT" sz="4000" cap="none" dirty="0">
                <a:latin typeface="Oswald Medium" pitchFamily="2" charset="-70"/>
              </a:rPr>
              <a:t>VIVALDYBĖS </a:t>
            </a:r>
            <a:br>
              <a:rPr lang="lt-LT" sz="4000" cap="none" dirty="0">
                <a:latin typeface="Oswald Medium" pitchFamily="2" charset="-70"/>
              </a:rPr>
            </a:br>
            <a:r>
              <a:rPr lang="lt-LT" sz="4000" cap="none" dirty="0">
                <a:latin typeface="Oswald Medium" pitchFamily="2" charset="-70"/>
              </a:rPr>
              <a:t>2023 M. BIUDŽETO PROJEKTAS</a:t>
            </a:r>
            <a:endParaRPr lang="lt-LT" sz="4000" dirty="0">
              <a:latin typeface="Oswald Medium" pitchFamily="2" charset="-7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E29C953-1F6C-43DF-8EA3-CB6EFA91526A}"/>
              </a:ext>
            </a:extLst>
          </p:cNvPr>
          <p:cNvSpPr txBox="1"/>
          <p:nvPr/>
        </p:nvSpPr>
        <p:spPr>
          <a:xfrm>
            <a:off x="10629207" y="5760494"/>
            <a:ext cx="1052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600" dirty="0">
                <a:latin typeface="Oswald Medium" pitchFamily="2" charset="-70"/>
              </a:rPr>
              <a:t>2023 m.</a:t>
            </a:r>
          </a:p>
        </p:txBody>
      </p:sp>
    </p:spTree>
    <p:extLst>
      <p:ext uri="{BB962C8B-B14F-4D97-AF65-F5344CB8AC3E}">
        <p14:creationId xmlns:p14="http://schemas.microsoft.com/office/powerpoint/2010/main" val="1483957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72BD394-BCD8-EB09-35B5-082D39429E0A}"/>
              </a:ext>
            </a:extLst>
          </p:cNvPr>
          <p:cNvSpPr txBox="1"/>
          <p:nvPr/>
        </p:nvSpPr>
        <p:spPr>
          <a:xfrm>
            <a:off x="812799" y="609600"/>
            <a:ext cx="10317019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2900" b="1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2023 </a:t>
            </a:r>
            <a:r>
              <a:rPr lang="pt-BR" sz="2900" b="1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m. išlaidos pagal Strateginio veiklos plano programas</a:t>
            </a:r>
            <a:r>
              <a:rPr lang="lt-LT" sz="2900" b="1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, tūkst. eurų</a:t>
            </a:r>
          </a:p>
        </p:txBody>
      </p:sp>
      <p:graphicFrame>
        <p:nvGraphicFramePr>
          <p:cNvPr id="4" name="Turinio vietos rezervavimo ženklas 3">
            <a:extLst>
              <a:ext uri="{FF2B5EF4-FFF2-40B4-BE49-F238E27FC236}">
                <a16:creationId xmlns:a16="http://schemas.microsoft.com/office/drawing/2014/main" xmlns="" id="{BF007BCB-A9B6-C4C5-3555-8A80A35DED9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3410641"/>
              </p:ext>
            </p:extLst>
          </p:nvPr>
        </p:nvGraphicFramePr>
        <p:xfrm>
          <a:off x="145914" y="1594485"/>
          <a:ext cx="11944485" cy="4519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01710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07EC535-1096-45C7-A419-D9D587C4B10C}"/>
              </a:ext>
            </a:extLst>
          </p:cNvPr>
          <p:cNvSpPr txBox="1"/>
          <p:nvPr/>
        </p:nvSpPr>
        <p:spPr>
          <a:xfrm>
            <a:off x="6825673" y="5310907"/>
            <a:ext cx="50522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Plungės rajono savivaldybės administracijos </a:t>
            </a:r>
          </a:p>
          <a:p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finansų ir biudžeto skyriaus vedėja</a:t>
            </a:r>
          </a:p>
          <a:p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Daiva Mažeikienė</a:t>
            </a:r>
          </a:p>
        </p:txBody>
      </p:sp>
    </p:spTree>
    <p:extLst>
      <p:ext uri="{BB962C8B-B14F-4D97-AF65-F5344CB8AC3E}">
        <p14:creationId xmlns:p14="http://schemas.microsoft.com/office/powerpoint/2010/main" val="341366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346005-CC7C-4226-B453-FBF4136D0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1564" y="620689"/>
            <a:ext cx="10008870" cy="813533"/>
          </a:xfrm>
        </p:spPr>
        <p:txBody>
          <a:bodyPr>
            <a:normAutofit/>
          </a:bodyPr>
          <a:lstStyle/>
          <a:p>
            <a:r>
              <a:rPr lang="lt-LT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Plungės rajono savivaldybės 2023 m. biudžeto pajamos</a:t>
            </a:r>
          </a:p>
        </p:txBody>
      </p:sp>
      <p:graphicFrame>
        <p:nvGraphicFramePr>
          <p:cNvPr id="5" name="Turinio vietos rezervavimo ženklas 3">
            <a:extLst>
              <a:ext uri="{FF2B5EF4-FFF2-40B4-BE49-F238E27FC236}">
                <a16:creationId xmlns:a16="http://schemas.microsoft.com/office/drawing/2014/main" xmlns="" id="{5B74FA5F-7ACD-41E8-8712-16E3844432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8916257"/>
              </p:ext>
            </p:extLst>
          </p:nvPr>
        </p:nvGraphicFramePr>
        <p:xfrm>
          <a:off x="779554" y="1914524"/>
          <a:ext cx="10632891" cy="4322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20046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1097280" y="394447"/>
            <a:ext cx="10058400" cy="1326777"/>
          </a:xfrm>
        </p:spPr>
        <p:txBody>
          <a:bodyPr>
            <a:normAutofit/>
          </a:bodyPr>
          <a:lstStyle/>
          <a:p>
            <a:r>
              <a:rPr lang="lt-LT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Savivaldybės biudžeto 2022 m. ir 2023 m. pajamų palyginimas</a:t>
            </a:r>
            <a:endParaRPr lang="lt-LT" sz="2900" dirty="0"/>
          </a:p>
        </p:txBody>
      </p:sp>
      <p:sp>
        <p:nvSpPr>
          <p:cNvPr id="6" name="Rectangle: Rounded Corners 9">
            <a:extLst>
              <a:ext uri="{FF2B5EF4-FFF2-40B4-BE49-F238E27FC236}">
                <a16:creationId xmlns:a16="http://schemas.microsoft.com/office/drawing/2014/main" xmlns="" id="{0629FB1D-3586-4C32-A0B6-05CC14199E2D}"/>
              </a:ext>
            </a:extLst>
          </p:cNvPr>
          <p:cNvSpPr/>
          <p:nvPr/>
        </p:nvSpPr>
        <p:spPr>
          <a:xfrm>
            <a:off x="1566332" y="2243667"/>
            <a:ext cx="9146491" cy="2812428"/>
          </a:xfrm>
          <a:prstGeom prst="round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/>
          </a:p>
        </p:txBody>
      </p:sp>
      <p:sp>
        <p:nvSpPr>
          <p:cNvPr id="7" name="Rectangle: Rounded Corners 19">
            <a:extLst>
              <a:ext uri="{FF2B5EF4-FFF2-40B4-BE49-F238E27FC236}">
                <a16:creationId xmlns:a16="http://schemas.microsoft.com/office/drawing/2014/main" xmlns="" id="{F2945B96-974B-4807-9FBA-7D2FFEDFF801}"/>
              </a:ext>
            </a:extLst>
          </p:cNvPr>
          <p:cNvSpPr/>
          <p:nvPr/>
        </p:nvSpPr>
        <p:spPr>
          <a:xfrm>
            <a:off x="1947332" y="2497667"/>
            <a:ext cx="8923868" cy="270933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ctr"/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metų biudžeto pajamos, palyginti su 2022 m. metų pradžios biudžeto pajamų planu, yra  5,9 mln. eurų arba 12 procentų didesnės. </a:t>
            </a:r>
          </a:p>
        </p:txBody>
      </p:sp>
    </p:spTree>
    <p:extLst>
      <p:ext uri="{BB962C8B-B14F-4D97-AF65-F5344CB8AC3E}">
        <p14:creationId xmlns:p14="http://schemas.microsoft.com/office/powerpoint/2010/main" val="1419566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346005-CC7C-4226-B453-FBF4136D0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72374"/>
            <a:ext cx="9274404" cy="982494"/>
          </a:xfrm>
        </p:spPr>
        <p:txBody>
          <a:bodyPr>
            <a:normAutofit fontScale="90000"/>
          </a:bodyPr>
          <a:lstStyle/>
          <a:p>
            <a:r>
              <a:rPr lang="lt-LT" sz="29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lt-LT" sz="29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lt-LT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Savivaldybės biudžeto 2020 m. – 2023 m. pajamų plano metų pradžioje palyginimas, mln. eurų</a:t>
            </a:r>
            <a:endParaRPr lang="lt-LT" sz="2900" dirty="0"/>
          </a:p>
        </p:txBody>
      </p:sp>
      <p:graphicFrame>
        <p:nvGraphicFramePr>
          <p:cNvPr id="29" name="Turinio vietos rezervavimo ženklas 3">
            <a:extLst>
              <a:ext uri="{FF2B5EF4-FFF2-40B4-BE49-F238E27FC236}">
                <a16:creationId xmlns:a16="http://schemas.microsoft.com/office/drawing/2014/main" xmlns="" id="{680F911B-D15D-4BFE-A686-475B18F1DB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9192703"/>
              </p:ext>
            </p:extLst>
          </p:nvPr>
        </p:nvGraphicFramePr>
        <p:xfrm>
          <a:off x="933855" y="1429966"/>
          <a:ext cx="10758791" cy="4865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6491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346005-CC7C-4226-B453-FBF4136D0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8108" y="588590"/>
            <a:ext cx="10058400" cy="888948"/>
          </a:xfrm>
        </p:spPr>
        <p:txBody>
          <a:bodyPr>
            <a:normAutofit/>
          </a:bodyPr>
          <a:lstStyle/>
          <a:p>
            <a:r>
              <a:rPr lang="lt-L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Savivaldybės 2023 m. biudžetas</a:t>
            </a: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lt-L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lt-L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lt-L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Savivaldybės skolinimasis</a:t>
            </a:r>
            <a:endParaRPr lang="lt-LT" sz="29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10D5904D-A8A9-4BC3-8606-A03775124B14}"/>
              </a:ext>
            </a:extLst>
          </p:cNvPr>
          <p:cNvSpPr/>
          <p:nvPr/>
        </p:nvSpPr>
        <p:spPr>
          <a:xfrm>
            <a:off x="1537989" y="1909025"/>
            <a:ext cx="9116022" cy="808414"/>
          </a:xfrm>
          <a:prstGeom prst="round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lt-LT" altLang="lt-L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Plungės rajono savivaldybė 2023 m. planuoja pasiskolinti 2 181,1 tūkst. eurų,</a:t>
            </a:r>
          </a:p>
          <a:p>
            <a:pPr algn="ctr"/>
            <a:r>
              <a:rPr lang="lt-LT" altLang="lt-L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tai yra apie 600 tūkst. eurų daugiau, nei skolinosi 2022 metais.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DD0D8054-FB77-4B1B-A5A7-23CC98F85896}"/>
              </a:ext>
            </a:extLst>
          </p:cNvPr>
          <p:cNvSpPr/>
          <p:nvPr/>
        </p:nvSpPr>
        <p:spPr>
          <a:xfrm>
            <a:off x="578806" y="3155577"/>
            <a:ext cx="11095347" cy="13555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Nuo 2023 m. sausio 1 d. įsigaliojo Fiskalinės sutarties įgyvendinimo konstitucinio įstatymo Nr. XII-1289 1,4 straipsnių pakeitimo įstatymas, kuris leidžia Savivaldybėms daugiau skolintis investicijų projektų įgyvendinimui.</a:t>
            </a:r>
          </a:p>
        </p:txBody>
      </p:sp>
      <p:sp>
        <p:nvSpPr>
          <p:cNvPr id="5" name="Rectangle: Rounded Corners 6">
            <a:extLst>
              <a:ext uri="{FF2B5EF4-FFF2-40B4-BE49-F238E27FC236}">
                <a16:creationId xmlns:a16="http://schemas.microsoft.com/office/drawing/2014/main" xmlns="" id="{DD0D8054-FB77-4B1B-A5A7-23CC98F85896}"/>
              </a:ext>
            </a:extLst>
          </p:cNvPr>
          <p:cNvSpPr/>
          <p:nvPr/>
        </p:nvSpPr>
        <p:spPr>
          <a:xfrm>
            <a:off x="1389530" y="4847693"/>
            <a:ext cx="9116022" cy="112928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lt-LT" alt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 m. gruodžio 31 d. paskolų likutis – 7 490,8 tūkst. eurų, tai sudaro</a:t>
            </a:r>
          </a:p>
          <a:p>
            <a:pPr marL="0" indent="0" algn="ctr">
              <a:buNone/>
            </a:pPr>
            <a:r>
              <a:rPr lang="lt-LT" alt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22,8 procento iš 60 procentų galimų.</a:t>
            </a:r>
          </a:p>
        </p:txBody>
      </p:sp>
    </p:spTree>
    <p:extLst>
      <p:ext uri="{BB962C8B-B14F-4D97-AF65-F5344CB8AC3E}">
        <p14:creationId xmlns:p14="http://schemas.microsoft.com/office/powerpoint/2010/main" val="2471073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346005-CC7C-4226-B453-FBF4136D0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Savivaldybės 2023 m. biudžeto išlaidos</a:t>
            </a:r>
            <a:br>
              <a:rPr lang="lt-L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lt-LT" sz="29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4E8A9D46-6BF8-4F31-9229-B0EFE764030D}"/>
              </a:ext>
            </a:extLst>
          </p:cNvPr>
          <p:cNvSpPr/>
          <p:nvPr/>
        </p:nvSpPr>
        <p:spPr>
          <a:xfrm>
            <a:off x="578165" y="2375554"/>
            <a:ext cx="2707701" cy="2745087"/>
          </a:xfrm>
          <a:prstGeom prst="round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89CC5FB1-6F8A-4D96-9FB6-5BC11FF12C61}"/>
              </a:ext>
            </a:extLst>
          </p:cNvPr>
          <p:cNvSpPr/>
          <p:nvPr/>
        </p:nvSpPr>
        <p:spPr>
          <a:xfrm>
            <a:off x="836021" y="2533743"/>
            <a:ext cx="2707701" cy="258668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r>
              <a:rPr lang="lt-LT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m. išlaidos – 59 894,215     tūkst. eurų </a:t>
            </a:r>
            <a:endParaRPr lang="lt-LT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xmlns="" id="{7E31EF98-E820-47D3-BC96-3DF48B146155}"/>
              </a:ext>
            </a:extLst>
          </p:cNvPr>
          <p:cNvSpPr/>
          <p:nvPr/>
        </p:nvSpPr>
        <p:spPr>
          <a:xfrm>
            <a:off x="5404065" y="2444951"/>
            <a:ext cx="5322704" cy="744387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None/>
            </a:pPr>
            <a:r>
              <a:rPr lang="lt-L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54 076,415  tūkst. eurų – 2023 m. planuojamos gauti pajamos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xmlns="" id="{4AE4E05F-7454-4619-A036-30FFC99AEDD1}"/>
              </a:ext>
            </a:extLst>
          </p:cNvPr>
          <p:cNvSpPr/>
          <p:nvPr/>
        </p:nvSpPr>
        <p:spPr>
          <a:xfrm>
            <a:off x="5404065" y="3524735"/>
            <a:ext cx="5322704" cy="744387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None/>
            </a:pPr>
            <a:r>
              <a:rPr lang="lt-L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3 636,7 tūkst. eurų – 2022 m. nepanaudotos biudžeto lėšos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xmlns="" id="{0EE8D351-DFC5-4813-9605-8FCFBFA50F6F}"/>
              </a:ext>
            </a:extLst>
          </p:cNvPr>
          <p:cNvSpPr/>
          <p:nvPr/>
        </p:nvSpPr>
        <p:spPr>
          <a:xfrm>
            <a:off x="5404065" y="4579568"/>
            <a:ext cx="5322704" cy="744387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None/>
            </a:pPr>
            <a:r>
              <a:rPr lang="lt-L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2 181,1 tūkst. eurų - skolintos lėšos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xmlns="" id="{C7EF4B19-9DB5-4CCD-8466-4670E52DA0C7}"/>
              </a:ext>
            </a:extLst>
          </p:cNvPr>
          <p:cNvSpPr/>
          <p:nvPr/>
        </p:nvSpPr>
        <p:spPr>
          <a:xfrm rot="10800000">
            <a:off x="3949929" y="2696086"/>
            <a:ext cx="1196280" cy="397670"/>
          </a:xfrm>
          <a:prstGeom prst="rightArrow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xmlns="" id="{B0156207-1B20-45AD-9D33-8387E5DCE29A}"/>
              </a:ext>
            </a:extLst>
          </p:cNvPr>
          <p:cNvSpPr/>
          <p:nvPr/>
        </p:nvSpPr>
        <p:spPr>
          <a:xfrm rot="10800000">
            <a:off x="3949929" y="3610003"/>
            <a:ext cx="1196280" cy="397670"/>
          </a:xfrm>
          <a:prstGeom prst="rightArrow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xmlns="" id="{BEA805B8-42F5-428C-9BD0-7A12A72C38A8}"/>
              </a:ext>
            </a:extLst>
          </p:cNvPr>
          <p:cNvSpPr/>
          <p:nvPr/>
        </p:nvSpPr>
        <p:spPr>
          <a:xfrm rot="10800000">
            <a:off x="3949929" y="4722756"/>
            <a:ext cx="1196280" cy="397670"/>
          </a:xfrm>
          <a:prstGeom prst="rightArrow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>
              <a:ln>
                <a:solidFill>
                  <a:sysClr val="windowText" lastClr="0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958312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1097280" y="394447"/>
            <a:ext cx="10058400" cy="1326777"/>
          </a:xfrm>
        </p:spPr>
        <p:txBody>
          <a:bodyPr>
            <a:normAutofit/>
          </a:bodyPr>
          <a:lstStyle/>
          <a:p>
            <a:r>
              <a:rPr lang="lt-LT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Savivaldybės biudžeto 2022 m. ir 2023 m. išlaidų palyginimas</a:t>
            </a:r>
            <a:endParaRPr lang="lt-LT" sz="2900" dirty="0"/>
          </a:p>
        </p:txBody>
      </p:sp>
      <p:sp>
        <p:nvSpPr>
          <p:cNvPr id="4" name="Rectangle: Rounded Corners 19">
            <a:extLst>
              <a:ext uri="{FF2B5EF4-FFF2-40B4-BE49-F238E27FC236}">
                <a16:creationId xmlns:a16="http://schemas.microsoft.com/office/drawing/2014/main" xmlns="" id="{F2945B96-974B-4807-9FBA-7D2FFEDFF801}"/>
              </a:ext>
            </a:extLst>
          </p:cNvPr>
          <p:cNvSpPr/>
          <p:nvPr/>
        </p:nvSpPr>
        <p:spPr>
          <a:xfrm>
            <a:off x="824753" y="2312893"/>
            <a:ext cx="10264588" cy="120077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metų biudžeto išlaidos, palyginti su 2022 m. metų pradžios biudžeto išlaidų planu, yra  7,5 mln. eurų arba 14,3 proc., didesnės. </a:t>
            </a:r>
          </a:p>
        </p:txBody>
      </p:sp>
      <p:sp>
        <p:nvSpPr>
          <p:cNvPr id="5" name="Rectangle: Rounded Corners 19">
            <a:extLst>
              <a:ext uri="{FF2B5EF4-FFF2-40B4-BE49-F238E27FC236}">
                <a16:creationId xmlns:a16="http://schemas.microsoft.com/office/drawing/2014/main" xmlns="" id="{F2945B96-974B-4807-9FBA-7D2FFEDFF801}"/>
              </a:ext>
            </a:extLst>
          </p:cNvPr>
          <p:cNvSpPr/>
          <p:nvPr/>
        </p:nvSpPr>
        <p:spPr>
          <a:xfrm>
            <a:off x="824753" y="4069976"/>
            <a:ext cx="10264588" cy="134470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metų biudžeto projekte lėšų darbo užmokesčiui ir socialinio draudimo įmokoms numatyta 33,4 mln. eurų. </a:t>
            </a:r>
          </a:p>
          <a:p>
            <a:pPr indent="457200" algn="just"/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Palyginti su 2022 metų pradžioje patvirtintu planu, didėja  apie 4,2  mln. eurų arba 14,4 proc.</a:t>
            </a:r>
          </a:p>
        </p:txBody>
      </p:sp>
    </p:spTree>
    <p:extLst>
      <p:ext uri="{BB962C8B-B14F-4D97-AF65-F5344CB8AC3E}">
        <p14:creationId xmlns:p14="http://schemas.microsoft.com/office/powerpoint/2010/main" val="1849763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346005-CC7C-4226-B453-FBF4136D0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1564" y="620689"/>
            <a:ext cx="10008870" cy="813533"/>
          </a:xfrm>
        </p:spPr>
        <p:txBody>
          <a:bodyPr>
            <a:normAutofit/>
          </a:bodyPr>
          <a:lstStyle/>
          <a:p>
            <a:r>
              <a:rPr lang="lt-LT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Plungės rajono savivaldybės 2023 m. biudžeto išlaidos</a:t>
            </a:r>
          </a:p>
        </p:txBody>
      </p:sp>
      <p:graphicFrame>
        <p:nvGraphicFramePr>
          <p:cNvPr id="5" name="Turinio vietos rezervavimo ženklas 3">
            <a:extLst>
              <a:ext uri="{FF2B5EF4-FFF2-40B4-BE49-F238E27FC236}">
                <a16:creationId xmlns:a16="http://schemas.microsoft.com/office/drawing/2014/main" xmlns="" id="{5B74FA5F-7ACD-41E8-8712-16E3844432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0508552"/>
              </p:ext>
            </p:extLst>
          </p:nvPr>
        </p:nvGraphicFramePr>
        <p:xfrm>
          <a:off x="779554" y="1885341"/>
          <a:ext cx="10632891" cy="4322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20046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346005-CC7C-4226-B453-FBF4136D0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1804" y="250282"/>
            <a:ext cx="10058400" cy="1143471"/>
          </a:xfrm>
        </p:spPr>
        <p:txBody>
          <a:bodyPr>
            <a:normAutofit/>
          </a:bodyPr>
          <a:lstStyle/>
          <a:p>
            <a:r>
              <a:rPr lang="lt-LT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Savivaldybės biudžeto 2020 m. – 2023 m. išlaidų palyginimas, mln. eurų</a:t>
            </a:r>
            <a:endParaRPr lang="lt-LT" sz="2900" dirty="0"/>
          </a:p>
        </p:txBody>
      </p:sp>
      <p:graphicFrame>
        <p:nvGraphicFramePr>
          <p:cNvPr id="5" name="Turinio vietos rezervavimo ženklas 3">
            <a:extLst>
              <a:ext uri="{FF2B5EF4-FFF2-40B4-BE49-F238E27FC236}">
                <a16:creationId xmlns:a16="http://schemas.microsoft.com/office/drawing/2014/main" xmlns="" id="{AE2C1FED-3A44-412E-9811-7615F95910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2986806"/>
              </p:ext>
            </p:extLst>
          </p:nvPr>
        </p:nvGraphicFramePr>
        <p:xfrm>
          <a:off x="1097280" y="1293779"/>
          <a:ext cx="10189556" cy="4924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1980203"/>
      </p:ext>
    </p:extLst>
  </p:cSld>
  <p:clrMapOvr>
    <a:masterClrMapping/>
  </p:clrMapOvr>
</p:sld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Overr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Overr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Overr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Retrospec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rkeris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  <a:fontScheme name="Erkeris">
    <a:majorFont>
      <a:latin typeface="Century Schoolbook"/>
      <a:ea typeface=""/>
      <a:cs typeface=""/>
      <a:font script="Jpan" typeface="ＭＳ Ｐ明朝"/>
      <a:font script="Hang" typeface="휴먼매직체"/>
      <a:font script="Hans" typeface="华文楷体"/>
      <a:font script="Hant" typeface="新細明體"/>
      <a:font script="Arab" typeface="Times New Roman"/>
      <a:font script="Hebr" typeface="Times New Roman"/>
      <a:font script="Thai" typeface="Kodchiang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entury Schoolbook"/>
      <a:ea typeface=""/>
      <a:cs typeface=""/>
      <a:font script="Jpan" typeface="ＭＳ Ｐ明朝"/>
      <a:font script="Hang" typeface="휴먼매직체"/>
      <a:font script="Hans" typeface="宋体"/>
      <a:font script="Hant" typeface="新細明體"/>
      <a:font script="Arab" typeface="Times New Roman"/>
      <a:font script="Hebr" typeface="Times New Roman"/>
      <a:font script="Thai" typeface="Kodchiang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Erkeris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60000"/>
            </a:schemeClr>
          </a:gs>
          <a:gs pos="30000">
            <a:schemeClr val="phClr">
              <a:tint val="38000"/>
              <a:satMod val="260000"/>
            </a:schemeClr>
          </a:gs>
          <a:gs pos="75000">
            <a:schemeClr val="phClr">
              <a:tint val="55000"/>
              <a:satMod val="255000"/>
            </a:schemeClr>
          </a:gs>
          <a:gs pos="100000">
            <a:schemeClr val="phClr">
              <a:tint val="70000"/>
              <a:satMod val="255000"/>
            </a:schemeClr>
          </a:gs>
        </a:gsLst>
        <a:path path="circle">
          <a:fillToRect l="5000" t="100000" r="120000" b="10000"/>
        </a:path>
      </a:gradFill>
      <a:gradFill rotWithShape="1">
        <a:gsLst>
          <a:gs pos="0">
            <a:schemeClr val="phClr">
              <a:shade val="63000"/>
              <a:satMod val="165000"/>
            </a:schemeClr>
          </a:gs>
          <a:gs pos="30000">
            <a:schemeClr val="phClr">
              <a:shade val="58000"/>
              <a:satMod val="165000"/>
            </a:schemeClr>
          </a:gs>
          <a:gs pos="75000">
            <a:schemeClr val="phClr">
              <a:shade val="30000"/>
              <a:satMod val="175000"/>
            </a:schemeClr>
          </a:gs>
          <a:gs pos="100000">
            <a:schemeClr val="phClr">
              <a:shade val="15000"/>
              <a:satMod val="175000"/>
            </a:schemeClr>
          </a:gs>
        </a:gsLst>
        <a:path path="circle">
          <a:fillToRect l="5000" t="100000" r="120000" b="10000"/>
        </a:path>
      </a:gradFill>
    </a:fillStyleLst>
    <a:lnStyleLst>
      <a:ln w="12700" cap="flat" cmpd="sng" algn="ctr">
        <a:solidFill>
          <a:schemeClr val="phClr">
            <a:shade val="70000"/>
            <a:satMod val="15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4925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0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50800" dist="20000" dir="5400000" rotWithShape="0">
            <a:srgbClr val="000000">
              <a:alpha val="42000"/>
            </a:srgbClr>
          </a:outerShdw>
        </a:effectLst>
      </a:effectStyle>
      <a:effectStyle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58000"/>
              <a:satMod val="125000"/>
            </a:schemeClr>
          </a:gs>
          <a:gs pos="40000">
            <a:schemeClr val="phClr">
              <a:tint val="90000"/>
              <a:shade val="90000"/>
              <a:satMod val="120000"/>
            </a:schemeClr>
          </a:gs>
          <a:gs pos="100000">
            <a:schemeClr val="phClr">
              <a:tint val="5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shade val="80000"/>
            </a:schemeClr>
            <a:schemeClr val="phClr">
              <a:tint val="91000"/>
            </a:schemeClr>
          </a:duotone>
        </a:blip>
        <a:tile tx="0" ty="0" sx="40000" sy="50000" flip="y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Erkeris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  <a:fontScheme name="Erkeris">
    <a:majorFont>
      <a:latin typeface="Century Schoolbook"/>
      <a:ea typeface=""/>
      <a:cs typeface=""/>
      <a:font script="Jpan" typeface="ＭＳ Ｐ明朝"/>
      <a:font script="Hang" typeface="휴먼매직체"/>
      <a:font script="Hans" typeface="华文楷体"/>
      <a:font script="Hant" typeface="新細明體"/>
      <a:font script="Arab" typeface="Times New Roman"/>
      <a:font script="Hebr" typeface="Times New Roman"/>
      <a:font script="Thai" typeface="Kodchiang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entury Schoolbook"/>
      <a:ea typeface=""/>
      <a:cs typeface=""/>
      <a:font script="Jpan" typeface="ＭＳ Ｐ明朝"/>
      <a:font script="Hang" typeface="휴먼매직체"/>
      <a:font script="Hans" typeface="宋体"/>
      <a:font script="Hant" typeface="新細明體"/>
      <a:font script="Arab" typeface="Times New Roman"/>
      <a:font script="Hebr" typeface="Times New Roman"/>
      <a:font script="Thai" typeface="Kodchiang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Erkeris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60000"/>
            </a:schemeClr>
          </a:gs>
          <a:gs pos="30000">
            <a:schemeClr val="phClr">
              <a:tint val="38000"/>
              <a:satMod val="260000"/>
            </a:schemeClr>
          </a:gs>
          <a:gs pos="75000">
            <a:schemeClr val="phClr">
              <a:tint val="55000"/>
              <a:satMod val="255000"/>
            </a:schemeClr>
          </a:gs>
          <a:gs pos="100000">
            <a:schemeClr val="phClr">
              <a:tint val="70000"/>
              <a:satMod val="255000"/>
            </a:schemeClr>
          </a:gs>
        </a:gsLst>
        <a:path path="circle">
          <a:fillToRect l="5000" t="100000" r="120000" b="10000"/>
        </a:path>
      </a:gradFill>
      <a:gradFill rotWithShape="1">
        <a:gsLst>
          <a:gs pos="0">
            <a:schemeClr val="phClr">
              <a:shade val="63000"/>
              <a:satMod val="165000"/>
            </a:schemeClr>
          </a:gs>
          <a:gs pos="30000">
            <a:schemeClr val="phClr">
              <a:shade val="58000"/>
              <a:satMod val="165000"/>
            </a:schemeClr>
          </a:gs>
          <a:gs pos="75000">
            <a:schemeClr val="phClr">
              <a:shade val="30000"/>
              <a:satMod val="175000"/>
            </a:schemeClr>
          </a:gs>
          <a:gs pos="100000">
            <a:schemeClr val="phClr">
              <a:shade val="15000"/>
              <a:satMod val="175000"/>
            </a:schemeClr>
          </a:gs>
        </a:gsLst>
        <a:path path="circle">
          <a:fillToRect l="5000" t="100000" r="120000" b="10000"/>
        </a:path>
      </a:gradFill>
    </a:fillStyleLst>
    <a:lnStyleLst>
      <a:ln w="12700" cap="flat" cmpd="sng" algn="ctr">
        <a:solidFill>
          <a:schemeClr val="phClr">
            <a:shade val="70000"/>
            <a:satMod val="15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4925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0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50800" dist="20000" dir="5400000" rotWithShape="0">
            <a:srgbClr val="000000">
              <a:alpha val="42000"/>
            </a:srgbClr>
          </a:outerShdw>
        </a:effectLst>
      </a:effectStyle>
      <a:effectStyle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58000"/>
              <a:satMod val="125000"/>
            </a:schemeClr>
          </a:gs>
          <a:gs pos="40000">
            <a:schemeClr val="phClr">
              <a:tint val="90000"/>
              <a:shade val="90000"/>
              <a:satMod val="120000"/>
            </a:schemeClr>
          </a:gs>
          <a:gs pos="100000">
            <a:schemeClr val="phClr">
              <a:tint val="5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shade val="80000"/>
            </a:schemeClr>
            <a:schemeClr val="phClr">
              <a:tint val="91000"/>
            </a:schemeClr>
          </a:duotone>
        </a:blip>
        <a:tile tx="0" ty="0" sx="40000" sy="50000" flip="y" algn="tl"/>
      </a:blipFill>
    </a:bgFillStyleLst>
  </a:fmtScheme>
</a:themeOverride>
</file>

<file path=ppt/theme/themeOverride3.xml><?xml version="1.0" encoding="utf-8"?>
<a:themeOverride xmlns:a="http://schemas.openxmlformats.org/drawingml/2006/main">
  <a:clrScheme name="Erkeris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  <a:fontScheme name="Erkeris">
    <a:majorFont>
      <a:latin typeface="Century Schoolbook"/>
      <a:ea typeface=""/>
      <a:cs typeface=""/>
      <a:font script="Jpan" typeface="ＭＳ Ｐ明朝"/>
      <a:font script="Hang" typeface="휴먼매직체"/>
      <a:font script="Hans" typeface="华文楷体"/>
      <a:font script="Hant" typeface="新細明體"/>
      <a:font script="Arab" typeface="Times New Roman"/>
      <a:font script="Hebr" typeface="Times New Roman"/>
      <a:font script="Thai" typeface="Kodchiang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entury Schoolbook"/>
      <a:ea typeface=""/>
      <a:cs typeface=""/>
      <a:font script="Jpan" typeface="ＭＳ Ｐ明朝"/>
      <a:font script="Hang" typeface="휴먼매직체"/>
      <a:font script="Hans" typeface="宋体"/>
      <a:font script="Hant" typeface="新細明體"/>
      <a:font script="Arab" typeface="Times New Roman"/>
      <a:font script="Hebr" typeface="Times New Roman"/>
      <a:font script="Thai" typeface="Kodchiang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Erkeris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60000"/>
            </a:schemeClr>
          </a:gs>
          <a:gs pos="30000">
            <a:schemeClr val="phClr">
              <a:tint val="38000"/>
              <a:satMod val="260000"/>
            </a:schemeClr>
          </a:gs>
          <a:gs pos="75000">
            <a:schemeClr val="phClr">
              <a:tint val="55000"/>
              <a:satMod val="255000"/>
            </a:schemeClr>
          </a:gs>
          <a:gs pos="100000">
            <a:schemeClr val="phClr">
              <a:tint val="70000"/>
              <a:satMod val="255000"/>
            </a:schemeClr>
          </a:gs>
        </a:gsLst>
        <a:path path="circle">
          <a:fillToRect l="5000" t="100000" r="120000" b="10000"/>
        </a:path>
      </a:gradFill>
      <a:gradFill rotWithShape="1">
        <a:gsLst>
          <a:gs pos="0">
            <a:schemeClr val="phClr">
              <a:shade val="63000"/>
              <a:satMod val="165000"/>
            </a:schemeClr>
          </a:gs>
          <a:gs pos="30000">
            <a:schemeClr val="phClr">
              <a:shade val="58000"/>
              <a:satMod val="165000"/>
            </a:schemeClr>
          </a:gs>
          <a:gs pos="75000">
            <a:schemeClr val="phClr">
              <a:shade val="30000"/>
              <a:satMod val="175000"/>
            </a:schemeClr>
          </a:gs>
          <a:gs pos="100000">
            <a:schemeClr val="phClr">
              <a:shade val="15000"/>
              <a:satMod val="175000"/>
            </a:schemeClr>
          </a:gs>
        </a:gsLst>
        <a:path path="circle">
          <a:fillToRect l="5000" t="100000" r="120000" b="10000"/>
        </a:path>
      </a:gradFill>
    </a:fillStyleLst>
    <a:lnStyleLst>
      <a:ln w="12700" cap="flat" cmpd="sng" algn="ctr">
        <a:solidFill>
          <a:schemeClr val="phClr">
            <a:shade val="70000"/>
            <a:satMod val="15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4925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0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50800" dist="20000" dir="5400000" rotWithShape="0">
            <a:srgbClr val="000000">
              <a:alpha val="42000"/>
            </a:srgbClr>
          </a:outerShdw>
        </a:effectLst>
      </a:effectStyle>
      <a:effectStyle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58000"/>
              <a:satMod val="125000"/>
            </a:schemeClr>
          </a:gs>
          <a:gs pos="40000">
            <a:schemeClr val="phClr">
              <a:tint val="90000"/>
              <a:shade val="90000"/>
              <a:satMod val="120000"/>
            </a:schemeClr>
          </a:gs>
          <a:gs pos="100000">
            <a:schemeClr val="phClr">
              <a:tint val="5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shade val="80000"/>
            </a:schemeClr>
            <a:schemeClr val="phClr">
              <a:tint val="91000"/>
            </a:schemeClr>
          </a:duotone>
        </a:blip>
        <a:tile tx="0" ty="0" sx="40000" sy="50000" flip="y" algn="tl"/>
      </a:blipFill>
    </a:bgFillStyleLst>
  </a:fmtScheme>
</a:themeOverride>
</file>

<file path=ppt/theme/themeOverride4.xml><?xml version="1.0" encoding="utf-8"?>
<a:themeOverride xmlns:a="http://schemas.openxmlformats.org/drawingml/2006/main">
  <a:clrScheme name="Erkeris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  <a:fontScheme name="Erkeris">
    <a:majorFont>
      <a:latin typeface="Century Schoolbook"/>
      <a:ea typeface=""/>
      <a:cs typeface=""/>
      <a:font script="Jpan" typeface="ＭＳ Ｐ明朝"/>
      <a:font script="Hang" typeface="휴먼매직체"/>
      <a:font script="Hans" typeface="华文楷体"/>
      <a:font script="Hant" typeface="新細明體"/>
      <a:font script="Arab" typeface="Times New Roman"/>
      <a:font script="Hebr" typeface="Times New Roman"/>
      <a:font script="Thai" typeface="Kodchiang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entury Schoolbook"/>
      <a:ea typeface=""/>
      <a:cs typeface=""/>
      <a:font script="Jpan" typeface="ＭＳ Ｐ明朝"/>
      <a:font script="Hang" typeface="휴먼매직체"/>
      <a:font script="Hans" typeface="宋体"/>
      <a:font script="Hant" typeface="新細明體"/>
      <a:font script="Arab" typeface="Times New Roman"/>
      <a:font script="Hebr" typeface="Times New Roman"/>
      <a:font script="Thai" typeface="Kodchiang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Erkeris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60000"/>
            </a:schemeClr>
          </a:gs>
          <a:gs pos="30000">
            <a:schemeClr val="phClr">
              <a:tint val="38000"/>
              <a:satMod val="260000"/>
            </a:schemeClr>
          </a:gs>
          <a:gs pos="75000">
            <a:schemeClr val="phClr">
              <a:tint val="55000"/>
              <a:satMod val="255000"/>
            </a:schemeClr>
          </a:gs>
          <a:gs pos="100000">
            <a:schemeClr val="phClr">
              <a:tint val="70000"/>
              <a:satMod val="255000"/>
            </a:schemeClr>
          </a:gs>
        </a:gsLst>
        <a:path path="circle">
          <a:fillToRect l="5000" t="100000" r="120000" b="10000"/>
        </a:path>
      </a:gradFill>
      <a:gradFill rotWithShape="1">
        <a:gsLst>
          <a:gs pos="0">
            <a:schemeClr val="phClr">
              <a:shade val="63000"/>
              <a:satMod val="165000"/>
            </a:schemeClr>
          </a:gs>
          <a:gs pos="30000">
            <a:schemeClr val="phClr">
              <a:shade val="58000"/>
              <a:satMod val="165000"/>
            </a:schemeClr>
          </a:gs>
          <a:gs pos="75000">
            <a:schemeClr val="phClr">
              <a:shade val="30000"/>
              <a:satMod val="175000"/>
            </a:schemeClr>
          </a:gs>
          <a:gs pos="100000">
            <a:schemeClr val="phClr">
              <a:shade val="15000"/>
              <a:satMod val="175000"/>
            </a:schemeClr>
          </a:gs>
        </a:gsLst>
        <a:path path="circle">
          <a:fillToRect l="5000" t="100000" r="120000" b="10000"/>
        </a:path>
      </a:gradFill>
    </a:fillStyleLst>
    <a:lnStyleLst>
      <a:ln w="12700" cap="flat" cmpd="sng" algn="ctr">
        <a:solidFill>
          <a:schemeClr val="phClr">
            <a:shade val="70000"/>
            <a:satMod val="15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4925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0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50800" dist="20000" dir="5400000" rotWithShape="0">
            <a:srgbClr val="000000">
              <a:alpha val="42000"/>
            </a:srgbClr>
          </a:outerShdw>
        </a:effectLst>
      </a:effectStyle>
      <a:effectStyle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58000"/>
              <a:satMod val="125000"/>
            </a:schemeClr>
          </a:gs>
          <a:gs pos="40000">
            <a:schemeClr val="phClr">
              <a:tint val="90000"/>
              <a:shade val="90000"/>
              <a:satMod val="120000"/>
            </a:schemeClr>
          </a:gs>
          <a:gs pos="100000">
            <a:schemeClr val="phClr">
              <a:tint val="5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shade val="80000"/>
            </a:schemeClr>
            <a:schemeClr val="phClr">
              <a:tint val="91000"/>
            </a:schemeClr>
          </a:duotone>
        </a:blip>
        <a:tile tx="0" ty="0" sx="40000" sy="50000" flip="y" algn="tl"/>
      </a:blipFill>
    </a:bgFillStyleLst>
  </a:fmtScheme>
</a:themeOverride>
</file>

<file path=ppt/theme/themeOverride5.xml><?xml version="1.0" encoding="utf-8"?>
<a:themeOverride xmlns:a="http://schemas.openxmlformats.org/drawingml/2006/main">
  <a:clrScheme name="Erkeris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  <a:fontScheme name="Erkeris">
    <a:majorFont>
      <a:latin typeface="Century Schoolbook"/>
      <a:ea typeface=""/>
      <a:cs typeface=""/>
      <a:font script="Jpan" typeface="ＭＳ Ｐ明朝"/>
      <a:font script="Hang" typeface="휴먼매직체"/>
      <a:font script="Hans" typeface="华文楷体"/>
      <a:font script="Hant" typeface="新細明體"/>
      <a:font script="Arab" typeface="Times New Roman"/>
      <a:font script="Hebr" typeface="Times New Roman"/>
      <a:font script="Thai" typeface="Kodchiang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entury Schoolbook"/>
      <a:ea typeface=""/>
      <a:cs typeface=""/>
      <a:font script="Jpan" typeface="ＭＳ Ｐ明朝"/>
      <a:font script="Hang" typeface="휴먼매직체"/>
      <a:font script="Hans" typeface="宋体"/>
      <a:font script="Hant" typeface="新細明體"/>
      <a:font script="Arab" typeface="Times New Roman"/>
      <a:font script="Hebr" typeface="Times New Roman"/>
      <a:font script="Thai" typeface="Kodchiang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Erkeris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60000"/>
            </a:schemeClr>
          </a:gs>
          <a:gs pos="30000">
            <a:schemeClr val="phClr">
              <a:tint val="38000"/>
              <a:satMod val="260000"/>
            </a:schemeClr>
          </a:gs>
          <a:gs pos="75000">
            <a:schemeClr val="phClr">
              <a:tint val="55000"/>
              <a:satMod val="255000"/>
            </a:schemeClr>
          </a:gs>
          <a:gs pos="100000">
            <a:schemeClr val="phClr">
              <a:tint val="70000"/>
              <a:satMod val="255000"/>
            </a:schemeClr>
          </a:gs>
        </a:gsLst>
        <a:path path="circle">
          <a:fillToRect l="5000" t="100000" r="120000" b="10000"/>
        </a:path>
      </a:gradFill>
      <a:gradFill rotWithShape="1">
        <a:gsLst>
          <a:gs pos="0">
            <a:schemeClr val="phClr">
              <a:shade val="63000"/>
              <a:satMod val="165000"/>
            </a:schemeClr>
          </a:gs>
          <a:gs pos="30000">
            <a:schemeClr val="phClr">
              <a:shade val="58000"/>
              <a:satMod val="165000"/>
            </a:schemeClr>
          </a:gs>
          <a:gs pos="75000">
            <a:schemeClr val="phClr">
              <a:shade val="30000"/>
              <a:satMod val="175000"/>
            </a:schemeClr>
          </a:gs>
          <a:gs pos="100000">
            <a:schemeClr val="phClr">
              <a:shade val="15000"/>
              <a:satMod val="175000"/>
            </a:schemeClr>
          </a:gs>
        </a:gsLst>
        <a:path path="circle">
          <a:fillToRect l="5000" t="100000" r="120000" b="10000"/>
        </a:path>
      </a:gradFill>
    </a:fillStyleLst>
    <a:lnStyleLst>
      <a:ln w="12700" cap="flat" cmpd="sng" algn="ctr">
        <a:solidFill>
          <a:schemeClr val="phClr">
            <a:shade val="70000"/>
            <a:satMod val="15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4925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0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50800" dist="20000" dir="5400000" rotWithShape="0">
            <a:srgbClr val="000000">
              <a:alpha val="42000"/>
            </a:srgbClr>
          </a:outerShdw>
        </a:effectLst>
      </a:effectStyle>
      <a:effectStyle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58000"/>
              <a:satMod val="125000"/>
            </a:schemeClr>
          </a:gs>
          <a:gs pos="40000">
            <a:schemeClr val="phClr">
              <a:tint val="90000"/>
              <a:shade val="90000"/>
              <a:satMod val="120000"/>
            </a:schemeClr>
          </a:gs>
          <a:gs pos="100000">
            <a:schemeClr val="phClr">
              <a:tint val="5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shade val="80000"/>
            </a:schemeClr>
            <a:schemeClr val="phClr">
              <a:tint val="91000"/>
            </a:schemeClr>
          </a:duotone>
        </a:blip>
        <a:tile tx="0" ty="0" sx="40000" sy="50000" flip="y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348</Words>
  <Application>Microsoft Office PowerPoint</Application>
  <PresentationFormat>Plačiaekranė</PresentationFormat>
  <Paragraphs>43</Paragraphs>
  <Slides>11</Slides>
  <Notes>8</Notes>
  <HiddenSlides>0</HiddenSlides>
  <MMClips>0</MMClips>
  <ScaleCrop>false</ScaleCrop>
  <HeadingPairs>
    <vt:vector size="6" baseType="variant">
      <vt:variant>
        <vt:lpstr>Naudojami šriftai</vt:lpstr>
      </vt:variant>
      <vt:variant>
        <vt:i4>4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Oswald Medium</vt:lpstr>
      <vt:lpstr>Retrospect</vt:lpstr>
      <vt:lpstr>PLUNGĖS RAJONO SAVIVALDYBĖS  2023 M. BIUDŽETO PROJEKTAS</vt:lpstr>
      <vt:lpstr>Plungės rajono savivaldybės 2023 m. biudžeto pajamos</vt:lpstr>
      <vt:lpstr>Savivaldybės biudžeto 2022 m. ir 2023 m. pajamų palyginimas</vt:lpstr>
      <vt:lpstr> Savivaldybės biudžeto 2020 m. – 2023 m. pajamų plano metų pradžioje palyginimas, mln. eurų</vt:lpstr>
      <vt:lpstr>Savivaldybės 2023 m. biudžetas.  Savivaldybės skolinimasis</vt:lpstr>
      <vt:lpstr>Savivaldybės 2023 m. biudžeto išlaidos </vt:lpstr>
      <vt:lpstr>Savivaldybės biudžeto 2022 m. ir 2023 m. išlaidų palyginimas</vt:lpstr>
      <vt:lpstr>Plungės rajono savivaldybės 2023 m. biudžeto išlaidos</vt:lpstr>
      <vt:lpstr>Savivaldybės biudžeto 2020 m. – 2023 m. išlaidų palyginimas, mln. eurų</vt:lpstr>
      <vt:lpstr>„PowerPoint“ pateiktis</vt:lpstr>
      <vt:lpstr>„PowerPoint“ pateiktis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2021-02-06T18:43:35Z</dcterms:created>
  <dcterms:modified xsi:type="dcterms:W3CDTF">2023-01-16T07:09:41Z</dcterms:modified>
</cp:coreProperties>
</file>