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0" r:id="rId1"/>
  </p:sldMasterIdLst>
  <p:notesMasterIdLst>
    <p:notesMasterId r:id="rId11"/>
  </p:notesMasterIdLst>
  <p:sldIdLst>
    <p:sldId id="256" r:id="rId2"/>
    <p:sldId id="274" r:id="rId3"/>
    <p:sldId id="257" r:id="rId4"/>
    <p:sldId id="258" r:id="rId5"/>
    <p:sldId id="275" r:id="rId6"/>
    <p:sldId id="263" r:id="rId7"/>
    <p:sldId id="273" r:id="rId8"/>
    <p:sldId id="272" r:id="rId9"/>
    <p:sldId id="271" r:id="rId10"/>
  </p:sldIdLst>
  <p:sldSz cx="12192000" cy="685800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6699"/>
    <a:srgbClr val="990000"/>
    <a:srgbClr val="666699"/>
    <a:srgbClr val="FFCC99"/>
    <a:srgbClr val="FFCCCC"/>
    <a:srgbClr val="A3D8FF"/>
    <a:srgbClr val="5D95C7"/>
    <a:srgbClr val="FFCC00"/>
    <a:srgbClr val="66CCFF"/>
    <a:srgbClr val="66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3C0C8F-6022-4AF8-8D02-45A1244C7524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B89DC1-8521-4324-BE0F-166A17215429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77188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476407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2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3524819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3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206743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4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5484074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5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7780308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6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166233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7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55091311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8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8013173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B89DC1-8521-4324-BE0F-166A17215429}" type="slidenum">
              <a:rPr lang="lt-LT" smtClean="0"/>
              <a:pPr/>
              <a:t>9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7785258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18453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931752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4053873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41526333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191849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9164762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9366319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4198510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lt-L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668828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6906953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 cstate="print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5977820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CAA1942B-299A-42A8-84DA-BD8533728347}" type="datetimeFigureOut">
              <a:rPr lang="lt-LT" smtClean="0"/>
              <a:pPr/>
              <a:t>2022-12-08</a:t>
            </a:fld>
            <a:endParaRPr lang="lt-L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54EEDA1-AD7C-4956-AF52-3083B9C5C332}" type="slidenum">
              <a:rPr lang="lt-LT" smtClean="0"/>
              <a:pPr/>
              <a:t>‹#›</a:t>
            </a:fld>
            <a:endParaRPr lang="lt-LT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53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4AEE6CE-095D-4A9A-BD1E-1117F7F0108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lt-LT" sz="4000" cap="none" dirty="0">
                <a:latin typeface="Oswald Medium" pitchFamily="2" charset="-70"/>
              </a:rPr>
              <a:t>PLUNGĖS RAJONO </a:t>
            </a:r>
            <a:r>
              <a:rPr lang="en-US" sz="4000" cap="none" dirty="0">
                <a:latin typeface="Oswald Medium" pitchFamily="2" charset="-70"/>
              </a:rPr>
              <a:t>SA</a:t>
            </a:r>
            <a:r>
              <a:rPr lang="lt-LT" sz="4000" cap="none" dirty="0">
                <a:latin typeface="Oswald Medium" pitchFamily="2" charset="-70"/>
              </a:rPr>
              <a:t>VIVALDYBĖS </a:t>
            </a:r>
            <a:br>
              <a:rPr lang="lt-LT" sz="4000" cap="none" dirty="0">
                <a:latin typeface="Oswald Medium" pitchFamily="2" charset="-70"/>
              </a:rPr>
            </a:br>
            <a:r>
              <a:rPr lang="lt-LT" sz="4000" cap="none" dirty="0" smtClean="0">
                <a:latin typeface="Oswald Medium" pitchFamily="2" charset="-70"/>
              </a:rPr>
              <a:t>2023 </a:t>
            </a:r>
            <a:r>
              <a:rPr lang="lt-LT" sz="4000" cap="none" dirty="0">
                <a:latin typeface="Oswald Medium" pitchFamily="2" charset="-70"/>
              </a:rPr>
              <a:t>M. BIUDŽETO RENGIMO GAIRĖS</a:t>
            </a:r>
            <a:endParaRPr lang="lt-LT" sz="4000" dirty="0">
              <a:latin typeface="Oswald Medium" pitchFamily="2" charset="-7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="" xmlns:a16="http://schemas.microsoft.com/office/drawing/2014/main" id="{1E29C953-1F6C-43DF-8EA3-CB6EFA91526A}"/>
              </a:ext>
            </a:extLst>
          </p:cNvPr>
          <p:cNvSpPr txBox="1"/>
          <p:nvPr/>
        </p:nvSpPr>
        <p:spPr>
          <a:xfrm>
            <a:off x="10629207" y="5760494"/>
            <a:ext cx="10529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sz="1600" dirty="0" smtClean="0">
                <a:latin typeface="Oswald Medium" pitchFamily="2" charset="-70"/>
              </a:rPr>
              <a:t>2022 </a:t>
            </a:r>
            <a:r>
              <a:rPr lang="lt-LT" sz="1600" dirty="0">
                <a:latin typeface="Oswald Medium" pitchFamily="2" charset="-70"/>
              </a:rPr>
              <a:t>m.</a:t>
            </a:r>
          </a:p>
        </p:txBody>
      </p:sp>
    </p:spTree>
    <p:extLst>
      <p:ext uri="{BB962C8B-B14F-4D97-AF65-F5344CB8AC3E}">
        <p14:creationId xmlns:p14="http://schemas.microsoft.com/office/powerpoint/2010/main" val="14839573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34533"/>
            <a:ext cx="9976104" cy="881035"/>
          </a:xfrm>
        </p:spPr>
        <p:txBody>
          <a:bodyPr>
            <a:normAutofit fontScale="90000"/>
          </a:bodyPr>
          <a:lstStyle/>
          <a:p>
            <a:r>
              <a:rPr lang="lt-LT" sz="29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t-LT" sz="2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Pagrindiniai </a:t>
            </a: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teisės </a:t>
            </a: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aktai, kuriais vadovaujamasi rengiant Savivaldybės 2023 metų biudžeto projektą </a:t>
            </a:r>
            <a:endParaRPr lang="lt-LT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39E987-5985-49E9-AE58-B69DA09A803B}"/>
              </a:ext>
            </a:extLst>
          </p:cNvPr>
          <p:cNvSpPr txBox="1">
            <a:spLocks/>
          </p:cNvSpPr>
          <p:nvPr/>
        </p:nvSpPr>
        <p:spPr>
          <a:xfrm>
            <a:off x="1097280" y="1984279"/>
            <a:ext cx="10058400" cy="402336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lt-LT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FDF73781-0597-48A7-A324-75BC49E28A25}"/>
              </a:ext>
            </a:extLst>
          </p:cNvPr>
          <p:cNvSpPr/>
          <p:nvPr/>
        </p:nvSpPr>
        <p:spPr>
          <a:xfrm>
            <a:off x="1097280" y="2340225"/>
            <a:ext cx="9976104" cy="1838583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administracijos direktoriaus </a:t>
            </a:r>
            <a:r>
              <a:rPr 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įsakymai:</a:t>
            </a:r>
          </a:p>
          <a:p>
            <a:r>
              <a:rPr 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2022 </a:t>
            </a:r>
            <a:r>
              <a:rPr 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rugsėjo 14 d. įsakymas Nr. DE-929 „Dėl Plungės rajono savivaldybės biudžeto projekto rengimo tvarkos </a:t>
            </a:r>
            <a:r>
              <a:rPr 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patvirtinimo“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/>
            <a:r>
              <a:rPr 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2022 </a:t>
            </a:r>
            <a:r>
              <a:rPr 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rugsėjo 15 d. įsakymas Nr. DE-933 „Dėl Plungės rajono savivaldybės 2023 metų biudžeto projekto rengimo darbų grafiko </a:t>
            </a:r>
            <a:r>
              <a:rPr 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patvirtinimo“</a:t>
            </a:r>
            <a:endParaRPr lang="en-US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BF0C0214-33BE-4448-B71D-0C1D32BF2983}"/>
              </a:ext>
            </a:extLst>
          </p:cNvPr>
          <p:cNvSpPr/>
          <p:nvPr/>
        </p:nvSpPr>
        <p:spPr>
          <a:xfrm>
            <a:off x="1097280" y="4407408"/>
            <a:ext cx="9976103" cy="15087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2022 m. lapkričio 22 d. Lietuvos Respublikos </a:t>
            </a:r>
            <a:r>
              <a:rPr lang="lt-LT" alt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Seime patvirtintas </a:t>
            </a:r>
            <a:r>
              <a:rPr lang="lt-LT" alt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metų valstybės biudžeto ir savivaldybių biudžetų finansinių rodiklių patvirtinimo </a:t>
            </a:r>
            <a:r>
              <a:rPr lang="lt-LT" alt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įstatymas</a:t>
            </a:r>
            <a:endParaRPr lang="lt-LT" altLang="lt-L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832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2DB2F3A-7DA9-42FA-BCE2-C6BA7485C5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630936"/>
            <a:ext cx="9966960" cy="585215"/>
          </a:xfrm>
        </p:spPr>
        <p:txBody>
          <a:bodyPr>
            <a:normAutofit fontScale="90000"/>
          </a:bodyPr>
          <a:lstStyle/>
          <a:p>
            <a:r>
              <a:rPr lang="lt-LT" sz="32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t-LT" sz="32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Pagrindinės</a:t>
            </a:r>
            <a:r>
              <a:rPr lang="lt-LT" sz="32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sz="3200" b="1" dirty="0">
                <a:solidFill>
                  <a:schemeClr val="tx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įstatymo </a:t>
            </a:r>
            <a:r>
              <a:rPr lang="lt-LT" sz="32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nuostatos</a:t>
            </a:r>
            <a:endParaRPr lang="lt-LT" sz="3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: Rounded Corners 4">
            <a:extLst>
              <a:ext uri="{FF2B5EF4-FFF2-40B4-BE49-F238E27FC236}">
                <a16:creationId xmlns="" xmlns:a16="http://schemas.microsoft.com/office/drawing/2014/main" id="{FD289D34-1620-4BE7-B372-AE4C396E3657}"/>
              </a:ext>
            </a:extLst>
          </p:cNvPr>
          <p:cNvSpPr/>
          <p:nvPr/>
        </p:nvSpPr>
        <p:spPr>
          <a:xfrm>
            <a:off x="1876425" y="2052262"/>
            <a:ext cx="8761095" cy="998451"/>
          </a:xfrm>
          <a:prstGeom prst="roundRect">
            <a:avLst/>
          </a:prstGeom>
          <a:effectLst>
            <a:glow rad="635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lt-LT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Lietuvos Respublikos </a:t>
            </a:r>
            <a:r>
              <a:rPr lang="lt-LT" altLang="lt-LT" sz="18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altLang="lt-LT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metų valstybės biudžeto ir savivaldybių biudžetų finansinių rodiklių patvirtinimo įstatymu</a:t>
            </a:r>
            <a:r>
              <a:rPr lang="en-US" altLang="lt-LT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lt-LT" altLang="lt-LT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toliau</a:t>
            </a:r>
            <a:r>
              <a:rPr lang="en-US" altLang="lt-LT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lt-LT" altLang="lt-LT" sz="1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Įstatymas</a:t>
            </a:r>
            <a:r>
              <a:rPr lang="lt-LT" altLang="lt-LT" sz="18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patvirtinti  savivaldybių biudžetų finansiniai rodikliai:</a:t>
            </a:r>
            <a:endParaRPr lang="lt-LT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="" xmlns:a16="http://schemas.microsoft.com/office/drawing/2014/main" id="{0AA61C2A-7154-4307-AB79-3A06A32DF204}"/>
              </a:ext>
            </a:extLst>
          </p:cNvPr>
          <p:cNvSpPr/>
          <p:nvPr/>
        </p:nvSpPr>
        <p:spPr>
          <a:xfrm>
            <a:off x="4253865" y="3807288"/>
            <a:ext cx="3745230" cy="21050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</a:pPr>
            <a:r>
              <a:rPr lang="en-US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</a:t>
            </a:r>
            <a:r>
              <a:rPr lang="lt-LT" sz="1600" dirty="0" err="1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lungės</a:t>
            </a: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rajono savivaldybės biudžetui skiriama gyventojų pajamų mokesčio dalis (procentais) - </a:t>
            </a:r>
            <a:r>
              <a:rPr lang="lt-LT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1,1038 </a:t>
            </a: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(</a:t>
            </a:r>
            <a:r>
              <a:rPr lang="lt-LT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2022 </a:t>
            </a: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metais – </a:t>
            </a:r>
            <a:r>
              <a:rPr lang="lt-LT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1,1068), </a:t>
            </a: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pagal kurią Valstybinė mokesčių inspekcija faktiškai gautas lėšas iš gyventojų pajamų mokesčio perveda Savivaldybei</a:t>
            </a:r>
            <a:endParaRPr lang="en-US" sz="1600" dirty="0">
              <a:solidFill>
                <a:schemeClr val="tx1"/>
              </a:solidFill>
              <a:latin typeface="Arial" panose="020B0604020202020204" pitchFamily="34" charset="0"/>
              <a:ea typeface="Calibri"/>
              <a:cs typeface="Arial" panose="020B0604020202020204" pitchFamily="34" charset="0"/>
            </a:endParaRPr>
          </a:p>
        </p:txBody>
      </p:sp>
      <p:sp>
        <p:nvSpPr>
          <p:cNvPr id="20" name="Rectangle: Rounded Corners 19">
            <a:extLst>
              <a:ext uri="{FF2B5EF4-FFF2-40B4-BE49-F238E27FC236}">
                <a16:creationId xmlns="" xmlns:a16="http://schemas.microsoft.com/office/drawing/2014/main" id="{EFF15A9D-F491-4261-92C4-8D275EFE2BE8}"/>
              </a:ext>
            </a:extLst>
          </p:cNvPr>
          <p:cNvSpPr/>
          <p:nvPr/>
        </p:nvSpPr>
        <p:spPr>
          <a:xfrm>
            <a:off x="8212454" y="3807288"/>
            <a:ext cx="3745230" cy="21050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ClrTx/>
            </a:pP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gyventojų pajamų mokesčio dalys (procentais), reikalingos prognozuojamoms pajamoms iš gyventojų pajamų mokesčio apskaičiuoti: </a:t>
            </a:r>
          </a:p>
          <a:p>
            <a:pPr algn="ctr">
              <a:buClrTx/>
            </a:pP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Plungės rajono savivaldybei -100 procentų.</a:t>
            </a:r>
            <a:endParaRPr lang="lt-LT" altLang="lt-LT" sz="1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Rectangle: Rounded Corners 20">
            <a:extLst>
              <a:ext uri="{FF2B5EF4-FFF2-40B4-BE49-F238E27FC236}">
                <a16:creationId xmlns="" xmlns:a16="http://schemas.microsoft.com/office/drawing/2014/main" id="{EC14603C-66E1-43A9-B7ED-F47BF134B442}"/>
              </a:ext>
            </a:extLst>
          </p:cNvPr>
          <p:cNvSpPr/>
          <p:nvPr/>
        </p:nvSpPr>
        <p:spPr>
          <a:xfrm>
            <a:off x="201454" y="3817563"/>
            <a:ext cx="3745230" cy="2105025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gyventojų pajamų mokesčio dalis (procentais), tenkanti visų savivaldybių biudžetams nuo šio mokesčio pajamų į konsoliduotus valstybės biudžetą ir savivaldybių biudžetus, – </a:t>
            </a:r>
            <a:r>
              <a:rPr lang="lt-LT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50,88 </a:t>
            </a: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procento       (</a:t>
            </a:r>
            <a:r>
              <a:rPr lang="lt-LT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2022 </a:t>
            </a:r>
            <a:r>
              <a:rPr lang="lt-LT" sz="1600" dirty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metais – </a:t>
            </a:r>
            <a:r>
              <a:rPr lang="lt-LT" sz="1600" dirty="0" smtClean="0">
                <a:solidFill>
                  <a:schemeClr val="tx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48,07)</a:t>
            </a:r>
            <a:endParaRPr lang="lt-LT" sz="1600" dirty="0"/>
          </a:p>
        </p:txBody>
      </p:sp>
      <p:sp>
        <p:nvSpPr>
          <p:cNvPr id="11" name="Arrow: Down 10">
            <a:extLst>
              <a:ext uri="{FF2B5EF4-FFF2-40B4-BE49-F238E27FC236}">
                <a16:creationId xmlns="" xmlns:a16="http://schemas.microsoft.com/office/drawing/2014/main" id="{04E2C17D-1E0C-4F8E-9220-FDC05FD67F1D}"/>
              </a:ext>
            </a:extLst>
          </p:cNvPr>
          <p:cNvSpPr/>
          <p:nvPr/>
        </p:nvSpPr>
        <p:spPr>
          <a:xfrm>
            <a:off x="2228850" y="3200400"/>
            <a:ext cx="323850" cy="485775"/>
          </a:xfrm>
          <a:prstGeom prst="downArrow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2" name="Arrow: Down 21">
            <a:extLst>
              <a:ext uri="{FF2B5EF4-FFF2-40B4-BE49-F238E27FC236}">
                <a16:creationId xmlns="" xmlns:a16="http://schemas.microsoft.com/office/drawing/2014/main" id="{8BE2D8B0-07A8-4CF8-89DE-7609C7C40609}"/>
              </a:ext>
            </a:extLst>
          </p:cNvPr>
          <p:cNvSpPr/>
          <p:nvPr/>
        </p:nvSpPr>
        <p:spPr>
          <a:xfrm>
            <a:off x="5964555" y="3224213"/>
            <a:ext cx="323850" cy="485775"/>
          </a:xfrm>
          <a:prstGeom prst="downArrow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  <p:sp>
        <p:nvSpPr>
          <p:cNvPr id="23" name="Arrow: Down 22">
            <a:extLst>
              <a:ext uri="{FF2B5EF4-FFF2-40B4-BE49-F238E27FC236}">
                <a16:creationId xmlns="" xmlns:a16="http://schemas.microsoft.com/office/drawing/2014/main" id="{DD79EA5F-2C35-4377-B144-7BF97FC97012}"/>
              </a:ext>
            </a:extLst>
          </p:cNvPr>
          <p:cNvSpPr/>
          <p:nvPr/>
        </p:nvSpPr>
        <p:spPr>
          <a:xfrm>
            <a:off x="10085069" y="3200400"/>
            <a:ext cx="323850" cy="485775"/>
          </a:xfrm>
          <a:prstGeom prst="downArrow">
            <a:avLst/>
          </a:prstGeom>
          <a:ln>
            <a:solidFill>
              <a:schemeClr val="bg1">
                <a:lumMod val="95000"/>
              </a:schemeClr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32483390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34533"/>
            <a:ext cx="10058400" cy="1256593"/>
          </a:xfrm>
        </p:spPr>
        <p:txBody>
          <a:bodyPr>
            <a:normAutofit/>
          </a:bodyPr>
          <a:lstStyle/>
          <a:p>
            <a:r>
              <a:rPr lang="lt-LT" sz="2900" b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t-LT" sz="2900" b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</a:t>
            </a: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biudžetas</a:t>
            </a:r>
            <a:r>
              <a:rPr lang="en-US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Pagrindinės įstatymo nuostatos</a:t>
            </a:r>
            <a:endParaRPr lang="lt-LT" sz="29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39E987-5985-49E9-AE58-B69DA09A803B}"/>
              </a:ext>
            </a:extLst>
          </p:cNvPr>
          <p:cNvSpPr txBox="1">
            <a:spLocks/>
          </p:cNvSpPr>
          <p:nvPr/>
        </p:nvSpPr>
        <p:spPr>
          <a:xfrm>
            <a:off x="914400" y="1828831"/>
            <a:ext cx="10058400" cy="4023360"/>
          </a:xfrm>
          <a:prstGeom prst="rect">
            <a:avLst/>
          </a:prstGeom>
        </p:spPr>
        <p:txBody>
          <a:bodyPr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Calibri" panose="020F0502020204030204" pitchFamily="34" charset="0"/>
              <a:buNone/>
            </a:pPr>
            <a:endParaRPr lang="lt-LT" dirty="0"/>
          </a:p>
        </p:txBody>
      </p:sp>
      <p:sp>
        <p:nvSpPr>
          <p:cNvPr id="10" name="Rectangle: Rounded Corners 9">
            <a:extLst>
              <a:ext uri="{FF2B5EF4-FFF2-40B4-BE49-F238E27FC236}">
                <a16:creationId xmlns="" xmlns:a16="http://schemas.microsoft.com/office/drawing/2014/main" id="{0629FB1D-3586-4C32-A0B6-05CC14199E2D}"/>
              </a:ext>
            </a:extLst>
          </p:cNvPr>
          <p:cNvSpPr/>
          <p:nvPr/>
        </p:nvSpPr>
        <p:spPr>
          <a:xfrm>
            <a:off x="2406965" y="2368842"/>
            <a:ext cx="7858125" cy="1273271"/>
          </a:xfrm>
          <a:prstGeom prst="roundRect">
            <a:avLst/>
          </a:prstGeom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dirty="0"/>
          </a:p>
        </p:txBody>
      </p:sp>
      <p:sp>
        <p:nvSpPr>
          <p:cNvPr id="12" name="Rectangle: Rounded Corners 11">
            <a:extLst>
              <a:ext uri="{FF2B5EF4-FFF2-40B4-BE49-F238E27FC236}">
                <a16:creationId xmlns="" xmlns:a16="http://schemas.microsoft.com/office/drawing/2014/main" id="{FDF73781-0597-48A7-A324-75BC49E28A25}"/>
              </a:ext>
            </a:extLst>
          </p:cNvPr>
          <p:cNvSpPr/>
          <p:nvPr/>
        </p:nvSpPr>
        <p:spPr>
          <a:xfrm>
            <a:off x="2754507" y="2631554"/>
            <a:ext cx="7163040" cy="1323976"/>
          </a:xfrm>
          <a:prstGeom prst="roundRect">
            <a:avLst/>
          </a:prstGeom>
          <a:solidFill>
            <a:schemeClr val="bg1"/>
          </a:solidFill>
          <a:ln>
            <a:solidFill>
              <a:schemeClr val="bg1">
                <a:lumMod val="65000"/>
              </a:schemeClr>
            </a:solidFill>
          </a:ln>
          <a:effectLst>
            <a:glow rad="101600">
              <a:schemeClr val="accent2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lt-L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Įstatymu patvirtintos Plungės rajono savivaldybės 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lt-LT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lt-L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prognozuojamos gyventojų pajamų mokesčio  </a:t>
            </a:r>
            <a:r>
              <a:rPr lang="lt-LT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pajamos –</a:t>
            </a:r>
            <a:r>
              <a:rPr lang="en-US" sz="20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lt-LT" sz="20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ctr"/>
            <a:r>
              <a:rPr lang="lt-LT" sz="20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28 527 </a:t>
            </a:r>
            <a:r>
              <a:rPr lang="lt-LT" sz="2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tūkst. eurų</a:t>
            </a:r>
            <a:r>
              <a:rPr lang="lt-LT" sz="2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sz="20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Rectangle: Rounded Corners 17">
            <a:extLst>
              <a:ext uri="{FF2B5EF4-FFF2-40B4-BE49-F238E27FC236}">
                <a16:creationId xmlns="" xmlns:a16="http://schemas.microsoft.com/office/drawing/2014/main" id="{BF0C0214-33BE-4448-B71D-0C1D32BF2983}"/>
              </a:ext>
            </a:extLst>
          </p:cNvPr>
          <p:cNvSpPr/>
          <p:nvPr/>
        </p:nvSpPr>
        <p:spPr>
          <a:xfrm>
            <a:off x="1664208" y="4471416"/>
            <a:ext cx="9107424" cy="96012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alt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Palyginti su </a:t>
            </a:r>
            <a:r>
              <a:rPr lang="lt-LT" alt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alt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lt-LT" alt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metų pradžioje patvirtintu </a:t>
            </a:r>
            <a:r>
              <a:rPr lang="lt-LT" alt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planu</a:t>
            </a:r>
            <a:r>
              <a:rPr lang="lt-LT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didėja </a:t>
            </a:r>
            <a:r>
              <a:rPr lang="lt-LT" alt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 </a:t>
            </a:r>
            <a:r>
              <a:rPr lang="lt-LT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</a:t>
            </a:r>
            <a:r>
              <a:rPr lang="en-US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lt-LT" altLang="lt-LT" dirty="0" err="1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urų</a:t>
            </a:r>
            <a:r>
              <a:rPr lang="en-US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lt-LT" alt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arba </a:t>
            </a:r>
            <a:r>
              <a:rPr lang="lt-LT" alt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18,7%</a:t>
            </a:r>
          </a:p>
          <a:p>
            <a:pPr algn="ctr"/>
            <a:endParaRPr lang="lt-LT" altLang="lt-LT" dirty="0" smtClean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lt-LT" altLang="lt-LT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Palyginti su 2022 m. patikslintu planu, didėja 3 mln. eurų, arba </a:t>
            </a:r>
            <a:r>
              <a:rPr lang="lt-LT" altLang="lt-LT" dirty="0" smtClean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11,8%</a:t>
            </a:r>
            <a:endParaRPr lang="lt-LT" altLang="lt-LT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56621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="" xmlns:a16="http://schemas.microsoft.com/office/drawing/2014/main" id="{B16417B2-3BA8-46B1-AD3A-86543BF33D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3595" y="137160"/>
            <a:ext cx="10594693" cy="722376"/>
          </a:xfrm>
        </p:spPr>
        <p:txBody>
          <a:bodyPr>
            <a:normAutofit fontScale="90000"/>
          </a:bodyPr>
          <a:lstStyle/>
          <a:p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biudžeto </a:t>
            </a: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ir </a:t>
            </a: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sz="29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pajamų </a:t>
            </a:r>
            <a:r>
              <a:rPr lang="lt-LT" sz="29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savarankiškosioms funkcijoms vykdyti palyginimas</a:t>
            </a:r>
            <a:endParaRPr lang="lt-LT" sz="29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6" name="Paveikslėlis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84" y="1024128"/>
            <a:ext cx="10661904" cy="5513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5788948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48" y="914400"/>
            <a:ext cx="10058400" cy="777240"/>
          </a:xfrm>
        </p:spPr>
        <p:txBody>
          <a:bodyPr>
            <a:normAutofit fontScale="90000"/>
          </a:bodyPr>
          <a:lstStyle/>
          <a:p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</a:t>
            </a:r>
            <a:r>
              <a:rPr lang="lt-L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biudžeto projekte - </a:t>
            </a:r>
            <a:b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lėšos darbo užmokesčiui</a:t>
            </a:r>
            <a:endParaRPr lang="lt-LT" sz="29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D0D8054-FB77-4B1B-A5A7-23CC98F85896}"/>
              </a:ext>
            </a:extLst>
          </p:cNvPr>
          <p:cNvSpPr/>
          <p:nvPr/>
        </p:nvSpPr>
        <p:spPr>
          <a:xfrm>
            <a:off x="821074" y="1911096"/>
            <a:ext cx="11095347" cy="3831336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Įvertintas bazinis dydis –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186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eurai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ir MMA – 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840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eurų. </a:t>
            </a:r>
            <a:endParaRPr lang="lt-LT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Kiekvienai pareigybei, finansuojamai iš savarankiškųjų funkcijų lėšų,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umatytas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atlyginimo didinimas vidutiniškai 0,6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koeficiento. </a:t>
            </a:r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Visų švietimo įstaigų lėšos darbo užmokesčiui skaičiuojamos vadovaujantis Savivaldybės a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dministracijos direktoriaus įsakymais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patvirtintais DU apskaičiavimo tvarkos aprašais. </a:t>
            </a:r>
            <a:endParaRPr lang="lt-LT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biudžeto projekte savarankiškosioms funkcijoms vykdyti darbo užmokesčiui apskaičiuota suma –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17,5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eurų, tai yra 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 daugiau nei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 Ši suma dar bus tikslinama, kai bus žinomos Savivaldybei skiriamos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mokymo lėšų bei valstybinėms funkcijoms vykdyti dotacijos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 </a:t>
            </a:r>
            <a:endParaRPr lang="lt-LT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Iš jų: 216,6 tūkst. eurų  Universalaus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sporto ir sveikatingumo komplekso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darbuotojų atlyginimams (14,6 etato).     </a:t>
            </a:r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10736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48" y="356616"/>
            <a:ext cx="10058400" cy="804672"/>
          </a:xfrm>
        </p:spPr>
        <p:txBody>
          <a:bodyPr>
            <a:normAutofit fontScale="90000"/>
          </a:bodyPr>
          <a:lstStyle/>
          <a:p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</a:t>
            </a:r>
            <a:r>
              <a:rPr lang="lt-L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biudžeto </a:t>
            </a:r>
            <a:r>
              <a:rPr lang="lt-L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projekte - </a:t>
            </a: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lėšos kitoms išlaidoms</a:t>
            </a:r>
            <a:endParaRPr lang="lt-LT" sz="29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D0D8054-FB77-4B1B-A5A7-23CC98F85896}"/>
              </a:ext>
            </a:extLst>
          </p:cNvPr>
          <p:cNvSpPr/>
          <p:nvPr/>
        </p:nvSpPr>
        <p:spPr>
          <a:xfrm>
            <a:off x="584405" y="1161288"/>
            <a:ext cx="11095347" cy="5175504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Socialinėms pašalpoms, kompensacijoms skaičiuoti ir mokėti bei teikiamai paramai organizuoti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lėšų poreikis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3,7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eurų, arba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0,7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didesnis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nei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planuojamas panaudojimas.</a:t>
            </a: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</a:t>
            </a:r>
          </a:p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Kitos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išlaidos švietimo įstaigoms apskaičiuojamos vadovaujantis Administracijos direktoriaus patvirtintose biudžeto lėšų apskaičiavimo tvarkose nustatytais normatyvais. </a:t>
            </a: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Savivaldybės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įstaigų šildymo, elektros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energijos išlaidos apskaičiuojamos pagal Vietos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ūkio skyriaus pateiktus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šilumos ir elektros energijos sunaudojimo kiekius.</a:t>
            </a:r>
          </a:p>
          <a:p>
            <a:pPr algn="just"/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2023 metams įstaigų išlaidoms apskaičiuota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suma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4,4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eurų, ir  tai yra 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1,2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 daugiau nei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metais tvirtinant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biudžetą.</a:t>
            </a:r>
          </a:p>
          <a:p>
            <a:pPr algn="just"/>
            <a:endParaRPr lang="lt-LT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Programoms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finansuojamoms iš savarankiškųjų funkcijų,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poreikis - 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virš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5,6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eurų.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biudžete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metų pradžioje šioms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programoms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buvo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numatyta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4,5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eurų.</a:t>
            </a:r>
          </a:p>
          <a:p>
            <a:pPr algn="just"/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>
                <a:solidFill>
                  <a:schemeClr val="tx2"/>
                </a:solidFill>
              </a:rPr>
              <a:t>                </a:t>
            </a:r>
            <a:endParaRPr lang="lt-LT" dirty="0">
              <a:solidFill>
                <a:schemeClr val="tx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609647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B0346005-CC7C-4226-B453-FBF4136D0D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9548" y="914400"/>
            <a:ext cx="10058400" cy="777240"/>
          </a:xfrm>
        </p:spPr>
        <p:txBody>
          <a:bodyPr>
            <a:normAutofit fontScale="90000"/>
          </a:bodyPr>
          <a:lstStyle/>
          <a:p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Savivaldybės </a:t>
            </a:r>
            <a:r>
              <a:rPr lang="lt-LT" sz="2800" b="1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biudžeto projektas</a:t>
            </a:r>
            <a:br>
              <a:rPr lang="lt-LT" sz="28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lt-LT" sz="29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="" xmlns:a16="http://schemas.microsoft.com/office/drawing/2014/main" id="{DD0D8054-FB77-4B1B-A5A7-23CC98F85896}"/>
              </a:ext>
            </a:extLst>
          </p:cNvPr>
          <p:cNvSpPr/>
          <p:nvPr/>
        </p:nvSpPr>
        <p:spPr>
          <a:xfrm>
            <a:off x="465533" y="1965960"/>
            <a:ext cx="11586259" cy="3566160"/>
          </a:xfrm>
          <a:prstGeom prst="round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Šiuo metu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biudžeto projekto parengtame variante biudžetas nesubalansuotas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3,3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mln. eurų. </a:t>
            </a:r>
          </a:p>
          <a:p>
            <a:pPr algn="just"/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Po užbaigiamosios apyvartos bus aiškus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2022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nepanaudotų lėšų likutis ir dar kartą bus peržiūrėtos suplanuotos išlaidos, kad jos būtų lygios pajamoms.</a:t>
            </a:r>
          </a:p>
          <a:p>
            <a:pPr algn="just"/>
            <a:endParaRPr lang="lt-LT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metų Savivaldybės biudžetą planuojama tvirtinti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2023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m. </a:t>
            </a:r>
            <a:r>
              <a:rPr lang="lt-LT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sausio 26 </a:t>
            </a:r>
            <a:r>
              <a:rPr lang="lt-LT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d.</a:t>
            </a:r>
          </a:p>
        </p:txBody>
      </p:sp>
    </p:spTree>
    <p:extLst>
      <p:ext uri="{BB962C8B-B14F-4D97-AF65-F5344CB8AC3E}">
        <p14:creationId xmlns:p14="http://schemas.microsoft.com/office/powerpoint/2010/main" val="5942622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07EC535-1096-45C7-A419-D9D587C4B10C}"/>
              </a:ext>
            </a:extLst>
          </p:cNvPr>
          <p:cNvSpPr txBox="1"/>
          <p:nvPr/>
        </p:nvSpPr>
        <p:spPr>
          <a:xfrm>
            <a:off x="6825673" y="5310907"/>
            <a:ext cx="505229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Plungės rajono savivaldybės administracijos </a:t>
            </a:r>
          </a:p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Finansų ir biudžeto skyriaus vedėja</a:t>
            </a:r>
          </a:p>
          <a:p>
            <a:r>
              <a:rPr lang="lt-LT" dirty="0">
                <a:latin typeface="Arial" panose="020B0604020202020204" pitchFamily="34" charset="0"/>
                <a:cs typeface="Arial" panose="020B0604020202020204" pitchFamily="34" charset="0"/>
              </a:rPr>
              <a:t>Daiva Mažeikienė</a:t>
            </a:r>
          </a:p>
        </p:txBody>
      </p:sp>
    </p:spTree>
    <p:extLst>
      <p:ext uri="{BB962C8B-B14F-4D97-AF65-F5344CB8AC3E}">
        <p14:creationId xmlns:p14="http://schemas.microsoft.com/office/powerpoint/2010/main" val="3413665678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Retrospect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619</Words>
  <Application>Microsoft Office PowerPoint</Application>
  <PresentationFormat>Plačiaekranė</PresentationFormat>
  <Paragraphs>58</Paragraphs>
  <Slides>9</Slides>
  <Notes>9</Notes>
  <HiddenSlides>0</HiddenSlides>
  <MMClips>0</MMClips>
  <ScaleCrop>false</ScaleCrop>
  <HeadingPairs>
    <vt:vector size="6" baseType="variant">
      <vt:variant>
        <vt:lpstr>Naudojami šriftai</vt:lpstr>
      </vt:variant>
      <vt:variant>
        <vt:i4>4</vt:i4>
      </vt:variant>
      <vt:variant>
        <vt:lpstr>Tema</vt:lpstr>
      </vt:variant>
      <vt:variant>
        <vt:i4>1</vt:i4>
      </vt:variant>
      <vt:variant>
        <vt:lpstr>Skaidrių pavadinimai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Oswald Medium</vt:lpstr>
      <vt:lpstr>Retrospect</vt:lpstr>
      <vt:lpstr>PLUNGĖS RAJONO SAVIVALDYBĖS  2023 M. BIUDŽETO RENGIMO GAIRĖS</vt:lpstr>
      <vt:lpstr> Pagrindiniai teisės aktai, kuriais vadovaujamasi rengiant Savivaldybės 2023 metų biudžeto projektą </vt:lpstr>
      <vt:lpstr> Pagrindinės įstatymo nuostatos</vt:lpstr>
      <vt:lpstr> Savivaldybės 2023 m. biudžetas.  Pagrindinės įstatymo nuostatos</vt:lpstr>
      <vt:lpstr>Savivaldybės biudžeto 2022 m. ir 2023 m. pajamų savarankiškosioms funkcijoms vykdyti palyginimas</vt:lpstr>
      <vt:lpstr>Savivaldybės 2023 m. biudžeto projekte -  lėšos darbo užmokesčiui</vt:lpstr>
      <vt:lpstr>Savivaldybės 2023 m. biudžeto projekte -  lėšos kitoms išlaidoms</vt:lpstr>
      <vt:lpstr>Savivaldybės 2023 m. biudžeto projektas </vt:lpstr>
      <vt:lpstr>„PowerPoint“ pateiktis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2021-02-06T18:43:35Z</dcterms:created>
  <dcterms:modified xsi:type="dcterms:W3CDTF">2022-12-08T09:32:44Z</dcterms:modified>
</cp:coreProperties>
</file>