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57" r:id="rId3"/>
    <p:sldId id="274" r:id="rId4"/>
    <p:sldId id="272" r:id="rId5"/>
    <p:sldId id="273" r:id="rId6"/>
    <p:sldId id="281" r:id="rId7"/>
    <p:sldId id="263" r:id="rId8"/>
    <p:sldId id="282" r:id="rId9"/>
    <p:sldId id="262" r:id="rId10"/>
    <p:sldId id="283" r:id="rId11"/>
    <p:sldId id="269" r:id="rId12"/>
    <p:sldId id="285" r:id="rId13"/>
    <p:sldId id="270" r:id="rId14"/>
    <p:sldId id="284" r:id="rId15"/>
    <p:sldId id="280" r:id="rId16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6" y="-10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s vietos rezervavimo ženklas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56DBF6-8128-4FAF-BB95-748325568C87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4" name="Skaidrės vaizdo vietos rezervavimo ženkla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Pastabų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D5586-EAC4-44B9-826D-26165EC1D752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0842206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D5586-EAC4-44B9-826D-26165EC1D752}" type="slidenum">
              <a:rPr lang="lt-LT" smtClean="0"/>
              <a:t>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25813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78752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7506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6773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33767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55894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1698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269570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6850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44670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199904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9265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Spustelėję redag. ruoš. pavad.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2022-12-05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43679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369228" cy="3600400"/>
          </a:xfrm>
        </p:spPr>
        <p:txBody>
          <a:bodyPr>
            <a:noAutofit/>
          </a:bodyPr>
          <a:lstStyle/>
          <a:p>
            <a:pPr algn="ctr"/>
            <a:r>
              <a:rPr lang="lt-LT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Plungės rajone </a:t>
            </a:r>
            <a:br>
              <a:rPr lang="lt-LT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4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veikiančių kultūros kelių pristatymas</a:t>
            </a:r>
            <a:endParaRPr lang="lt-LT" sz="40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44" y="188640"/>
            <a:ext cx="708581" cy="855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6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93204" y="136525"/>
            <a:ext cx="8399276" cy="1233796"/>
          </a:xfrm>
        </p:spPr>
        <p:txBody>
          <a:bodyPr>
            <a:normAutofit fontScale="90000"/>
          </a:bodyPr>
          <a:lstStyle/>
          <a:p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Žemaičių </a:t>
            </a: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dailės muziejus </a:t>
            </a: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yra </a:t>
            </a: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parengęs ir turistų grupėms siūlo pažintinį maršrutą „M. K. Čiurlionis Plungėje“ :</a:t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dirty="0"/>
          </a:p>
        </p:txBody>
      </p:sp>
      <p:cxnSp>
        <p:nvCxnSpPr>
          <p:cNvPr id="5" name="Tiesioji jungtis 4"/>
          <p:cNvCxnSpPr/>
          <p:nvPr/>
        </p:nvCxnSpPr>
        <p:spPr>
          <a:xfrm>
            <a:off x="1735998" y="1467975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6525"/>
            <a:ext cx="30163" cy="658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tačiakampis 2"/>
          <p:cNvSpPr/>
          <p:nvPr/>
        </p:nvSpPr>
        <p:spPr>
          <a:xfrm>
            <a:off x="467544" y="1100895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i="1" dirty="0" smtClean="0"/>
              <a:t>	</a:t>
            </a:r>
            <a:endParaRPr lang="lt-LT" dirty="0">
              <a:latin typeface="Bookman Old Style" panose="02050604050505020204" pitchFamily="18" charset="0"/>
            </a:endParaRPr>
          </a:p>
        </p:txBody>
      </p:sp>
      <p:sp>
        <p:nvSpPr>
          <p:cNvPr id="6" name="Stačiakampis 5"/>
          <p:cNvSpPr/>
          <p:nvPr/>
        </p:nvSpPr>
        <p:spPr>
          <a:xfrm>
            <a:off x="791580" y="1643162"/>
            <a:ext cx="81009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Maršruto </a:t>
            </a:r>
            <a:r>
              <a:rPr lang="lt-LT" b="1" i="1" dirty="0">
                <a:latin typeface="Bookman Old Style" panose="02050604050505020204" pitchFamily="18" charset="0"/>
              </a:rPr>
              <a:t>pradžia prie M. K. Čiurlioniui skirto paminklo „Sakmė. Karaliai“</a:t>
            </a:r>
            <a:r>
              <a:rPr lang="lt-LT" i="1" dirty="0">
                <a:latin typeface="Bookman Old Style" panose="02050604050505020204" pitchFamily="18" charset="0"/>
              </a:rPr>
              <a:t> ( Plungės dvaro rūmų parko teritorija, Parko g. </a:t>
            </a:r>
            <a:r>
              <a:rPr lang="lt-LT" i="1" dirty="0" err="1">
                <a:latin typeface="Bookman Old Style" panose="02050604050505020204" pitchFamily="18" charset="0"/>
              </a:rPr>
              <a:t>3A</a:t>
            </a:r>
            <a:r>
              <a:rPr lang="lt-LT" i="1" dirty="0">
                <a:latin typeface="Bookman Old Style" panose="02050604050505020204" pitchFamily="18" charset="0"/>
              </a:rPr>
              <a:t>, Plungė);</a:t>
            </a:r>
          </a:p>
          <a:p>
            <a:r>
              <a:rPr lang="lt-LT" dirty="0" smtClean="0">
                <a:latin typeface="Bookman Old Style" panose="02050604050505020204" pitchFamily="18" charset="0"/>
              </a:rPr>
              <a:t>•</a:t>
            </a:r>
            <a:r>
              <a:rPr lang="lt-LT" i="1" dirty="0" smtClean="0">
                <a:latin typeface="Bookman Old Style" panose="02050604050505020204" pitchFamily="18" charset="0"/>
              </a:rPr>
              <a:t> </a:t>
            </a:r>
            <a:r>
              <a:rPr lang="lt-LT" b="1" i="1" dirty="0">
                <a:latin typeface="Bookman Old Style" panose="02050604050505020204" pitchFamily="18" charset="0"/>
              </a:rPr>
              <a:t>apsilankymas „</a:t>
            </a:r>
            <a:r>
              <a:rPr lang="lt-LT" b="1" i="1" dirty="0" err="1">
                <a:latin typeface="Bookman Old Style" panose="02050604050505020204" pitchFamily="18" charset="0"/>
              </a:rPr>
              <a:t>Muzikantinės</a:t>
            </a:r>
            <a:r>
              <a:rPr lang="lt-LT" b="1" i="1" dirty="0">
                <a:latin typeface="Bookman Old Style" panose="02050604050505020204" pitchFamily="18" charset="0"/>
              </a:rPr>
              <a:t>“ vietoje – buvusios dvaro muzikos (orkestro) mokyklos vieta. </a:t>
            </a:r>
            <a:r>
              <a:rPr lang="lt-LT" i="1" dirty="0">
                <a:latin typeface="Bookman Old Style" panose="02050604050505020204" pitchFamily="18" charset="0"/>
              </a:rPr>
              <a:t>(Plungės dvaro rūmų parko teritorija, Parko g. </a:t>
            </a:r>
            <a:r>
              <a:rPr lang="lt-LT" i="1" dirty="0" err="1">
                <a:latin typeface="Bookman Old Style" panose="02050604050505020204" pitchFamily="18" charset="0"/>
              </a:rPr>
              <a:t>3A</a:t>
            </a:r>
            <a:r>
              <a:rPr lang="lt-LT" i="1" dirty="0">
                <a:latin typeface="Bookman Old Style" panose="02050604050505020204" pitchFamily="18" charset="0"/>
              </a:rPr>
              <a:t>, Plungė);</a:t>
            </a:r>
          </a:p>
          <a:p>
            <a:r>
              <a:rPr lang="lt-LT" i="1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>
                <a:latin typeface="Bookman Old Style" panose="02050604050505020204" pitchFamily="18" charset="0"/>
              </a:rPr>
              <a:t>M. K. Čiurlionio ir S. Kymantaitės-Čiurlionienės pėdsakai Kulių miestelyje, Šv. Vyskupo Stanislovo bažnyčios šventorius </a:t>
            </a:r>
            <a:r>
              <a:rPr lang="lt-LT" i="1" dirty="0">
                <a:latin typeface="Bookman Old Style" panose="02050604050505020204" pitchFamily="18" charset="0"/>
              </a:rPr>
              <a:t>(J. Tumo-Vaižganto g. 2, Kuliai);</a:t>
            </a:r>
          </a:p>
          <a:p>
            <a:r>
              <a:rPr lang="lt-LT" i="1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apsilankymas- </a:t>
            </a:r>
            <a:r>
              <a:rPr lang="lt-LT" b="1" i="1" dirty="0">
                <a:latin typeface="Bookman Old Style" panose="02050604050505020204" pitchFamily="18" charset="0"/>
              </a:rPr>
              <a:t>piknikas  </a:t>
            </a:r>
            <a:r>
              <a:rPr lang="lt-LT" b="1" i="1" dirty="0" err="1">
                <a:latin typeface="Bookman Old Style" panose="02050604050505020204" pitchFamily="18" charset="0"/>
              </a:rPr>
              <a:t>Gandingos</a:t>
            </a:r>
            <a:r>
              <a:rPr lang="lt-LT" b="1" i="1" dirty="0">
                <a:latin typeface="Bookman Old Style" panose="02050604050505020204" pitchFamily="18" charset="0"/>
              </a:rPr>
              <a:t> archeologinio komplekso Varkalių piliakalniuose. </a:t>
            </a:r>
            <a:r>
              <a:rPr lang="lt-LT" i="1" dirty="0">
                <a:latin typeface="Bookman Old Style" panose="02050604050505020204" pitchFamily="18" charset="0"/>
              </a:rPr>
              <a:t>(Plungės </a:t>
            </a:r>
            <a:r>
              <a:rPr lang="lt-LT" i="1" dirty="0" err="1">
                <a:latin typeface="Bookman Old Style" panose="02050604050505020204" pitchFamily="18" charset="0"/>
              </a:rPr>
              <a:t>raj</a:t>
            </a:r>
            <a:r>
              <a:rPr lang="lt-LT" i="1" dirty="0">
                <a:latin typeface="Bookman Old Style" panose="02050604050505020204" pitchFamily="18" charset="0"/>
              </a:rPr>
              <a:t>., Nausodžio sen.);</a:t>
            </a:r>
          </a:p>
          <a:p>
            <a:r>
              <a:rPr lang="lt-LT" i="1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apsilankymas </a:t>
            </a:r>
            <a:r>
              <a:rPr lang="lt-LT" b="1" i="1" dirty="0">
                <a:latin typeface="Bookman Old Style" panose="02050604050505020204" pitchFamily="18" charset="0"/>
              </a:rPr>
              <a:t>prie Plungės senosios klebonijos ir Šv. Jono krikštytojo bažnyčioje</a:t>
            </a:r>
            <a:r>
              <a:rPr lang="lt-LT" i="1" dirty="0">
                <a:latin typeface="Bookman Old Style" panose="02050604050505020204" pitchFamily="18" charset="0"/>
              </a:rPr>
              <a:t> (Vytauto g. 26, Plungė);</a:t>
            </a:r>
          </a:p>
          <a:p>
            <a:r>
              <a:rPr lang="lt-LT" i="1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apsilankymas </a:t>
            </a:r>
            <a:r>
              <a:rPr lang="lt-LT" b="1" i="1" dirty="0">
                <a:latin typeface="Bookman Old Style" panose="02050604050505020204" pitchFamily="18" charset="0"/>
              </a:rPr>
              <a:t>Šv. evangelisto Morkaus bažnyčioje</a:t>
            </a:r>
            <a:r>
              <a:rPr lang="lt-LT" i="1" dirty="0">
                <a:latin typeface="Bookman Old Style" panose="02050604050505020204" pitchFamily="18" charset="0"/>
              </a:rPr>
              <a:t>. (Bažnyčios g. 15, </a:t>
            </a:r>
            <a:r>
              <a:rPr lang="lt-LT" i="1" dirty="0" err="1">
                <a:latin typeface="Bookman Old Style" panose="02050604050505020204" pitchFamily="18" charset="0"/>
              </a:rPr>
              <a:t>Šateikiai</a:t>
            </a:r>
            <a:r>
              <a:rPr lang="lt-LT" i="1" dirty="0">
                <a:latin typeface="Bookman Old Style" panose="02050604050505020204" pitchFamily="18" charset="0"/>
              </a:rPr>
              <a:t>, Plungės </a:t>
            </a:r>
            <a:r>
              <a:rPr lang="lt-LT" i="1" dirty="0" err="1">
                <a:latin typeface="Bookman Old Style" panose="02050604050505020204" pitchFamily="18" charset="0"/>
              </a:rPr>
              <a:t>raj</a:t>
            </a:r>
            <a:r>
              <a:rPr lang="lt-LT" i="1" dirty="0">
                <a:latin typeface="Bookman Old Style" panose="02050604050505020204" pitchFamily="18" charset="0"/>
              </a:rPr>
              <a:t>.);</a:t>
            </a:r>
          </a:p>
          <a:p>
            <a:r>
              <a:rPr lang="lt-LT" i="1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edukacija </a:t>
            </a:r>
            <a:r>
              <a:rPr lang="lt-LT" b="1" i="1" dirty="0">
                <a:latin typeface="Bookman Old Style" panose="02050604050505020204" pitchFamily="18" charset="0"/>
              </a:rPr>
              <a:t>ir koncertas kunigaikščio Mykolo Oginskio rūmuose–Žemaičių dailės muziejuje.</a:t>
            </a:r>
            <a:r>
              <a:rPr lang="lt-LT" i="1" dirty="0">
                <a:latin typeface="Bookman Old Style" panose="02050604050505020204" pitchFamily="18" charset="0"/>
              </a:rPr>
              <a:t> (Parko g. </a:t>
            </a:r>
            <a:r>
              <a:rPr lang="lt-LT" i="1" dirty="0" err="1">
                <a:latin typeface="Bookman Old Style" panose="02050604050505020204" pitchFamily="18" charset="0"/>
              </a:rPr>
              <a:t>3A</a:t>
            </a:r>
            <a:r>
              <a:rPr lang="lt-LT" i="1" dirty="0">
                <a:latin typeface="Bookman Old Style" panose="02050604050505020204" pitchFamily="18" charset="0"/>
              </a:rPr>
              <a:t>, Plungė).</a:t>
            </a:r>
          </a:p>
        </p:txBody>
      </p:sp>
    </p:spTree>
    <p:extLst>
      <p:ext uri="{BB962C8B-B14F-4D97-AF65-F5344CB8AC3E}">
        <p14:creationId xmlns:p14="http://schemas.microsoft.com/office/powerpoint/2010/main" val="334842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75556" y="2816932"/>
            <a:ext cx="7956884" cy="24842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Čiurlionio </a:t>
            </a:r>
            <a: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kelio kūrimui ir plėtrai finansinę paramą </a:t>
            </a:r>
            <a:r>
              <a:rPr lang="lt-LT" sz="3200" b="1" dirty="0" err="1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skyria</a:t>
            </a: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Lietuvos kultūros </a:t>
            </a: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taryba, finansuodama projektus, </a:t>
            </a:r>
            <a:b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bei </a:t>
            </a:r>
            <a: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miestų ir rajonų savivaldybės, kitos institucijos ir organizacijos.</a:t>
            </a:r>
            <a:b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sz="2000" b="1" i="1" dirty="0"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Tiesioji jungtis 3"/>
          <p:cNvCxnSpPr/>
          <p:nvPr/>
        </p:nvCxnSpPr>
        <p:spPr>
          <a:xfrm>
            <a:off x="1835696" y="1268760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528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8424936" cy="5544616"/>
          </a:xfrm>
        </p:spPr>
        <p:txBody>
          <a:bodyPr>
            <a:normAutofit fontScale="90000"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</a:pP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Pasitinkant 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ketvirtus projekto gyvavimo metus, 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tapus 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pirmuoju sertifikuotu nacionaliniu kultūros keliu ir tęsiant kultūrinės topografijos savaitės 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„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Čiurlionio Lietuva“ tradiciją, 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2022 metais 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septynias savivaldybes – 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Varėną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Druskininkus, Vilnių, Kauną, 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Rietavą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, Plungę ir Palangą – 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simboliškai 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apjungė „Žemės“ tema, 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gamtovaizdyje </a:t>
            </a:r>
            <a:r>
              <a:rPr lang="lt-LT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slypintis dvasinis asmens tapatumas</a:t>
            </a:r>
            <a: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1800" i="1" dirty="0" smtClean="0">
                <a:solidFill>
                  <a:prstClr val="black"/>
                </a:solidFill>
                <a:latin typeface="Bookman Old Style" panose="02050604050505020204" pitchFamily="18" charset="0"/>
                <a:ea typeface="+mn-ea"/>
                <a:cs typeface="+mn-cs"/>
              </a:rPr>
              <a:t>.</a:t>
            </a:r>
            <a:r>
              <a:rPr lang="lt-LT" sz="1800" i="1" dirty="0">
                <a:solidFill>
                  <a:prstClr val="black"/>
                </a:solidFill>
                <a:latin typeface="Bookman Old Style" panose="02050604050505020204" pitchFamily="18" charset="0"/>
                <a:ea typeface="+mn-ea"/>
                <a:cs typeface="+mn-cs"/>
              </a:rPr>
              <a:t/>
            </a:r>
            <a:br>
              <a:rPr lang="lt-LT" sz="1800" i="1" dirty="0">
                <a:solidFill>
                  <a:prstClr val="black"/>
                </a:solidFill>
                <a:latin typeface="Bookman Old Style" panose="02050604050505020204" pitchFamily="18" charset="0"/>
                <a:ea typeface="+mn-ea"/>
                <a:cs typeface="+mn-cs"/>
              </a:rPr>
            </a:b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sz="2000" b="1" i="1" dirty="0"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Tiesioji jungtis 3"/>
          <p:cNvCxnSpPr/>
          <p:nvPr/>
        </p:nvCxnSpPr>
        <p:spPr>
          <a:xfrm>
            <a:off x="1979712" y="476672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34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352928" cy="1152128"/>
          </a:xfrm>
        </p:spPr>
        <p:txBody>
          <a:bodyPr>
            <a:noAutofit/>
          </a:bodyPr>
          <a:lstStyle/>
          <a:p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sz="2000" b="1" i="1" dirty="0"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Tiesioji jungtis 3"/>
          <p:cNvCxnSpPr/>
          <p:nvPr/>
        </p:nvCxnSpPr>
        <p:spPr>
          <a:xfrm>
            <a:off x="2051720" y="5805264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tačiakampis 2"/>
          <p:cNvSpPr/>
          <p:nvPr/>
        </p:nvSpPr>
        <p:spPr>
          <a:xfrm>
            <a:off x="783578" y="461665"/>
            <a:ext cx="799288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t-LT" b="1" dirty="0"/>
              <a:t> </a:t>
            </a:r>
            <a:r>
              <a:rPr lang="lt-LT" sz="32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2025 metais Lietuva minės </a:t>
            </a:r>
            <a:endParaRPr lang="lt-LT" sz="3200" b="1" i="1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lt-LT" sz="32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M.K</a:t>
            </a:r>
            <a:r>
              <a:rPr lang="lt-LT" sz="32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. Čiurlionio 150 metines</a:t>
            </a:r>
            <a:r>
              <a:rPr lang="lt-LT" sz="32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.</a:t>
            </a:r>
          </a:p>
          <a:p>
            <a:pPr algn="ctr"/>
            <a:r>
              <a:rPr lang="lt-LT" sz="32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</a:p>
          <a:p>
            <a:pPr algn="ctr"/>
            <a:r>
              <a:rPr lang="lt-LT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Tai </a:t>
            </a:r>
            <a:r>
              <a:rPr lang="lt-LT" sz="32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progai LR Vyriausybė rengia </a:t>
            </a:r>
            <a:endParaRPr lang="lt-LT" sz="3200" b="1" i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lt-LT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</a:t>
            </a:r>
            <a:r>
              <a:rPr lang="lt-LT" sz="32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. K. Čiurlionio </a:t>
            </a:r>
            <a:r>
              <a:rPr lang="lt-LT" sz="3200" b="1" i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150-ųjų</a:t>
            </a:r>
            <a:r>
              <a:rPr lang="lt-LT" sz="32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lt-LT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gimimo </a:t>
            </a:r>
            <a:r>
              <a:rPr lang="lt-LT" sz="32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metų paminėjimo programą </a:t>
            </a:r>
            <a:endParaRPr lang="lt-LT" sz="3200" b="1" i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lt-LT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į </a:t>
            </a:r>
            <a:r>
              <a:rPr lang="lt-LT" sz="32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kurią bus įtraukti ir renginiai numatyti Plungėje.</a:t>
            </a:r>
          </a:p>
        </p:txBody>
      </p:sp>
    </p:spTree>
    <p:extLst>
      <p:ext uri="{BB962C8B-B14F-4D97-AF65-F5344CB8AC3E}">
        <p14:creationId xmlns:p14="http://schemas.microsoft.com/office/powerpoint/2010/main" val="387822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39552" y="332656"/>
            <a:ext cx="8352928" cy="1152128"/>
          </a:xfrm>
        </p:spPr>
        <p:txBody>
          <a:bodyPr>
            <a:noAutofit/>
          </a:bodyPr>
          <a:lstStyle/>
          <a:p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sz="2000" b="1" i="1" dirty="0"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Tiesioji jungtis 3"/>
          <p:cNvCxnSpPr/>
          <p:nvPr/>
        </p:nvCxnSpPr>
        <p:spPr>
          <a:xfrm>
            <a:off x="1863698" y="404664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tačiakampis 5"/>
          <p:cNvSpPr/>
          <p:nvPr/>
        </p:nvSpPr>
        <p:spPr>
          <a:xfrm>
            <a:off x="783578" y="440736"/>
            <a:ext cx="774886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dirty="0" smtClean="0"/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Baigti </a:t>
            </a:r>
            <a:r>
              <a:rPr lang="lt-LT" b="1" i="1" dirty="0">
                <a:latin typeface="Bookman Old Style" panose="02050604050505020204" pitchFamily="18" charset="0"/>
              </a:rPr>
              <a:t>restauruoti  M. Oginskio rūmų žirgyno pirmą aukštą.</a:t>
            </a:r>
            <a:r>
              <a:rPr lang="lt-LT" dirty="0">
                <a:latin typeface="Bookman Old Style" panose="02050604050505020204" pitchFamily="18" charset="0"/>
              </a:rPr>
              <a:t> </a:t>
            </a:r>
            <a:r>
              <a:rPr lang="lt-LT" dirty="0" smtClean="0">
                <a:latin typeface="Bookman Old Style" panose="02050604050505020204" pitchFamily="18" charset="0"/>
              </a:rPr>
              <a:t>(Įgyvendinimas </a:t>
            </a:r>
            <a:r>
              <a:rPr lang="lt-LT" dirty="0">
                <a:latin typeface="Bookman Old Style" panose="02050604050505020204" pitchFamily="18" charset="0"/>
              </a:rPr>
              <a:t>iki </a:t>
            </a:r>
            <a:r>
              <a:rPr lang="lt-LT" dirty="0" smtClean="0">
                <a:latin typeface="Bookman Old Style" panose="02050604050505020204" pitchFamily="18" charset="0"/>
              </a:rPr>
              <a:t>2025 m.  gegužės)</a:t>
            </a:r>
          </a:p>
          <a:p>
            <a:r>
              <a:rPr lang="lt-LT" dirty="0" smtClean="0">
                <a:latin typeface="Bookman Old Style" panose="02050604050505020204" pitchFamily="18" charset="0"/>
              </a:rPr>
              <a:t> </a:t>
            </a:r>
          </a:p>
          <a:p>
            <a:r>
              <a:rPr lang="lt-LT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Sutvarkyti </a:t>
            </a:r>
            <a:r>
              <a:rPr lang="lt-LT" b="1" i="1" dirty="0">
                <a:latin typeface="Bookman Old Style" panose="02050604050505020204" pitchFamily="18" charset="0"/>
              </a:rPr>
              <a:t>M. K. Čiurlioniui skirto paminklo „Sakmė. Karaliai“ aplinką </a:t>
            </a:r>
            <a:r>
              <a:rPr lang="lt-LT" dirty="0">
                <a:latin typeface="Bookman Old Style" panose="02050604050505020204" pitchFamily="18" charset="0"/>
              </a:rPr>
              <a:t>(</a:t>
            </a:r>
            <a:r>
              <a:rPr lang="lt-LT" dirty="0" smtClean="0">
                <a:latin typeface="Bookman Old Style" panose="02050604050505020204" pitchFamily="18" charset="0"/>
              </a:rPr>
              <a:t>Įgyvendinimas iki 2024 m. rugsėjo) </a:t>
            </a:r>
          </a:p>
          <a:p>
            <a:endParaRPr lang="lt-LT" dirty="0" smtClean="0">
              <a:latin typeface="Bookman Old Style" panose="02050604050505020204" pitchFamily="18" charset="0"/>
            </a:endParaRPr>
          </a:p>
          <a:p>
            <a:r>
              <a:rPr lang="lt-LT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Sutvarkyti </a:t>
            </a:r>
            <a:r>
              <a:rPr lang="lt-LT" b="1" i="1" dirty="0">
                <a:latin typeface="Bookman Old Style" panose="02050604050505020204" pitchFamily="18" charset="0"/>
              </a:rPr>
              <a:t>– buvusios dvaro muzikos (orkestro) mokyklos vietą </a:t>
            </a:r>
            <a:r>
              <a:rPr lang="lt-LT" dirty="0">
                <a:latin typeface="Bookman Old Style" panose="02050604050505020204" pitchFamily="18" charset="0"/>
              </a:rPr>
              <a:t>( </a:t>
            </a:r>
            <a:r>
              <a:rPr lang="lt-LT" dirty="0" smtClean="0">
                <a:latin typeface="Bookman Old Style" panose="02050604050505020204" pitchFamily="18" charset="0"/>
              </a:rPr>
              <a:t>Įgyvendinimas </a:t>
            </a:r>
            <a:r>
              <a:rPr lang="lt-LT" dirty="0">
                <a:latin typeface="Bookman Old Style" panose="02050604050505020204" pitchFamily="18" charset="0"/>
              </a:rPr>
              <a:t>iki </a:t>
            </a:r>
            <a:r>
              <a:rPr lang="lt-LT" dirty="0" smtClean="0">
                <a:latin typeface="Bookman Old Style" panose="02050604050505020204" pitchFamily="18" charset="0"/>
              </a:rPr>
              <a:t>2023 m. rugsėjo) </a:t>
            </a:r>
          </a:p>
          <a:p>
            <a:endParaRPr lang="lt-LT" dirty="0" smtClean="0">
              <a:latin typeface="Bookman Old Style" panose="02050604050505020204" pitchFamily="18" charset="0"/>
            </a:endParaRPr>
          </a:p>
          <a:p>
            <a:r>
              <a:rPr lang="lt-LT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Pagaminti </a:t>
            </a:r>
            <a:r>
              <a:rPr lang="lt-LT" b="1" i="1" dirty="0">
                <a:latin typeface="Bookman Old Style" panose="02050604050505020204" pitchFamily="18" charset="0"/>
              </a:rPr>
              <a:t>ir pastatyti pažintinio maršruto „M. K. Čiurlionis Plungėje“ informacinius  ženklus </a:t>
            </a:r>
            <a:r>
              <a:rPr lang="lt-LT" dirty="0">
                <a:latin typeface="Bookman Old Style" panose="02050604050505020204" pitchFamily="18" charset="0"/>
              </a:rPr>
              <a:t>( </a:t>
            </a:r>
            <a:r>
              <a:rPr lang="lt-LT" dirty="0" smtClean="0">
                <a:latin typeface="Bookman Old Style" panose="02050604050505020204" pitchFamily="18" charset="0"/>
              </a:rPr>
              <a:t>Įgyvendinimas iki 2024 m. rugsėjo)</a:t>
            </a:r>
          </a:p>
          <a:p>
            <a:endParaRPr lang="lt-LT" dirty="0" smtClean="0">
              <a:latin typeface="Bookman Old Style" panose="02050604050505020204" pitchFamily="18" charset="0"/>
            </a:endParaRPr>
          </a:p>
          <a:p>
            <a:r>
              <a:rPr lang="lt-LT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err="1" smtClean="0">
                <a:latin typeface="Bookman Old Style" panose="02050604050505020204" pitchFamily="18" charset="0"/>
              </a:rPr>
              <a:t>Įveiklinti</a:t>
            </a:r>
            <a:r>
              <a:rPr lang="lt-LT" b="1" i="1" dirty="0" smtClean="0">
                <a:latin typeface="Bookman Old Style" panose="02050604050505020204" pitchFamily="18" charset="0"/>
              </a:rPr>
              <a:t> </a:t>
            </a:r>
            <a:r>
              <a:rPr lang="lt-LT" b="1" i="1" dirty="0">
                <a:latin typeface="Bookman Old Style" panose="02050604050505020204" pitchFamily="18" charset="0"/>
              </a:rPr>
              <a:t>turistinį maršrutą  „M. K. Čiurlionis Plungėje“  </a:t>
            </a:r>
            <a:r>
              <a:rPr lang="lt-LT" dirty="0">
                <a:latin typeface="Bookman Old Style" panose="02050604050505020204" pitchFamily="18" charset="0"/>
              </a:rPr>
              <a:t>( </a:t>
            </a:r>
            <a:r>
              <a:rPr lang="lt-LT" dirty="0" smtClean="0">
                <a:latin typeface="Bookman Old Style" panose="02050604050505020204" pitchFamily="18" charset="0"/>
              </a:rPr>
              <a:t>įgyvendinimas </a:t>
            </a:r>
            <a:r>
              <a:rPr lang="lt-LT" dirty="0">
                <a:latin typeface="Bookman Old Style" panose="02050604050505020204" pitchFamily="18" charset="0"/>
              </a:rPr>
              <a:t>iki 2023 </a:t>
            </a:r>
            <a:r>
              <a:rPr lang="lt-LT" dirty="0" smtClean="0">
                <a:latin typeface="Bookman Old Style" panose="02050604050505020204" pitchFamily="18" charset="0"/>
              </a:rPr>
              <a:t>m. rugsėjo.)</a:t>
            </a:r>
          </a:p>
          <a:p>
            <a:endParaRPr lang="lt-LT" dirty="0" smtClean="0">
              <a:latin typeface="Bookman Old Style" panose="02050604050505020204" pitchFamily="18" charset="0"/>
            </a:endParaRPr>
          </a:p>
          <a:p>
            <a:r>
              <a:rPr lang="lt-LT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Išleisti </a:t>
            </a:r>
            <a:r>
              <a:rPr lang="lt-LT" b="1" i="1" dirty="0">
                <a:latin typeface="Bookman Old Style" panose="02050604050505020204" pitchFamily="18" charset="0"/>
              </a:rPr>
              <a:t>turistinio maršruto  „M. K. Čiurlionis Plungėje“ bukletą- </a:t>
            </a:r>
            <a:r>
              <a:rPr lang="lt-LT" b="1" i="1" dirty="0" smtClean="0">
                <a:latin typeface="Bookman Old Style" panose="02050604050505020204" pitchFamily="18" charset="0"/>
              </a:rPr>
              <a:t>žemėlapį</a:t>
            </a:r>
            <a:r>
              <a:rPr lang="lt-LT" b="1" i="1" dirty="0">
                <a:latin typeface="Bookman Old Style" panose="02050604050505020204" pitchFamily="18" charset="0"/>
              </a:rPr>
              <a:t> </a:t>
            </a:r>
            <a:r>
              <a:rPr lang="lt-LT" dirty="0" smtClean="0">
                <a:latin typeface="Bookman Old Style" panose="02050604050505020204" pitchFamily="18" charset="0"/>
              </a:rPr>
              <a:t>(įgyvendinimas </a:t>
            </a:r>
            <a:r>
              <a:rPr lang="lt-LT" dirty="0">
                <a:latin typeface="Bookman Old Style" panose="02050604050505020204" pitchFamily="18" charset="0"/>
              </a:rPr>
              <a:t>iki 2024 </a:t>
            </a:r>
            <a:r>
              <a:rPr lang="lt-LT" dirty="0" smtClean="0">
                <a:latin typeface="Bookman Old Style" panose="02050604050505020204" pitchFamily="18" charset="0"/>
              </a:rPr>
              <a:t>m. rugsėjo)</a:t>
            </a:r>
          </a:p>
          <a:p>
            <a:endParaRPr lang="lt-LT" dirty="0" smtClean="0">
              <a:latin typeface="Bookman Old Style" panose="02050604050505020204" pitchFamily="18" charset="0"/>
            </a:endParaRPr>
          </a:p>
          <a:p>
            <a:r>
              <a:rPr lang="lt-LT" dirty="0" smtClean="0">
                <a:latin typeface="Bookman Old Style" panose="02050604050505020204" pitchFamily="18" charset="0"/>
              </a:rPr>
              <a:t>• </a:t>
            </a:r>
            <a:r>
              <a:rPr lang="lt-LT" b="1" i="1" dirty="0" smtClean="0">
                <a:latin typeface="Bookman Old Style" panose="02050604050505020204" pitchFamily="18" charset="0"/>
              </a:rPr>
              <a:t>2025 </a:t>
            </a:r>
            <a:r>
              <a:rPr lang="lt-LT" b="1" i="1" dirty="0">
                <a:latin typeface="Bookman Old Style" panose="02050604050505020204" pitchFamily="18" charset="0"/>
              </a:rPr>
              <a:t>metams parengti kultūrinę programą skirtą M.K. Čiurlionio 150 metinėms paminėti.</a:t>
            </a:r>
            <a:r>
              <a:rPr lang="lt-LT" dirty="0">
                <a:latin typeface="Bookman Old Style" panose="02050604050505020204" pitchFamily="18" charset="0"/>
              </a:rPr>
              <a:t> ( </a:t>
            </a:r>
            <a:r>
              <a:rPr lang="lt-LT" dirty="0" smtClean="0">
                <a:latin typeface="Bookman Old Style" panose="02050604050505020204" pitchFamily="18" charset="0"/>
              </a:rPr>
              <a:t>įgyvendinimas iki </a:t>
            </a:r>
            <a:r>
              <a:rPr lang="lt-LT" dirty="0">
                <a:latin typeface="Bookman Old Style" panose="02050604050505020204" pitchFamily="18" charset="0"/>
              </a:rPr>
              <a:t>2024 </a:t>
            </a:r>
            <a:r>
              <a:rPr lang="lt-LT" dirty="0" smtClean="0">
                <a:latin typeface="Bookman Old Style" panose="02050604050505020204" pitchFamily="18" charset="0"/>
              </a:rPr>
              <a:t> m. gruodžio) </a:t>
            </a:r>
            <a:endParaRPr lang="lt-LT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856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75556" y="2924944"/>
            <a:ext cx="8352928" cy="1152128"/>
          </a:xfrm>
        </p:spPr>
        <p:txBody>
          <a:bodyPr>
            <a:noAutofit/>
          </a:bodyPr>
          <a:lstStyle/>
          <a:p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DĖKOJU UŽ DĖMESĮ</a:t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1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sz="2000" b="1" i="1" dirty="0"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Tiesioji jungtis 3"/>
          <p:cNvCxnSpPr/>
          <p:nvPr/>
        </p:nvCxnSpPr>
        <p:spPr>
          <a:xfrm>
            <a:off x="1907704" y="3861048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62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8352928" cy="4896544"/>
          </a:xfrm>
        </p:spPr>
        <p:txBody>
          <a:bodyPr>
            <a:noAutofit/>
          </a:bodyPr>
          <a:lstStyle/>
          <a:p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Čiurlionio </a:t>
            </a: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kelias </a:t>
            </a: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organizuojamas </a:t>
            </a: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ir veikia kaip </a:t>
            </a: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Europos </a:t>
            </a: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Tarybos </a:t>
            </a: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kultūros </a:t>
            </a: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kelių sistemos </a:t>
            </a: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nacionalinių </a:t>
            </a: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kelių grandies analogas, </a:t>
            </a: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atitinkantis </a:t>
            </a: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nacionaliniams </a:t>
            </a: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kultūros keliams </a:t>
            </a: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keliamus </a:t>
            </a: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kultūrinės </a:t>
            </a: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topografijos reikalavimus.</a:t>
            </a:r>
            <a:b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sz="3200" b="1" i="1" dirty="0">
              <a:latin typeface="Bookman Old Style" panose="020506040505050202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052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683568" y="1052736"/>
            <a:ext cx="8229600" cy="4925144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lt-LT" b="1" i="1" dirty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 </a:t>
            </a:r>
            <a:r>
              <a:rPr lang="lt-LT" b="1" i="1" dirty="0" smtClean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M</a:t>
            </a:r>
            <a:r>
              <a:rPr lang="lt-LT" b="1" i="1" dirty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. K. Čiurlionio </a:t>
            </a:r>
            <a:r>
              <a:rPr lang="lt-LT" b="1" i="1" dirty="0" smtClean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kelias –</a:t>
            </a:r>
          </a:p>
          <a:p>
            <a:pPr marL="0" indent="0" algn="ctr">
              <a:buNone/>
            </a:pPr>
            <a:r>
              <a:rPr lang="lt-LT" b="1" i="1" dirty="0" smtClean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pirmasis </a:t>
            </a:r>
            <a:r>
              <a:rPr lang="lt-LT" b="1" i="1" dirty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nacionalinis kultūros kelias formuojamas ir įgyvendinamas nuo 2019 m. gegužės kaip žymiausio Lietuvos dailininko, kompozitoriaus, kultūrininko Mikalojaus Konstantino Čiurlionio asmenybės ir jo kūrybos svarbą aktualizuojantis </a:t>
            </a:r>
            <a:endParaRPr lang="lt-LT" b="1" i="1" dirty="0" smtClean="0">
              <a:solidFill>
                <a:prstClr val="black"/>
              </a:solidFill>
              <a:latin typeface="Bookman Old Style" panose="02050604050505020204" pitchFamily="18" charset="0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lang="lt-LT" b="1" i="1" dirty="0" smtClean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kultūros</a:t>
            </a:r>
            <a:r>
              <a:rPr lang="lt-LT" b="1" i="1" dirty="0">
                <a:solidFill>
                  <a:prstClr val="black"/>
                </a:solidFill>
                <a:latin typeface="Bookman Old Style" panose="02050604050505020204" pitchFamily="18" charset="0"/>
                <a:ea typeface="+mj-ea"/>
                <a:cs typeface="+mj-cs"/>
              </a:rPr>
              <a:t>, švietimo, kultūros paveldo ir turistinio bendradarbiavimo projektas. </a:t>
            </a:r>
            <a:endParaRPr lang="lt-LT" dirty="0"/>
          </a:p>
        </p:txBody>
      </p:sp>
      <p:cxnSp>
        <p:nvCxnSpPr>
          <p:cNvPr id="8" name="Tiesioji jungtis 7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Tiesioji jungtis 9"/>
          <p:cNvCxnSpPr/>
          <p:nvPr/>
        </p:nvCxnSpPr>
        <p:spPr>
          <a:xfrm>
            <a:off x="1979712" y="548680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416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539552" y="1124744"/>
            <a:ext cx="8280920" cy="5544616"/>
          </a:xfrm>
        </p:spPr>
        <p:txBody>
          <a:bodyPr>
            <a:noAutofit/>
          </a:bodyPr>
          <a:lstStyle/>
          <a:p>
            <a:pPr indent="270510">
              <a:lnSpc>
                <a:spcPct val="150000"/>
              </a:lnSpc>
              <a:spcAft>
                <a:spcPts val="0"/>
              </a:spcAft>
            </a:pP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Čiurlionio </a:t>
            </a:r>
            <a: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kelias </a:t>
            </a: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aktualizuoja </a:t>
            </a:r>
            <a: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dailininko </a:t>
            </a: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gyvenimo </a:t>
            </a:r>
            <a: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ir kūrybos ženklus, </a:t>
            </a: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esančius </a:t>
            </a:r>
            <a:b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Vilniaus</a:t>
            </a:r>
            <a:r>
              <a:rPr lang="lt-LT" sz="28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, Kauno, Druskininkų, </a:t>
            </a:r>
            <a:r>
              <a:rPr lang="lt-LT" sz="2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2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Palangos, Rietavo </a:t>
            </a:r>
            <a:r>
              <a:rPr lang="lt-LT" sz="28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miestuose </a:t>
            </a: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ir </a:t>
            </a:r>
            <a:r>
              <a:rPr lang="lt-LT" sz="2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Varėnos</a:t>
            </a:r>
            <a:r>
              <a:rPr lang="lt-LT" sz="28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lt-LT" sz="2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bei </a:t>
            </a:r>
            <a:r>
              <a:rPr lang="lt-LT" sz="28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Plungės rajonuose</a:t>
            </a:r>
            <a:r>
              <a:rPr lang="lt-LT" sz="28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b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 smtClean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Čiurlionio </a:t>
            </a:r>
            <a: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>kelio objektus sujungiantį maršrutą sudaro apie 500 km. </a:t>
            </a:r>
            <a:b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2800" b="1" i="1" dirty="0">
                <a:latin typeface="Bookman Old Style" panose="020506040505050202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lt-LT" sz="120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lt-LT" sz="11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11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11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11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lt-LT" sz="11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lt-LT" sz="11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lt-LT" sz="11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ntraštė 1"/>
          <p:cNvSpPr txBox="1">
            <a:spLocks/>
          </p:cNvSpPr>
          <p:nvPr/>
        </p:nvSpPr>
        <p:spPr>
          <a:xfrm>
            <a:off x="456406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208766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755576" y="404664"/>
            <a:ext cx="8229600" cy="590465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lt-LT" sz="26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Čiurlionio kelio operatorius </a:t>
            </a:r>
            <a:r>
              <a:rPr lang="lt-LT" sz="26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yra </a:t>
            </a:r>
          </a:p>
          <a:p>
            <a:pPr marL="0" indent="0" algn="ctr">
              <a:buNone/>
            </a:pPr>
            <a:r>
              <a:rPr lang="lt-LT" sz="26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Lietuvos </a:t>
            </a:r>
            <a:r>
              <a:rPr lang="lt-LT" sz="26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muziejų asociacija. </a:t>
            </a:r>
            <a:endParaRPr lang="lt-LT" sz="2600" b="1" i="1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lt-LT" sz="2000" b="1" i="1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Čiurlionio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kelią įgyvendina partneriai: </a:t>
            </a:r>
            <a:endParaRPr lang="lt-LT" sz="2000" b="1" i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lt-LT" sz="2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nacionalinės institucijos:</a:t>
            </a: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</a:p>
          <a:p>
            <a:pPr marL="0" indent="0"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- Lietuvos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nacionalinis dailės </a:t>
            </a: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muziejus;</a:t>
            </a:r>
          </a:p>
          <a:p>
            <a:pPr marL="0" indent="0"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- Nacionalinis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M. K. Čiurlionio </a:t>
            </a: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dailės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muziejus </a:t>
            </a: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;</a:t>
            </a:r>
          </a:p>
          <a:p>
            <a:pPr marL="0" indent="0">
              <a:buNone/>
            </a:pPr>
            <a:r>
              <a:rPr lang="lt-LT" sz="2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valstybinė </a:t>
            </a:r>
            <a:r>
              <a:rPr lang="lt-LT" sz="2000" b="1" i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įstaiga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–  Lietuvių literatūros ir tautosakos institutas</a:t>
            </a: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;</a:t>
            </a:r>
            <a:endParaRPr lang="lt-LT" sz="2000" b="1" i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lt-LT" sz="2000" b="1" i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savivaldybių </a:t>
            </a:r>
            <a:r>
              <a:rPr lang="lt-LT" sz="20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įstaigos:</a:t>
            </a:r>
          </a:p>
          <a:p>
            <a:pPr marL="0" indent="0">
              <a:buNone/>
            </a:pPr>
            <a:r>
              <a:rPr lang="lt-LT" sz="2000" b="1" i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 </a:t>
            </a: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-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M. K. Čiurlionio namai</a:t>
            </a:r>
            <a:r>
              <a:rPr lang="lt-LT" sz="20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lt-LT" sz="2000" b="1" i="1" dirty="0">
                <a:latin typeface="Bookman Old Style" panose="02050604050505020204" pitchFamily="18" charset="0"/>
              </a:rPr>
              <a:t>(Vilniaus miesto savivaldybė)</a:t>
            </a:r>
            <a:r>
              <a:rPr lang="lt-LT" sz="20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; </a:t>
            </a:r>
            <a:endParaRPr lang="lt-LT" sz="2000" b="1" i="1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- Druskininkų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miesto muziejus </a:t>
            </a:r>
            <a:r>
              <a:rPr lang="lt-LT" sz="2000" b="1" i="1" dirty="0">
                <a:latin typeface="Bookman Old Style" panose="02050604050505020204" pitchFamily="18" charset="0"/>
              </a:rPr>
              <a:t>(Druskininkų savivaldybė</a:t>
            </a:r>
            <a:r>
              <a:rPr lang="lt-LT" sz="2000" b="1" i="1" dirty="0" smtClean="0">
                <a:latin typeface="Bookman Old Style" panose="02050604050505020204" pitchFamily="18" charset="0"/>
              </a:rPr>
              <a:t>);  </a:t>
            </a:r>
          </a:p>
          <a:p>
            <a:pPr marL="0" indent="0"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- Rietavo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Oginskių kultūros istorijos muziejus </a:t>
            </a:r>
            <a:r>
              <a:rPr lang="lt-LT" sz="2000" b="1" i="1" dirty="0">
                <a:latin typeface="Bookman Old Style" panose="02050604050505020204" pitchFamily="18" charset="0"/>
              </a:rPr>
              <a:t>(Rietavo savivaldybė</a:t>
            </a:r>
            <a:r>
              <a:rPr lang="lt-LT" sz="2000" b="1" i="1" dirty="0" smtClean="0">
                <a:latin typeface="Bookman Old Style" panose="02050604050505020204" pitchFamily="18" charset="0"/>
              </a:rPr>
              <a:t>); </a:t>
            </a:r>
          </a:p>
          <a:p>
            <a:pPr marL="0" indent="0"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- Žemaičių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dailės muziejus</a:t>
            </a:r>
            <a:r>
              <a:rPr lang="lt-LT" sz="20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lt-LT" sz="2000" b="1" i="1" dirty="0">
                <a:latin typeface="Bookman Old Style" panose="02050604050505020204" pitchFamily="18" charset="0"/>
              </a:rPr>
              <a:t>(Plungės rajono savivaldybė</a:t>
            </a:r>
            <a:r>
              <a:rPr lang="lt-LT" sz="2000" b="1" i="1" dirty="0" smtClean="0">
                <a:latin typeface="Bookman Old Style" panose="02050604050505020204" pitchFamily="18" charset="0"/>
              </a:rPr>
              <a:t>);</a:t>
            </a:r>
          </a:p>
          <a:p>
            <a:pPr marL="0" indent="0"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- Palangos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kurorto muziejus </a:t>
            </a:r>
            <a:r>
              <a:rPr lang="lt-LT" sz="2000" b="1" i="1" dirty="0">
                <a:latin typeface="Bookman Old Style" panose="02050604050505020204" pitchFamily="18" charset="0"/>
              </a:rPr>
              <a:t>(Palangos miesto savivaldybė</a:t>
            </a:r>
            <a:r>
              <a:rPr lang="lt-LT" sz="2000" b="1" i="1" dirty="0" smtClean="0">
                <a:latin typeface="Bookman Old Style" panose="02050604050505020204" pitchFamily="18" charset="0"/>
              </a:rPr>
              <a:t>);</a:t>
            </a:r>
          </a:p>
          <a:p>
            <a:pPr marL="0" indent="0"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- Varėnos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kultūros centras </a:t>
            </a:r>
            <a:r>
              <a:rPr lang="lt-LT" sz="2000" b="1" i="1" dirty="0">
                <a:latin typeface="Bookman Old Style" panose="02050604050505020204" pitchFamily="18" charset="0"/>
              </a:rPr>
              <a:t>(Varėnos rajono savivaldybė</a:t>
            </a:r>
            <a:r>
              <a:rPr lang="lt-LT" sz="2000" b="1" i="1" dirty="0" smtClean="0">
                <a:latin typeface="Bookman Old Style" panose="02050604050505020204" pitchFamily="18" charset="0"/>
              </a:rPr>
              <a:t>);</a:t>
            </a:r>
          </a:p>
          <a:p>
            <a:pPr marL="0" indent="0">
              <a:buNone/>
            </a:pPr>
            <a:r>
              <a:rPr lang="lt-LT" sz="2000" b="1" i="1" u="sng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nevyriausybinės </a:t>
            </a:r>
            <a:r>
              <a:rPr lang="lt-LT" sz="2000" b="1" i="1" u="sng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organizacijos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– Senosios Varėnos Šv. Mykolo arkangelo parapija, Čiurlionio draugija ir jos skyriai Čiurlionio kelio miestuose</a:t>
            </a: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84052"/>
            <a:ext cx="5834063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2835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755576" y="404664"/>
            <a:ext cx="8229600" cy="59046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t-LT" sz="24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Čiurlionio kelio operatorius </a:t>
            </a:r>
            <a:r>
              <a:rPr lang="lt-LT" sz="24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yra </a:t>
            </a:r>
          </a:p>
          <a:p>
            <a:pPr marL="0" indent="0" algn="ctr">
              <a:buNone/>
            </a:pPr>
            <a:r>
              <a:rPr lang="lt-LT" sz="24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Lietuvos </a:t>
            </a:r>
            <a:r>
              <a:rPr lang="lt-LT" sz="2400" b="1" i="1" dirty="0">
                <a:solidFill>
                  <a:schemeClr val="tx2"/>
                </a:solidFill>
                <a:latin typeface="Bookman Old Style" panose="02050604050505020204" pitchFamily="18" charset="0"/>
              </a:rPr>
              <a:t>muziejų asociacija. </a:t>
            </a:r>
            <a:endParaRPr lang="lt-LT" sz="2400" b="1" i="1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marL="0" indent="0" algn="ctr">
              <a:buNone/>
            </a:pPr>
            <a:endParaRPr lang="lt-LT" sz="2000" b="1" i="1" dirty="0" smtClean="0">
              <a:solidFill>
                <a:schemeClr val="tx2"/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lt-LT" sz="2000" b="1" i="1" dirty="0" smtClean="0">
                <a:solidFill>
                  <a:schemeClr val="tx2"/>
                </a:solidFill>
                <a:latin typeface="Bookman Old Style" panose="02050604050505020204" pitchFamily="18" charset="0"/>
              </a:rPr>
              <a:t>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Čiurlionio kelyje dalyvaujančių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nacionalinių, valstybės, savivaldybių ir nevyriausybinių organizacijų projektų partneriai: </a:t>
            </a:r>
            <a:endParaRPr lang="lt-LT" sz="2000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Lietuvos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nacionalinė filharmonija, </a:t>
            </a:r>
            <a:endParaRPr lang="lt-LT" sz="2000" b="1" i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Lietuvos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muzikų rėmimo fondas, </a:t>
            </a:r>
            <a:endParaRPr lang="lt-LT" sz="2000" b="1" i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lt-LT" sz="2000" b="1" i="1" dirty="0" err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VšĮ</a:t>
            </a: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„Tarptautinis Čiurlionio pianistų ir vargonininkų konkursas“, </a:t>
            </a:r>
            <a:endParaRPr lang="lt-LT" sz="2000" b="1" i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lt-LT" sz="2000" b="1" i="1" dirty="0" err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VšĮ</a:t>
            </a:r>
            <a:r>
              <a:rPr lang="lt-LT" sz="20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„</a:t>
            </a:r>
            <a:r>
              <a:rPr lang="lt-LT" sz="2000" b="1" i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Klasika.lt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“, </a:t>
            </a:r>
            <a:r>
              <a:rPr lang="lt-LT" sz="2000" b="1" i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VšĮ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„</a:t>
            </a:r>
            <a:r>
              <a:rPr lang="lt-LT" sz="2000" b="1" i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Impetus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lt-LT" sz="2000" b="1" i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musicus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“, </a:t>
            </a:r>
            <a:r>
              <a:rPr lang="lt-LT" sz="2000" b="1" i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VšĮ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„Palangos orkestras“, </a:t>
            </a:r>
            <a:r>
              <a:rPr lang="lt-LT" sz="2000" b="1" i="1" dirty="0" err="1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VšĮ</a:t>
            </a:r>
            <a:r>
              <a:rPr lang="lt-LT" sz="2000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„Domus Alba“ ir kt.</a:t>
            </a:r>
          </a:p>
        </p:txBody>
      </p:sp>
      <p:cxnSp>
        <p:nvCxnSpPr>
          <p:cNvPr id="5" name="Tiesioji jungtis 4"/>
          <p:cNvCxnSpPr/>
          <p:nvPr/>
        </p:nvCxnSpPr>
        <p:spPr>
          <a:xfrm>
            <a:off x="539552" y="116632"/>
            <a:ext cx="0" cy="6552728"/>
          </a:xfrm>
          <a:prstGeom prst="line">
            <a:avLst/>
          </a:prstGeom>
          <a:ln w="31750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4002" y="1340768"/>
            <a:ext cx="5834063" cy="1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58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29" y="188640"/>
            <a:ext cx="30163" cy="658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93204" y="304191"/>
            <a:ext cx="8229600" cy="820553"/>
          </a:xfrm>
        </p:spPr>
        <p:txBody>
          <a:bodyPr>
            <a:normAutofit fontScale="90000"/>
          </a:bodyPr>
          <a:lstStyle/>
          <a:p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6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Partnerių veikla</a:t>
            </a:r>
            <a:r>
              <a:rPr lang="lt-LT" sz="3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6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sz="3600" dirty="0"/>
          </a:p>
        </p:txBody>
      </p:sp>
      <p:cxnSp>
        <p:nvCxnSpPr>
          <p:cNvPr id="5" name="Tiesioji jungtis 4"/>
          <p:cNvCxnSpPr/>
          <p:nvPr/>
        </p:nvCxnSpPr>
        <p:spPr>
          <a:xfrm>
            <a:off x="1691680" y="1124744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tačiakampis 3"/>
          <p:cNvSpPr/>
          <p:nvPr/>
        </p:nvSpPr>
        <p:spPr>
          <a:xfrm>
            <a:off x="392495" y="1183964"/>
            <a:ext cx="84766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lt-LT" sz="2400" b="1" i="1" dirty="0">
                <a:latin typeface="Bookman Old Style" panose="02050604050505020204" pitchFamily="18" charset="0"/>
              </a:rPr>
              <a:t>Čiurlionio kelio partneriai ir jų projektų </a:t>
            </a:r>
            <a:r>
              <a:rPr lang="lt-LT" sz="2400" b="1" i="1" dirty="0" smtClean="0">
                <a:latin typeface="Bookman Old Style" panose="02050604050505020204" pitchFamily="18" charset="0"/>
              </a:rPr>
              <a:t>partneriai</a:t>
            </a:r>
          </a:p>
          <a:p>
            <a:pPr algn="ctr">
              <a:lnSpc>
                <a:spcPct val="150000"/>
              </a:lnSpc>
            </a:pPr>
            <a:r>
              <a:rPr lang="lt-LT" sz="2400" b="1" i="1" dirty="0" smtClean="0">
                <a:latin typeface="Bookman Old Style" panose="02050604050505020204" pitchFamily="18" charset="0"/>
              </a:rPr>
              <a:t> </a:t>
            </a:r>
            <a:r>
              <a:rPr lang="lt-LT" sz="2400" b="1" i="1" dirty="0">
                <a:latin typeface="Bookman Old Style" panose="02050604050505020204" pitchFamily="18" charset="0"/>
              </a:rPr>
              <a:t>inicijuoja ir vykdo tiek bendruosius nacionalinius projektus, tiek lokalines kultūrines iniciatyvas. Pirmoji bendra nacionaliniame Čiurlionio kelyje dalyvaujančių institucijų iniciatyva – 2019 m. gegužės 24–31 d. įgyvendintas kultūrinės topografijos projektas „Čiurlionio Lietuva“, surengtas Varėnoje, Druskininkuose, Vilniuje, Kaune, Rietave, Plungėje ir Palangoje. </a:t>
            </a:r>
            <a:endParaRPr lang="lt-LT" sz="2400" b="1" i="1" dirty="0" smtClean="0">
              <a:latin typeface="Bookman Old Style" panose="020506040505050202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lt-LT" sz="2400" b="1" i="1" dirty="0" smtClean="0">
                <a:latin typeface="Bookman Old Style" panose="02050604050505020204" pitchFamily="18" charset="0"/>
              </a:rPr>
              <a:t>Šie </a:t>
            </a:r>
            <a:r>
              <a:rPr lang="lt-LT" sz="2400" b="1" i="1" dirty="0">
                <a:latin typeface="Bookman Old Style" panose="02050604050505020204" pitchFamily="18" charset="0"/>
              </a:rPr>
              <a:t>renginiai vyko 2020, 2021 ir 2022 metais.</a:t>
            </a:r>
          </a:p>
        </p:txBody>
      </p:sp>
    </p:spTree>
    <p:extLst>
      <p:ext uri="{BB962C8B-B14F-4D97-AF65-F5344CB8AC3E}">
        <p14:creationId xmlns:p14="http://schemas.microsoft.com/office/powerpoint/2010/main" val="394364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29" y="188640"/>
            <a:ext cx="30163" cy="658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93204" y="304191"/>
            <a:ext cx="8229600" cy="820553"/>
          </a:xfrm>
        </p:spPr>
        <p:txBody>
          <a:bodyPr>
            <a:normAutofit fontScale="90000"/>
          </a:bodyPr>
          <a:lstStyle/>
          <a:p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r>
              <a:rPr lang="lt-LT" sz="36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Žemaičių dailės muziejus</a:t>
            </a:r>
            <a: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32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dirty="0"/>
          </a:p>
        </p:txBody>
      </p:sp>
      <p:cxnSp>
        <p:nvCxnSpPr>
          <p:cNvPr id="5" name="Tiesioji jungtis 4"/>
          <p:cNvCxnSpPr/>
          <p:nvPr/>
        </p:nvCxnSpPr>
        <p:spPr>
          <a:xfrm>
            <a:off x="1691680" y="1124744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tačiakampis 2"/>
          <p:cNvSpPr/>
          <p:nvPr/>
        </p:nvSpPr>
        <p:spPr>
          <a:xfrm>
            <a:off x="647564" y="1340768"/>
            <a:ext cx="79208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i="1" dirty="0" smtClean="0">
                <a:latin typeface="Bookman Old Style" panose="02050604050505020204" pitchFamily="18" charset="0"/>
              </a:rPr>
              <a:t>2022 m. gegužės 27 d. buvo </a:t>
            </a:r>
            <a:r>
              <a:rPr lang="lt-LT" i="1" dirty="0">
                <a:latin typeface="Bookman Old Style" panose="02050604050505020204" pitchFamily="18" charset="0"/>
              </a:rPr>
              <a:t>galima sudalyvauti ekskursijoje „M. K. Čiurlionio takais Plungės mieste“, kurią vedė Žemaičių dailės muziejaus gidė.</a:t>
            </a:r>
          </a:p>
          <a:p>
            <a:endParaRPr lang="lt-LT" i="1" dirty="0" smtClean="0">
              <a:latin typeface="Bookman Old Style" panose="02050604050505020204" pitchFamily="18" charset="0"/>
            </a:endParaRPr>
          </a:p>
          <a:p>
            <a:endParaRPr lang="lt-LT" i="1" dirty="0">
              <a:latin typeface="Bookman Old Style" panose="02050604050505020204" pitchFamily="18" charset="0"/>
            </a:endParaRPr>
          </a:p>
          <a:p>
            <a:endParaRPr lang="lt-L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26" y="2936126"/>
            <a:ext cx="5084763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337" y="2132856"/>
            <a:ext cx="431461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01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93204" y="304191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/>
            </a:r>
            <a:br>
              <a:rPr lang="lt-LT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</a:br>
            <a:endParaRPr lang="lt-LT" dirty="0"/>
          </a:p>
        </p:txBody>
      </p:sp>
      <p:cxnSp>
        <p:nvCxnSpPr>
          <p:cNvPr id="5" name="Tiesioji jungtis 4"/>
          <p:cNvCxnSpPr/>
          <p:nvPr/>
        </p:nvCxnSpPr>
        <p:spPr>
          <a:xfrm>
            <a:off x="1735998" y="980728"/>
            <a:ext cx="58326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36525"/>
            <a:ext cx="30163" cy="6584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598" y="3121946"/>
            <a:ext cx="7408882" cy="3599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tačiakampis 2"/>
          <p:cNvSpPr/>
          <p:nvPr/>
        </p:nvSpPr>
        <p:spPr>
          <a:xfrm>
            <a:off x="467544" y="1100895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i="1" dirty="0" smtClean="0"/>
              <a:t>	</a:t>
            </a:r>
            <a:r>
              <a:rPr lang="lt-LT" i="1" dirty="0" smtClean="0">
                <a:latin typeface="Bookman Old Style" panose="02050604050505020204" pitchFamily="18" charset="0"/>
              </a:rPr>
              <a:t>Gegužės </a:t>
            </a:r>
            <a:r>
              <a:rPr lang="lt-LT" i="1" dirty="0">
                <a:latin typeface="Bookman Old Style" panose="02050604050505020204" pitchFamily="18" charset="0"/>
              </a:rPr>
              <a:t>28 d. M. Oginskio rūmų pokylių salėje pristatytas filmas, skirtas M. K. Čiurlionio keliui, išryškinant kiekvieną stotelę. </a:t>
            </a:r>
            <a:endParaRPr lang="lt-LT" i="1" dirty="0" smtClean="0">
              <a:latin typeface="Bookman Old Style" panose="02050604050505020204" pitchFamily="18" charset="0"/>
            </a:endParaRPr>
          </a:p>
          <a:p>
            <a:r>
              <a:rPr lang="lt-LT" i="1" dirty="0" smtClean="0">
                <a:latin typeface="Bookman Old Style" panose="02050604050505020204" pitchFamily="18" charset="0"/>
              </a:rPr>
              <a:t>Klaipėdos </a:t>
            </a:r>
            <a:r>
              <a:rPr lang="lt-LT" i="1" dirty="0">
                <a:latin typeface="Bookman Old Style" panose="02050604050505020204" pitchFamily="18" charset="0"/>
              </a:rPr>
              <a:t>„Taško teatro“  aktorė Vaiva </a:t>
            </a:r>
            <a:r>
              <a:rPr lang="lt-LT" i="1" dirty="0" err="1">
                <a:latin typeface="Bookman Old Style" panose="02050604050505020204" pitchFamily="18" charset="0"/>
              </a:rPr>
              <a:t>Kvedaravičiūtė</a:t>
            </a:r>
            <a:r>
              <a:rPr lang="lt-LT" i="1" dirty="0">
                <a:latin typeface="Bookman Old Style" panose="02050604050505020204" pitchFamily="18" charset="0"/>
              </a:rPr>
              <a:t>, pianistas Rokas Zubovas pristatė teatralizuotą kompoziciją „Juntu tave tyliai ateinant...“ (Režisierė: Livija </a:t>
            </a:r>
            <a:r>
              <a:rPr lang="lt-LT" i="1" dirty="0" err="1">
                <a:latin typeface="Bookman Old Style" panose="02050604050505020204" pitchFamily="18" charset="0"/>
              </a:rPr>
              <a:t>Krivickaitė</a:t>
            </a:r>
            <a:r>
              <a:rPr lang="lt-LT" i="1" dirty="0">
                <a:latin typeface="Bookman Old Style" panose="02050604050505020204" pitchFamily="18" charset="0"/>
              </a:rPr>
              <a:t>). </a:t>
            </a:r>
            <a:endParaRPr lang="lt-LT" i="1" dirty="0" smtClean="0">
              <a:latin typeface="Bookman Old Style" panose="02050604050505020204" pitchFamily="18" charset="0"/>
            </a:endParaRPr>
          </a:p>
          <a:p>
            <a:r>
              <a:rPr lang="lt-LT" i="1" dirty="0" smtClean="0">
                <a:latin typeface="Bookman Old Style" panose="02050604050505020204" pitchFamily="18" charset="0"/>
              </a:rPr>
              <a:t>	Sentimentalumo </a:t>
            </a:r>
            <a:r>
              <a:rPr lang="lt-LT" i="1" dirty="0">
                <a:latin typeface="Bookman Old Style" panose="02050604050505020204" pitchFamily="18" charset="0"/>
              </a:rPr>
              <a:t>įspūdį muzikos skambesiu apipynė Rokas Zubovas, skambindamas kūrinius pritaikytus šiems prisiminimams. </a:t>
            </a:r>
            <a:endParaRPr lang="lt-LT" dirty="0">
              <a:latin typeface="Bookman Old Style" panose="02050604050505020204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688" y="168826"/>
            <a:ext cx="5900737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416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1390</TotalTime>
  <Words>683</Words>
  <Application>Microsoft Office PowerPoint</Application>
  <PresentationFormat>Demonstracija ekrane (4:3)</PresentationFormat>
  <Paragraphs>75</Paragraphs>
  <Slides>15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15</vt:i4>
      </vt:variant>
    </vt:vector>
  </HeadingPairs>
  <TitlesOfParts>
    <vt:vector size="16" baseType="lpstr">
      <vt:lpstr>Office tema</vt:lpstr>
      <vt:lpstr>Plungės rajone  veikiančių kultūros kelių pristatymas</vt:lpstr>
      <vt:lpstr>   Čiurlionio kelias  organizuojamas ir veikia kaip  Europos Tarybos  kultūros kelių sistemos  nacionalinių kelių grandies analogas,  atitinkantis nacionaliniams  kultūros keliams keliamus  kultūrinės topografijos reikalavimus.   </vt:lpstr>
      <vt:lpstr>PowerPoint pristatymas</vt:lpstr>
      <vt:lpstr>  Čiurlionio kelias  aktualizuoja dailininko  gyvenimo ir kūrybos ženklus, esančius  Vilniaus, Kauno, Druskininkų,  Palangos, Rietavo miestuose  ir Varėnos bei Plungės rajonuose.   Čiurlionio kelio objektus sujungiantį maršrutą sudaro apie 500 km.       </vt:lpstr>
      <vt:lpstr>PowerPoint pristatymas</vt:lpstr>
      <vt:lpstr>PowerPoint pristatymas</vt:lpstr>
      <vt:lpstr>  Partnerių veikla </vt:lpstr>
      <vt:lpstr>  Žemaičių dailės muziejus </vt:lpstr>
      <vt:lpstr> </vt:lpstr>
      <vt:lpstr>  Žemaičių dailės muziejus  yra parengęs ir turistų grupėms siūlo pažintinį maršrutą „M. K. Čiurlionis Plungėje“ : </vt:lpstr>
      <vt:lpstr>  Čiurlionio kelio kūrimui ir plėtrai finansinę paramą skyria Lietuvos kultūros taryba, finansuodama projektus,  bei miestų ir rajonų savivaldybės, kitos institucijos ir organizacijos.    </vt:lpstr>
      <vt:lpstr>      Pasitinkant ketvirtus projekto gyvavimo metus,  tapus pirmuoju sertifikuotu nacionaliniu kultūros keliu ir tęsiant kultūrinės topografijos savaitės  „Čiurlionio Lietuva“ tradiciją,  2022 metais septynias savivaldybes –  Varėną, Druskininkus, Vilnių, Kauną,  Rietavą, Plungę ir Palangą –  simboliškai apjungė „Žemės“ tema,  gamtovaizdyje slypintis dvasinis asmens tapatumas   .     </vt:lpstr>
      <vt:lpstr>           </vt:lpstr>
      <vt:lpstr>           </vt:lpstr>
      <vt:lpstr>    DĖKOJU UŽ DĖMESĮ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Plungės rajono savivaldybės  biudžeto lėšomis finansuojamų  kultūros projektų pristatymas</dc:title>
  <dc:creator>Ingrida Uznevičiutė</dc:creator>
  <cp:lastModifiedBy>Ingrida Uznevičiutė</cp:lastModifiedBy>
  <cp:revision>80</cp:revision>
  <dcterms:created xsi:type="dcterms:W3CDTF">2022-08-08T07:33:49Z</dcterms:created>
  <dcterms:modified xsi:type="dcterms:W3CDTF">2022-12-05T14:54:28Z</dcterms:modified>
</cp:coreProperties>
</file>