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74" r:id="rId4"/>
    <p:sldId id="272" r:id="rId5"/>
    <p:sldId id="273" r:id="rId6"/>
    <p:sldId id="260" r:id="rId7"/>
    <p:sldId id="262" r:id="rId8"/>
    <p:sldId id="263" r:id="rId9"/>
    <p:sldId id="265" r:id="rId10"/>
    <p:sldId id="267" r:id="rId11"/>
    <p:sldId id="268" r:id="rId12"/>
    <p:sldId id="276" r:id="rId13"/>
    <p:sldId id="277" r:id="rId14"/>
    <p:sldId id="278" r:id="rId15"/>
    <p:sldId id="282" r:id="rId16"/>
    <p:sldId id="259" r:id="rId17"/>
    <p:sldId id="281" r:id="rId18"/>
    <p:sldId id="261" r:id="rId19"/>
    <p:sldId id="275" r:id="rId20"/>
    <p:sldId id="269" r:id="rId21"/>
    <p:sldId id="270" r:id="rId22"/>
    <p:sldId id="271" r:id="rId23"/>
    <p:sldId id="279" r:id="rId24"/>
    <p:sldId id="280" r:id="rId25"/>
  </p:sldIdLst>
  <p:sldSz cx="9144000" cy="6858000" type="screen4x3"/>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96" d="100"/>
          <a:sy n="96" d="100"/>
        </p:scale>
        <p:origin x="-108" y="-3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Antraštė 1"/>
          <p:cNvSpPr>
            <a:spLocks noGrp="1"/>
          </p:cNvSpPr>
          <p:nvPr>
            <p:ph type="ctrTitle"/>
          </p:nvPr>
        </p:nvSpPr>
        <p:spPr>
          <a:xfrm>
            <a:off x="685800" y="2130425"/>
            <a:ext cx="7772400" cy="1470025"/>
          </a:xfrm>
        </p:spPr>
        <p:txBody>
          <a:bodyPr/>
          <a:lstStyle/>
          <a:p>
            <a:r>
              <a:rPr lang="lt-LT" smtClean="0"/>
              <a:t>Spustelėję redag. ruoš. pavad. stilių</a:t>
            </a:r>
            <a:endParaRPr lang="lt-LT"/>
          </a:p>
        </p:txBody>
      </p:sp>
      <p:sp>
        <p:nvSpPr>
          <p:cNvPr id="3" name="Antrinis pavadinima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t-LT" smtClean="0"/>
              <a:t>Spustelėję redag. ruoš. paantrš. stilių</a:t>
            </a:r>
            <a:endParaRPr lang="lt-LT"/>
          </a:p>
        </p:txBody>
      </p:sp>
      <p:sp>
        <p:nvSpPr>
          <p:cNvPr id="4" name="Datos vietos rezervavimo ženklas 3"/>
          <p:cNvSpPr>
            <a:spLocks noGrp="1"/>
          </p:cNvSpPr>
          <p:nvPr>
            <p:ph type="dt" sz="half" idx="10"/>
          </p:nvPr>
        </p:nvSpPr>
        <p:spPr/>
        <p:txBody>
          <a:body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1478752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Vertikalaus teksto vietos rezervavimo ženklas 2"/>
          <p:cNvSpPr>
            <a:spLocks noGrp="1"/>
          </p:cNvSpPr>
          <p:nvPr>
            <p:ph type="body" orient="vert" idx="1"/>
          </p:nvPr>
        </p:nvSpPr>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575066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6629400" y="274638"/>
            <a:ext cx="2057400" cy="5851525"/>
          </a:xfrm>
        </p:spPr>
        <p:txBody>
          <a:bodyPr vert="eaVert"/>
          <a:lstStyle/>
          <a:p>
            <a:r>
              <a:rPr lang="lt-LT" smtClean="0"/>
              <a:t>Spustelėję redag. ruoš. pavad. stilių</a:t>
            </a:r>
            <a:endParaRPr lang="lt-LT"/>
          </a:p>
        </p:txBody>
      </p:sp>
      <p:sp>
        <p:nvSpPr>
          <p:cNvPr id="3" name="Vertikalaus teksto vietos rezervavimo ženklas 2"/>
          <p:cNvSpPr>
            <a:spLocks noGrp="1"/>
          </p:cNvSpPr>
          <p:nvPr>
            <p:ph type="body" orient="vert" idx="1"/>
          </p:nvPr>
        </p:nvSpPr>
        <p:spPr>
          <a:xfrm>
            <a:off x="457200" y="274638"/>
            <a:ext cx="6019800" cy="5851525"/>
          </a:xfrm>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116773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Turinio vietos rezervavimo ženklas 2"/>
          <p:cNvSpPr>
            <a:spLocks noGrp="1"/>
          </p:cNvSpPr>
          <p:nvPr>
            <p:ph idx="1"/>
          </p:nvPr>
        </p:nvSpPr>
        <p:spPr/>
        <p:txBody>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433767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722313" y="4406900"/>
            <a:ext cx="7772400" cy="1362075"/>
          </a:xfrm>
        </p:spPr>
        <p:txBody>
          <a:bodyPr anchor="t"/>
          <a:lstStyle>
            <a:lvl1pPr algn="l">
              <a:defRPr sz="4000" b="1" cap="all"/>
            </a:lvl1pPr>
          </a:lstStyle>
          <a:p>
            <a:r>
              <a:rPr lang="lt-LT" smtClean="0"/>
              <a:t>Spustelėję redag. ruoš. pavad. stilių</a:t>
            </a:r>
            <a:endParaRPr lang="lt-LT"/>
          </a:p>
        </p:txBody>
      </p:sp>
      <p:sp>
        <p:nvSpPr>
          <p:cNvPr id="3" name="Teksto vietos rezervavimo ženklas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smtClean="0"/>
              <a:t>Spustelėję redag. ruoš. teksto stilių</a:t>
            </a:r>
          </a:p>
        </p:txBody>
      </p:sp>
      <p:sp>
        <p:nvSpPr>
          <p:cNvPr id="4" name="Datos vietos rezervavimo ženklas 3"/>
          <p:cNvSpPr>
            <a:spLocks noGrp="1"/>
          </p:cNvSpPr>
          <p:nvPr>
            <p:ph type="dt" sz="half" idx="10"/>
          </p:nvPr>
        </p:nvSpPr>
        <p:spPr/>
        <p:txBody>
          <a:body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2955894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Turinio vietos rezervavimo ženklas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Turinio vietos rezervavimo ženklas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5" name="Datos vietos rezervavimo ženklas 4"/>
          <p:cNvSpPr>
            <a:spLocks noGrp="1"/>
          </p:cNvSpPr>
          <p:nvPr>
            <p:ph type="dt" sz="half" idx="10"/>
          </p:nvPr>
        </p:nvSpPr>
        <p:spPr/>
        <p:txBody>
          <a:bodyPr/>
          <a:lstStyle/>
          <a:p>
            <a:fld id="{42956D04-A3C8-49D4-B877-B45534FE3A10}" type="datetimeFigureOut">
              <a:rPr lang="lt-LT" smtClean="0"/>
              <a:t>2022-09-13</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1816984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lvl1pPr>
              <a:defRPr/>
            </a:lvl1pPr>
          </a:lstStyle>
          <a:p>
            <a:r>
              <a:rPr lang="lt-LT" smtClean="0"/>
              <a:t>Spustelėję redag. ruoš. pavad. stilių</a:t>
            </a:r>
            <a:endParaRPr lang="lt-LT"/>
          </a:p>
        </p:txBody>
      </p:sp>
      <p:sp>
        <p:nvSpPr>
          <p:cNvPr id="3" name="Teksto vietos rezervavimo ženklas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4" name="Turinio vietos rezervavimo ženklas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5" name="Teksto vietos rezervavimo ženklas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6" name="Turinio vietos rezervavimo ženklas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7" name="Datos vietos rezervavimo ženklas 6"/>
          <p:cNvSpPr>
            <a:spLocks noGrp="1"/>
          </p:cNvSpPr>
          <p:nvPr>
            <p:ph type="dt" sz="half" idx="10"/>
          </p:nvPr>
        </p:nvSpPr>
        <p:spPr/>
        <p:txBody>
          <a:bodyPr/>
          <a:lstStyle/>
          <a:p>
            <a:fld id="{42956D04-A3C8-49D4-B877-B45534FE3A10}" type="datetimeFigureOut">
              <a:rPr lang="lt-LT" smtClean="0"/>
              <a:t>2022-09-13</a:t>
            </a:fld>
            <a:endParaRPr lang="lt-LT"/>
          </a:p>
        </p:txBody>
      </p:sp>
      <p:sp>
        <p:nvSpPr>
          <p:cNvPr id="8" name="Poraštės vietos rezervavimo ženklas 7"/>
          <p:cNvSpPr>
            <a:spLocks noGrp="1"/>
          </p:cNvSpPr>
          <p:nvPr>
            <p:ph type="ftr" sz="quarter" idx="11"/>
          </p:nvPr>
        </p:nvSpPr>
        <p:spPr/>
        <p:txBody>
          <a:bodyPr/>
          <a:lstStyle/>
          <a:p>
            <a:endParaRPr lang="lt-LT"/>
          </a:p>
        </p:txBody>
      </p:sp>
      <p:sp>
        <p:nvSpPr>
          <p:cNvPr id="9" name="Skaidrės numerio vietos rezervavimo ženklas 8"/>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4269570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Datos vietos rezervavimo ženklas 2"/>
          <p:cNvSpPr>
            <a:spLocks noGrp="1"/>
          </p:cNvSpPr>
          <p:nvPr>
            <p:ph type="dt" sz="half" idx="10"/>
          </p:nvPr>
        </p:nvSpPr>
        <p:spPr/>
        <p:txBody>
          <a:bodyPr/>
          <a:lstStyle/>
          <a:p>
            <a:fld id="{42956D04-A3C8-49D4-B877-B45534FE3A10}" type="datetimeFigureOut">
              <a:rPr lang="lt-LT" smtClean="0"/>
              <a:t>2022-09-13</a:t>
            </a:fld>
            <a:endParaRPr lang="lt-LT"/>
          </a:p>
        </p:txBody>
      </p:sp>
      <p:sp>
        <p:nvSpPr>
          <p:cNvPr id="4" name="Poraštės vietos rezervavimo ženklas 3"/>
          <p:cNvSpPr>
            <a:spLocks noGrp="1"/>
          </p:cNvSpPr>
          <p:nvPr>
            <p:ph type="ftr" sz="quarter" idx="11"/>
          </p:nvPr>
        </p:nvSpPr>
        <p:spPr/>
        <p:txBody>
          <a:bodyPr/>
          <a:lstStyle/>
          <a:p>
            <a:endParaRPr lang="lt-LT"/>
          </a:p>
        </p:txBody>
      </p:sp>
      <p:sp>
        <p:nvSpPr>
          <p:cNvPr id="5" name="Skaidrės numerio vietos rezervavimo ženklas 4"/>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386850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42956D04-A3C8-49D4-B877-B45534FE3A10}" type="datetimeFigureOut">
              <a:rPr lang="lt-LT" smtClean="0"/>
              <a:t>2022-09-13</a:t>
            </a:fld>
            <a:endParaRPr lang="lt-LT"/>
          </a:p>
        </p:txBody>
      </p:sp>
      <p:sp>
        <p:nvSpPr>
          <p:cNvPr id="3" name="Poraštės vietos rezervavimo ženklas 2"/>
          <p:cNvSpPr>
            <a:spLocks noGrp="1"/>
          </p:cNvSpPr>
          <p:nvPr>
            <p:ph type="ftr" sz="quarter" idx="11"/>
          </p:nvPr>
        </p:nvSpPr>
        <p:spPr/>
        <p:txBody>
          <a:bodyPr/>
          <a:lstStyle/>
          <a:p>
            <a:endParaRPr lang="lt-LT"/>
          </a:p>
        </p:txBody>
      </p:sp>
      <p:sp>
        <p:nvSpPr>
          <p:cNvPr id="4" name="Skaidrės numerio vietos rezervavimo ženklas 3"/>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3446706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457200" y="273050"/>
            <a:ext cx="3008313" cy="1162050"/>
          </a:xfrm>
        </p:spPr>
        <p:txBody>
          <a:bodyPr anchor="b"/>
          <a:lstStyle>
            <a:lvl1pPr algn="l">
              <a:defRPr sz="2000" b="1"/>
            </a:lvl1pPr>
          </a:lstStyle>
          <a:p>
            <a:r>
              <a:rPr lang="lt-LT" smtClean="0"/>
              <a:t>Spustelėję redag. ruoš. pavad. stilių</a:t>
            </a:r>
            <a:endParaRPr lang="lt-LT"/>
          </a:p>
        </p:txBody>
      </p:sp>
      <p:sp>
        <p:nvSpPr>
          <p:cNvPr id="3" name="Turinio vietos rezervavimo ženklas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Teksto vietos rezervavimo ženklas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
        <p:nvSpPr>
          <p:cNvPr id="5" name="Datos vietos rezervavimo ženklas 4"/>
          <p:cNvSpPr>
            <a:spLocks noGrp="1"/>
          </p:cNvSpPr>
          <p:nvPr>
            <p:ph type="dt" sz="half" idx="10"/>
          </p:nvPr>
        </p:nvSpPr>
        <p:spPr/>
        <p:txBody>
          <a:bodyPr/>
          <a:lstStyle/>
          <a:p>
            <a:fld id="{42956D04-A3C8-49D4-B877-B45534FE3A10}" type="datetimeFigureOut">
              <a:rPr lang="lt-LT" smtClean="0"/>
              <a:t>2022-09-13</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3199904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1792288" y="4800600"/>
            <a:ext cx="5486400" cy="566738"/>
          </a:xfrm>
        </p:spPr>
        <p:txBody>
          <a:bodyPr anchor="b"/>
          <a:lstStyle>
            <a:lvl1pPr algn="l">
              <a:defRPr sz="2000" b="1"/>
            </a:lvl1pPr>
          </a:lstStyle>
          <a:p>
            <a:r>
              <a:rPr lang="lt-LT" smtClean="0"/>
              <a:t>Spustelėję redag. ruoš. pavad. stilių</a:t>
            </a:r>
            <a:endParaRPr lang="lt-LT"/>
          </a:p>
        </p:txBody>
      </p:sp>
      <p:sp>
        <p:nvSpPr>
          <p:cNvPr id="3" name="Paveikslėlio vietos rezervavimo ženklas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ksto vietos rezervavimo ženklas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
        <p:nvSpPr>
          <p:cNvPr id="5" name="Datos vietos rezervavimo ženklas 4"/>
          <p:cNvSpPr>
            <a:spLocks noGrp="1"/>
          </p:cNvSpPr>
          <p:nvPr>
            <p:ph type="dt" sz="half" idx="10"/>
          </p:nvPr>
        </p:nvSpPr>
        <p:spPr/>
        <p:txBody>
          <a:bodyPr/>
          <a:lstStyle/>
          <a:p>
            <a:fld id="{42956D04-A3C8-49D4-B877-B45534FE3A10}" type="datetimeFigureOut">
              <a:rPr lang="lt-LT" smtClean="0"/>
              <a:t>2022-09-13</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A226E2A6-6D93-4997-8D45-933F879E6E5B}" type="slidenum">
              <a:rPr lang="lt-LT" smtClean="0"/>
              <a:t>‹#›</a:t>
            </a:fld>
            <a:endParaRPr lang="lt-LT"/>
          </a:p>
        </p:txBody>
      </p:sp>
    </p:spTree>
    <p:extLst>
      <p:ext uri="{BB962C8B-B14F-4D97-AF65-F5344CB8AC3E}">
        <p14:creationId xmlns:p14="http://schemas.microsoft.com/office/powerpoint/2010/main" val="2792658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Pavadinimo vietos rezervavimo ženkla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lt-LT" smtClean="0"/>
              <a:t>Spustelėję redag. ruoš. pavad. stilių</a:t>
            </a:r>
            <a:endParaRPr lang="lt-LT"/>
          </a:p>
        </p:txBody>
      </p:sp>
      <p:sp>
        <p:nvSpPr>
          <p:cNvPr id="3" name="Teksto vietos rezervavimo ženklas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956D04-A3C8-49D4-B877-B45534FE3A10}" type="datetimeFigureOut">
              <a:rPr lang="lt-LT" smtClean="0"/>
              <a:t>2022-09-13</a:t>
            </a:fld>
            <a:endParaRPr lang="lt-LT"/>
          </a:p>
        </p:txBody>
      </p:sp>
      <p:sp>
        <p:nvSpPr>
          <p:cNvPr id="5" name="Poraštės vietos rezervavimo ženklas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kaidrės numerio vietos rezervavimo ženklas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6E2A6-6D93-4997-8D45-933F879E6E5B}" type="slidenum">
              <a:rPr lang="lt-LT" smtClean="0"/>
              <a:t>‹#›</a:t>
            </a:fld>
            <a:endParaRPr lang="lt-LT"/>
          </a:p>
        </p:txBody>
      </p:sp>
    </p:spTree>
    <p:extLst>
      <p:ext uri="{BB962C8B-B14F-4D97-AF65-F5344CB8AC3E}">
        <p14:creationId xmlns:p14="http://schemas.microsoft.com/office/powerpoint/2010/main" val="244367940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 Id="rId5" Type="http://schemas.openxmlformats.org/officeDocument/2006/relationships/image" Target="../media/image46.jpe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12" Type="http://schemas.openxmlformats.org/officeDocument/2006/relationships/image" Target="../media/image22.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827584" y="1268760"/>
            <a:ext cx="7369228" cy="3600400"/>
          </a:xfrm>
        </p:spPr>
        <p:txBody>
          <a:bodyPr>
            <a:noAutofit/>
          </a:bodyPr>
          <a:lstStyle/>
          <a:p>
            <a:pPr algn="ctr"/>
            <a:r>
              <a:rPr lang="lt-LT" sz="36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Plungės rajono savivaldybės </a:t>
            </a:r>
            <a:br>
              <a:rPr lang="lt-LT" sz="36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6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biudžeto lėšomis finansuojamų </a:t>
            </a:r>
            <a:br>
              <a:rPr lang="lt-LT" sz="36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6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kultūros projektų pristatymas</a:t>
            </a:r>
            <a:endParaRPr lang="lt-LT" sz="3600" b="1" dirty="0">
              <a:solidFill>
                <a:schemeClr val="tx2"/>
              </a:solidFill>
              <a:effectLst>
                <a:outerShdw blurRad="38100" dist="38100" dir="2700000" algn="tl">
                  <a:srgbClr val="000000">
                    <a:alpha val="43137"/>
                  </a:srgbClr>
                </a:outerShdw>
              </a:effectLst>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244" y="188640"/>
            <a:ext cx="708581" cy="855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76543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629" y="188640"/>
            <a:ext cx="30163" cy="658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ntraštė 1"/>
          <p:cNvSpPr>
            <a:spLocks noGrp="1"/>
          </p:cNvSpPr>
          <p:nvPr>
            <p:ph type="title"/>
          </p:nvPr>
        </p:nvSpPr>
        <p:spPr>
          <a:xfrm>
            <a:off x="493204" y="304191"/>
            <a:ext cx="8229600" cy="1066130"/>
          </a:xfrm>
        </p:spPr>
        <p:txBody>
          <a:bodyPr>
            <a:normAutofit fontScale="90000"/>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Plungės kultūros centro</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interaktyvios fotografijos projektas </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„PLUNGĖ</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LANGAI Į  PRAEITĮ</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cxnSp>
        <p:nvCxnSpPr>
          <p:cNvPr id="5" name="Tiesioji jungtis 4"/>
          <p:cNvCxnSpPr/>
          <p:nvPr/>
        </p:nvCxnSpPr>
        <p:spPr>
          <a:xfrm>
            <a:off x="1691680" y="1484784"/>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5122" name="Picture 2" descr="C:\Users\uzneviciute\Documents\TARYBAI\2022\rugsėjis -tarybai\proj prist\KC\FOTO PARODA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916832"/>
            <a:ext cx="5733352" cy="430001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uzneviciute\Documents\TARYBAI\2022\rugsėjis -tarybai\proj prist\KC\FOTO PAROD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8104" y="2276276"/>
            <a:ext cx="3372986" cy="4497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0334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260648"/>
            <a:ext cx="8352928" cy="1224136"/>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Viešosios bibliotekos projektas</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„Lauko fotografijos paroda „</a:t>
            </a:r>
            <a:r>
              <a:rPr lang="lt-LT" sz="2400" b="1" dirty="0" err="1">
                <a:solidFill>
                  <a:srgbClr val="1F497D"/>
                </a:solidFill>
                <a:effectLst>
                  <a:outerShdw blurRad="38100" dist="38100" dir="2700000" algn="tl">
                    <a:srgbClr val="000000">
                      <a:alpha val="43137"/>
                    </a:srgbClr>
                  </a:outerShdw>
                </a:effectLst>
                <a:latin typeface="Bookman Old Style" panose="02050604050505020204" pitchFamily="18" charset="0"/>
              </a:rPr>
              <a:t>Fotoalėja</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2022“</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700808"/>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6146" name="Picture 2" descr="C:\Users\uzneviciute\Documents\TARYBAI\2022\rugsėjis -tarybai\proj prist\BIBLIOTEKA\fotoalėj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1916832"/>
            <a:ext cx="6903516" cy="4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571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Mykolo Oginskio meno mokyklos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„Nuo vaikų muzikos mokyklos iki menų kalvės - 60 metų puoselėjant Plungės krašto kultūrinį paveldą“</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844824"/>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7170" name="Picture 2" descr="C:\Users\uzneviciute\Documents\TARYBAI\2022\rugsėjis -tarybai\proj prist\OMM\60-METIS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988840"/>
            <a:ext cx="4003528" cy="254256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uzneviciute\Documents\TARYBAI\2022\rugsėjis -tarybai\proj prist\OMM\60-METIS 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2818" y="2341639"/>
            <a:ext cx="4145134" cy="210271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uzneviciute\Documents\TARYBAI\2022\rugsėjis -tarybai\proj prist\OMM\60-METIS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4" y="4181537"/>
            <a:ext cx="3874005" cy="2480183"/>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uzneviciute\Documents\TARYBAI\2022\rugsėjis -tarybai\proj prist\OMM\60-METIS 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9632" y="3466633"/>
            <a:ext cx="2160240" cy="3206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873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260648"/>
            <a:ext cx="8352928" cy="2736304"/>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Mykolo Oginskio meno mokyklos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2400" b="1" dirty="0" err="1">
                <a:solidFill>
                  <a:srgbClr val="1F497D"/>
                </a:solidFill>
                <a:effectLst>
                  <a:outerShdw blurRad="38100" dist="38100" dir="2700000" algn="tl">
                    <a:srgbClr val="000000">
                      <a:alpha val="43137"/>
                    </a:srgbClr>
                  </a:outerShdw>
                </a:effectLst>
                <a:latin typeface="Bookman Old Style" panose="02050604050505020204" pitchFamily="18" charset="0"/>
              </a:rPr>
              <a:t>VIII</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Respublikinis muzikos ir meno mokyklų fortepijoninių ansamblių festivalis – konkursas „Muzika sujungia mus“ </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ir </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bendras esamų ir buvusių mokinių koncertas, skirtas atkurtos Plungės vaikų muzikos mokyklos 60- </a:t>
            </a:r>
            <a:r>
              <a:rPr lang="lt-LT" sz="2400" b="1" dirty="0" err="1">
                <a:solidFill>
                  <a:srgbClr val="1F497D"/>
                </a:solidFill>
                <a:effectLst>
                  <a:outerShdw blurRad="38100" dist="38100" dir="2700000" algn="tl">
                    <a:srgbClr val="000000">
                      <a:alpha val="43137"/>
                    </a:srgbClr>
                  </a:outerShdw>
                </a:effectLst>
                <a:latin typeface="Bookman Old Style" panose="02050604050505020204" pitchFamily="18" charset="0"/>
              </a:rPr>
              <a:t>mečio</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jubiliejui“  </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30689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8194" name="Picture 2" descr="C:\Users\uzneviciute\Documents\TARYBAI\2022\rugsėjis -tarybai\proj prist\OMM\Muzika sujungia mu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284984"/>
            <a:ext cx="3504110" cy="2232248"/>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uzneviciute\Documents\TARYBAI\2022\rugsėjis -tarybai\proj prist\OMM\Muzika sujungia mus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3920" y="3284984"/>
            <a:ext cx="3581014" cy="248018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uzneviciute\Documents\TARYBAI\2022\rugsėjis -tarybai\proj prist\OMM\Muzika sujungia mus 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7659" y="4525076"/>
            <a:ext cx="1848722" cy="2242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617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Platelių bendruomenės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Plateliams 230 m.  – tapatybės  </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slinktys“</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9219" name="Picture 3" descr="C:\Users\uzneviciute\Documents\TARYBAI\2022\rugsėjis -tarybai\proj prist\plateliu bendruom\Plateliškių sueigoje A.Kuprelytės n., 2022-07-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108936"/>
            <a:ext cx="4550965" cy="256042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uzneviciute\Documents\TARYBAI\2022\rugsėjis -tarybai\proj prist\plateliu bendruom\Edita Lansbergienė pristatė Papilio dvaro istoriją, A.Kuprelytės 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708920"/>
            <a:ext cx="3453117" cy="2297808"/>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Users\uzneviciute\Documents\TARYBAI\2022\rugsėjis -tarybai\proj prist\plateliu bendruom\Plateliškių sueiga R.Pereverzeva, D.Bernotaite-Beliauskiene, D.Mukiene, O.Dautartaitė, R.Lydis, A.Kuprelytės n.su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412776"/>
            <a:ext cx="4521502" cy="2543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2215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Žemaičių dailės muziejaus projektas </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Bukantės</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dvarelis – Žemaitiškos kultūros židinys (skirtas rašytojos Žemaitės </a:t>
            </a: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177-ųjų</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gimimo metinių pažymėjimui)“</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979712" y="1772816"/>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8" name="Picture 4" descr="C:\Users\uzneviciute\Documents\TARYBAI\2022\rugsėjis -tarybai\proj prist\ŽDM\žemaites\DSC_16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043908"/>
            <a:ext cx="4047454" cy="269817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uzneviciute\Documents\TARYBAI\2022\rugsėjis -tarybai\proj prist\ŽDM\žemaites\DSC_16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4437112"/>
            <a:ext cx="3700321" cy="246676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zneviciute\Documents\TARYBAI\2022\rugsėjis -tarybai\proj prist\ŽDM\žemaites\DSC_157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7578" y="1889449"/>
            <a:ext cx="4104456" cy="273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6749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56441" y="188640"/>
            <a:ext cx="8352928" cy="5472608"/>
          </a:xfrm>
        </p:spPr>
        <p:txBody>
          <a:bodyPr>
            <a:noAutofit/>
          </a:bodyPr>
          <a:lstStyle/>
          <a:p>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Lietuvos kultūros tarybos ir kitų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kultūrinių projektų rėmimas“ </a:t>
            </a: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2400" b="1" i="1" dirty="0" smtClean="0">
                <a:effectLst>
                  <a:outerShdw blurRad="38100" dist="38100" dir="2700000" algn="tl">
                    <a:srgbClr val="000000">
                      <a:alpha val="43137"/>
                    </a:srgbClr>
                  </a:outerShdw>
                </a:effectLst>
                <a:latin typeface="Bookman Old Style" panose="02050604050505020204" pitchFamily="18" charset="0"/>
              </a:rPr>
              <a:t>Antrus metus sėkmingai veikiančiai priemonei,</a:t>
            </a:r>
            <a:br>
              <a:rPr lang="lt-LT" sz="2400" b="1" i="1" dirty="0" smtClean="0">
                <a:effectLst>
                  <a:outerShdw blurRad="38100" dist="38100" dir="2700000" algn="tl">
                    <a:srgbClr val="000000">
                      <a:alpha val="43137"/>
                    </a:srgbClr>
                  </a:outerShdw>
                </a:effectLst>
                <a:latin typeface="Bookman Old Style" panose="02050604050505020204" pitchFamily="18" charset="0"/>
              </a:rPr>
            </a:br>
            <a:r>
              <a:rPr lang="lt-LT" sz="2400" b="1" i="1" dirty="0" smtClean="0">
                <a:effectLst>
                  <a:outerShdw blurRad="38100" dist="38100" dir="2700000" algn="tl">
                    <a:srgbClr val="000000">
                      <a:alpha val="43137"/>
                    </a:srgbClr>
                  </a:outerShdw>
                </a:effectLst>
                <a:latin typeface="Bookman Old Style" panose="02050604050505020204" pitchFamily="18" charset="0"/>
              </a:rPr>
              <a:t>skirta 34 300 </a:t>
            </a:r>
            <a:r>
              <a:rPr lang="lt-LT" sz="2400" b="1" i="1" dirty="0">
                <a:effectLst>
                  <a:outerShdw blurRad="38100" dist="38100" dir="2700000" algn="tl">
                    <a:srgbClr val="000000">
                      <a:alpha val="43137"/>
                    </a:srgbClr>
                  </a:outerShdw>
                </a:effectLst>
                <a:latin typeface="Bookman Old Style" panose="02050604050505020204" pitchFamily="18" charset="0"/>
              </a:rPr>
              <a:t>tūkst. eurų</a:t>
            </a:r>
            <a:r>
              <a:rPr lang="lt-LT" sz="2400" b="1" i="1" dirty="0" smtClean="0">
                <a:effectLst>
                  <a:outerShdw blurRad="38100" dist="38100" dir="2700000" algn="tl">
                    <a:srgbClr val="000000">
                      <a:alpha val="43137"/>
                    </a:srgbClr>
                  </a:outerShdw>
                </a:effectLst>
                <a:latin typeface="Bookman Old Style" panose="02050604050505020204" pitchFamily="18" charset="0"/>
              </a:rPr>
              <a:t>.</a:t>
            </a:r>
            <a:r>
              <a:rPr lang="lt-LT" sz="2000" b="1" i="1" dirty="0" smtClean="0">
                <a:effectLst>
                  <a:outerShdw blurRad="38100" dist="38100" dir="2700000" algn="tl">
                    <a:srgbClr val="000000">
                      <a:alpha val="43137"/>
                    </a:srgbClr>
                  </a:outerShdw>
                </a:effectLst>
                <a:latin typeface="Bookman Old Style" panose="02050604050505020204" pitchFamily="18" charset="0"/>
              </a:rPr>
              <a:t/>
            </a:r>
            <a:br>
              <a:rPr lang="lt-LT" sz="2000" b="1" i="1" dirty="0" smtClean="0">
                <a:effectLst>
                  <a:outerShdw blurRad="38100" dist="38100" dir="2700000" algn="tl">
                    <a:srgbClr val="000000">
                      <a:alpha val="43137"/>
                    </a:srgbClr>
                  </a:outerShdw>
                </a:effectLst>
                <a:latin typeface="Bookman Old Style" panose="02050604050505020204" pitchFamily="18" charset="0"/>
              </a:rPr>
            </a:br>
            <a:r>
              <a:rPr lang="lt-LT" sz="2000" b="1" i="1" dirty="0">
                <a:effectLst>
                  <a:outerShdw blurRad="38100" dist="38100" dir="2700000" algn="tl">
                    <a:srgbClr val="000000">
                      <a:alpha val="43137"/>
                    </a:srgbClr>
                  </a:outerShdw>
                </a:effectLst>
                <a:latin typeface="Bookman Old Style" panose="02050604050505020204" pitchFamily="18" charset="0"/>
              </a:rPr>
              <a:t/>
            </a:r>
            <a:br>
              <a:rPr lang="lt-LT" sz="2000" b="1" i="1" dirty="0">
                <a:effectLst>
                  <a:outerShdw blurRad="38100" dist="38100" dir="2700000" algn="tl">
                    <a:srgbClr val="000000">
                      <a:alpha val="43137"/>
                    </a:srgbClr>
                  </a:outerShdw>
                </a:effectLst>
                <a:latin typeface="Bookman Old Style" panose="02050604050505020204" pitchFamily="18" charset="0"/>
              </a:rPr>
            </a:br>
            <a:r>
              <a:rPr lang="lt-LT" sz="2000" b="1" i="1" dirty="0" smtClean="0">
                <a:effectLst>
                  <a:outerShdw blurRad="38100" dist="38100" dir="2700000" algn="tl">
                    <a:srgbClr val="000000">
                      <a:alpha val="43137"/>
                    </a:srgbClr>
                  </a:outerShdw>
                </a:effectLst>
                <a:latin typeface="Bookman Old Style" panose="02050604050505020204" pitchFamily="18" charset="0"/>
              </a:rPr>
              <a:t>Vadovaujantis </a:t>
            </a:r>
            <a:r>
              <a:rPr lang="lt-LT" sz="2000" b="1" i="1" dirty="0">
                <a:effectLst>
                  <a:outerShdw blurRad="38100" dist="38100" dir="2700000" algn="tl">
                    <a:srgbClr val="000000">
                      <a:alpha val="43137"/>
                    </a:srgbClr>
                  </a:outerShdw>
                </a:effectLst>
                <a:latin typeface="Bookman Old Style" panose="02050604050505020204" pitchFamily="18" charset="0"/>
              </a:rPr>
              <a:t>LR Kultūros ministro patvirtintu Aprašu, kiekviena savivaldybė įpareigota 30 procentų prisidėti prie savo Savivaldybės projektų, gavusių finansavimą iš Tolygios kultūrinės raidos </a:t>
            </a:r>
            <a:r>
              <a:rPr lang="lt-LT" sz="2000" b="1" i="1" dirty="0" smtClean="0">
                <a:effectLst>
                  <a:outerShdw blurRad="38100" dist="38100" dir="2700000" algn="tl">
                    <a:srgbClr val="000000">
                      <a:alpha val="43137"/>
                    </a:srgbClr>
                  </a:outerShdw>
                </a:effectLst>
                <a:latin typeface="Bookman Old Style" panose="02050604050505020204" pitchFamily="18" charset="0"/>
              </a:rPr>
              <a:t>programos.</a:t>
            </a:r>
            <a:r>
              <a:rPr lang="lt-LT" sz="2000" b="1" i="1" dirty="0">
                <a:effectLst>
                  <a:outerShdw blurRad="38100" dist="38100" dir="2700000" algn="tl">
                    <a:srgbClr val="000000">
                      <a:alpha val="43137"/>
                    </a:srgbClr>
                  </a:outerShdw>
                </a:effectLst>
                <a:latin typeface="Bookman Old Style" panose="02050604050505020204" pitchFamily="18" charset="0"/>
              </a:rPr>
              <a:t/>
            </a:r>
            <a:br>
              <a:rPr lang="lt-LT" sz="2000" b="1" i="1" dirty="0">
                <a:effectLst>
                  <a:outerShdw blurRad="38100" dist="38100" dir="2700000" algn="tl">
                    <a:srgbClr val="000000">
                      <a:alpha val="43137"/>
                    </a:srgbClr>
                  </a:outerShdw>
                </a:effectLst>
                <a:latin typeface="Bookman Old Style" panose="02050604050505020204" pitchFamily="18" charset="0"/>
              </a:rPr>
            </a:br>
            <a:r>
              <a:rPr lang="lt-LT" sz="2000" b="1" i="1" dirty="0" smtClean="0">
                <a:effectLst>
                  <a:outerShdw blurRad="38100" dist="38100" dir="2700000" algn="tl">
                    <a:srgbClr val="000000">
                      <a:alpha val="43137"/>
                    </a:srgbClr>
                  </a:outerShdw>
                </a:effectLst>
                <a:latin typeface="Bookman Old Style" panose="02050604050505020204" pitchFamily="18" charset="0"/>
              </a:rPr>
              <a:t/>
            </a:r>
            <a:br>
              <a:rPr lang="lt-LT" sz="2000" b="1" i="1" dirty="0" smtClean="0">
                <a:effectLst>
                  <a:outerShdw blurRad="38100" dist="38100" dir="2700000" algn="tl">
                    <a:srgbClr val="000000">
                      <a:alpha val="43137"/>
                    </a:srgbClr>
                  </a:outerShdw>
                </a:effectLst>
                <a:latin typeface="Bookman Old Style" panose="02050604050505020204" pitchFamily="18" charset="0"/>
              </a:rPr>
            </a:br>
            <a:r>
              <a:rPr lang="lt-LT" sz="2400" b="1" i="1" dirty="0" smtClean="0">
                <a:effectLst>
                  <a:outerShdw blurRad="38100" dist="38100" dir="2700000" algn="tl">
                    <a:srgbClr val="000000">
                      <a:alpha val="43137"/>
                    </a:srgbClr>
                  </a:outerShdw>
                </a:effectLst>
                <a:latin typeface="Bookman Old Style" panose="02050604050505020204" pitchFamily="18" charset="0"/>
              </a:rPr>
              <a:t>Pirmame etape finansavimą gavo 13 projektų.</a:t>
            </a:r>
            <a:br>
              <a:rPr lang="lt-LT" sz="2400" b="1" i="1" dirty="0" smtClean="0">
                <a:effectLst>
                  <a:outerShdw blurRad="38100" dist="38100" dir="2700000" algn="tl">
                    <a:srgbClr val="000000">
                      <a:alpha val="43137"/>
                    </a:srgbClr>
                  </a:outerShdw>
                </a:effectLst>
                <a:latin typeface="Bookman Old Style" panose="02050604050505020204" pitchFamily="18" charset="0"/>
              </a:rPr>
            </a:br>
            <a:r>
              <a:rPr lang="lt-LT" sz="2400" b="1" i="1" dirty="0" smtClean="0">
                <a:effectLst>
                  <a:outerShdw blurRad="38100" dist="38100" dir="2700000" algn="tl">
                    <a:srgbClr val="000000">
                      <a:alpha val="43137"/>
                    </a:srgbClr>
                  </a:outerShdw>
                </a:effectLst>
                <a:latin typeface="Bookman Old Style" panose="02050604050505020204" pitchFamily="18" charset="0"/>
              </a:rPr>
              <a:t>Antrame etape – 8 projektai.</a:t>
            </a:r>
            <a:r>
              <a:rPr lang="lt-LT" sz="2400" b="1" i="1" dirty="0">
                <a:effectLst>
                  <a:outerShdw blurRad="38100" dist="38100" dir="2700000" algn="tl">
                    <a:srgbClr val="000000">
                      <a:alpha val="43137"/>
                    </a:srgbClr>
                  </a:outerShdw>
                </a:effectLst>
                <a:latin typeface="Bookman Old Style" panose="02050604050505020204" pitchFamily="18" charset="0"/>
              </a:rPr>
              <a:t/>
            </a:r>
            <a:br>
              <a:rPr lang="lt-LT" sz="2400" b="1" i="1" dirty="0">
                <a:effectLst>
                  <a:outerShdw blurRad="38100" dist="38100" dir="2700000" algn="tl">
                    <a:srgbClr val="000000">
                      <a:alpha val="43137"/>
                    </a:srgbClr>
                  </a:outerShdw>
                </a:effectLst>
                <a:latin typeface="Bookman Old Style" panose="02050604050505020204" pitchFamily="18" charset="0"/>
              </a:rPr>
            </a:br>
            <a:r>
              <a:rPr lang="lt-LT" sz="2000" b="1" i="1" dirty="0">
                <a:effectLst>
                  <a:outerShdw blurRad="38100" dist="38100" dir="2700000" algn="tl">
                    <a:srgbClr val="000000">
                      <a:alpha val="43137"/>
                    </a:srgbClr>
                  </a:outerShdw>
                </a:effectLst>
                <a:latin typeface="Bookman Old Style" panose="02050604050505020204" pitchFamily="18" charset="0"/>
              </a:rPr>
              <a:t> </a:t>
            </a: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907704" y="1700808"/>
            <a:ext cx="583264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4523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6" name="Antraštė 1"/>
          <p:cNvSpPr txBox="1">
            <a:spLocks/>
          </p:cNvSpPr>
          <p:nvPr/>
        </p:nvSpPr>
        <p:spPr>
          <a:xfrm>
            <a:off x="456406" y="260648"/>
            <a:ext cx="8229600" cy="1296144"/>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„Lietuvos kultūros tarybos ir kitų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kultūrinių projektų rėmimas “</a:t>
            </a: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solidFill>
                <a:prstClr val="black"/>
              </a:solidFill>
            </a:endParaRPr>
          </a:p>
        </p:txBody>
      </p:sp>
      <p:cxnSp>
        <p:nvCxnSpPr>
          <p:cNvPr id="8" name="Tiesioji jungtis 7"/>
          <p:cNvCxnSpPr/>
          <p:nvPr/>
        </p:nvCxnSpPr>
        <p:spPr>
          <a:xfrm>
            <a:off x="1907704" y="1052736"/>
            <a:ext cx="5832648"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Stačiakampis 2"/>
          <p:cNvSpPr/>
          <p:nvPr/>
        </p:nvSpPr>
        <p:spPr>
          <a:xfrm>
            <a:off x="862794" y="1124744"/>
            <a:ext cx="7416824" cy="5632311"/>
          </a:xfrm>
          <a:prstGeom prst="rect">
            <a:avLst/>
          </a:prstGeom>
        </p:spPr>
        <p:txBody>
          <a:bodyPr wrap="square">
            <a:spAutoFit/>
          </a:bodyPr>
          <a:lstStyle/>
          <a:p>
            <a:r>
              <a:rPr lang="lt-LT" sz="1200" dirty="0" smtClean="0">
                <a:latin typeface="Times New Roman" panose="02020603050405020304" pitchFamily="18" charset="0"/>
                <a:cs typeface="Times New Roman" panose="02020603050405020304" pitchFamily="18" charset="0"/>
              </a:rPr>
              <a:t>PIRMAS ETAPAS</a:t>
            </a:r>
            <a:endParaRPr lang="lt-LT" sz="1200" dirty="0">
              <a:latin typeface="Times New Roman" panose="02020603050405020304" pitchFamily="18" charset="0"/>
              <a:cs typeface="Times New Roman" panose="02020603050405020304" pitchFamily="18" charset="0"/>
            </a:endParaRPr>
          </a:p>
          <a:p>
            <a:r>
              <a:rPr lang="lt-LT" sz="1200" b="1" u="sng" dirty="0">
                <a:latin typeface="Times New Roman" panose="02020603050405020304" pitchFamily="18" charset="0"/>
                <a:cs typeface="Times New Roman" panose="02020603050405020304" pitchFamily="18" charset="0"/>
              </a:rPr>
              <a:t>1.1. Plungės rajono savivaldybės kultūros centro projektams:</a:t>
            </a:r>
          </a:p>
          <a:p>
            <a:r>
              <a:rPr lang="lt-LT" sz="1200" dirty="0" smtClean="0">
                <a:latin typeface="Times New Roman" panose="02020603050405020304" pitchFamily="18" charset="0"/>
                <a:cs typeface="Times New Roman" panose="02020603050405020304" pitchFamily="18" charset="0"/>
              </a:rPr>
              <a:t>1.1.1. </a:t>
            </a:r>
            <a:r>
              <a:rPr lang="lt-LT" sz="1200" dirty="0" err="1" smtClean="0">
                <a:latin typeface="Times New Roman" panose="02020603050405020304" pitchFamily="18" charset="0"/>
                <a:cs typeface="Times New Roman" panose="02020603050405020304" pitchFamily="18" charset="0"/>
              </a:rPr>
              <a:t>XIII</a:t>
            </a:r>
            <a:r>
              <a:rPr lang="lt-LT" sz="1200" dirty="0" smtClean="0">
                <a:latin typeface="Times New Roman" panose="02020603050405020304" pitchFamily="18" charset="0"/>
                <a:cs typeface="Times New Roman" panose="02020603050405020304" pitchFamily="18" charset="0"/>
              </a:rPr>
              <a:t> </a:t>
            </a:r>
            <a:r>
              <a:rPr lang="lt-LT" sz="1200" dirty="0">
                <a:latin typeface="Times New Roman" panose="02020603050405020304" pitchFamily="18" charset="0"/>
                <a:cs typeface="Times New Roman" panose="02020603050405020304" pitchFamily="18" charset="0"/>
              </a:rPr>
              <a:t>tarptautinis folkloro festivalis „Saulelė raudona“ – 2943,00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a:latin typeface="Times New Roman" panose="02020603050405020304" pitchFamily="18" charset="0"/>
                <a:cs typeface="Times New Roman" panose="02020603050405020304" pitchFamily="18" charset="0"/>
              </a:rPr>
              <a:t>1.1.2</a:t>
            </a:r>
            <a:r>
              <a:rPr lang="lt-LT" sz="1200" dirty="0" smtClean="0">
                <a:latin typeface="Times New Roman" panose="02020603050405020304" pitchFamily="18" charset="0"/>
                <a:cs typeface="Times New Roman" panose="02020603050405020304" pitchFamily="18" charset="0"/>
              </a:rPr>
              <a:t>. </a:t>
            </a:r>
            <a:r>
              <a:rPr lang="lt-LT" sz="1200" dirty="0">
                <a:latin typeface="Times New Roman" panose="02020603050405020304" pitchFamily="18" charset="0"/>
                <a:cs typeface="Times New Roman" panose="02020603050405020304" pitchFamily="18" charset="0"/>
              </a:rPr>
              <a:t>„Stanislovas </a:t>
            </a:r>
            <a:r>
              <a:rPr lang="lt-LT" sz="1200" dirty="0" err="1">
                <a:latin typeface="Times New Roman" panose="02020603050405020304" pitchFamily="18" charset="0"/>
                <a:cs typeface="Times New Roman" panose="02020603050405020304" pitchFamily="18" charset="0"/>
              </a:rPr>
              <a:t>Riauba</a:t>
            </a:r>
            <a:r>
              <a:rPr lang="lt-LT" sz="1200" dirty="0">
                <a:latin typeface="Times New Roman" panose="02020603050405020304" pitchFamily="18" charset="0"/>
                <a:cs typeface="Times New Roman" panose="02020603050405020304" pitchFamily="18" charset="0"/>
              </a:rPr>
              <a:t> – Žemaitijos Andersenas“ – </a:t>
            </a:r>
            <a:r>
              <a:rPr lang="lt-LT" sz="1200" dirty="0" err="1">
                <a:latin typeface="Times New Roman" panose="02020603050405020304" pitchFamily="18" charset="0"/>
                <a:cs typeface="Times New Roman" panose="02020603050405020304" pitchFamily="18" charset="0"/>
              </a:rPr>
              <a:t>XXII</a:t>
            </a:r>
            <a:r>
              <a:rPr lang="lt-LT" sz="1200" dirty="0">
                <a:latin typeface="Times New Roman" panose="02020603050405020304" pitchFamily="18" charset="0"/>
                <a:cs typeface="Times New Roman" panose="02020603050405020304" pitchFamily="18" charset="0"/>
              </a:rPr>
              <a:t> jaunųjų menininkų sąjūdis Žemaitijoje“ – 900,00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smtClean="0">
                <a:latin typeface="Times New Roman" panose="02020603050405020304" pitchFamily="18" charset="0"/>
                <a:cs typeface="Times New Roman" panose="02020603050405020304" pitchFamily="18" charset="0"/>
              </a:rPr>
              <a:t>1.1.3. Šiuolaikinių </a:t>
            </a:r>
            <a:r>
              <a:rPr lang="lt-LT" sz="1200" dirty="0">
                <a:latin typeface="Times New Roman" panose="02020603050405020304" pitchFamily="18" charset="0"/>
                <a:cs typeface="Times New Roman" panose="02020603050405020304" pitchFamily="18" charset="0"/>
              </a:rPr>
              <a:t>scenos menų festivalis „Eksperimentinės meno jungtys“ – 3000,00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a:latin typeface="Times New Roman" panose="02020603050405020304" pitchFamily="18" charset="0"/>
                <a:cs typeface="Times New Roman" panose="02020603050405020304" pitchFamily="18" charset="0"/>
              </a:rPr>
              <a:t>1.1.4</a:t>
            </a:r>
            <a:r>
              <a:rPr lang="lt-LT" sz="1200" dirty="0" smtClean="0">
                <a:latin typeface="Times New Roman" panose="02020603050405020304" pitchFamily="18" charset="0"/>
                <a:cs typeface="Times New Roman" panose="02020603050405020304" pitchFamily="18" charset="0"/>
              </a:rPr>
              <a:t>. „</a:t>
            </a:r>
            <a:r>
              <a:rPr lang="lt-LT" sz="1200" dirty="0">
                <a:latin typeface="Times New Roman" panose="02020603050405020304" pitchFamily="18" charset="0"/>
                <a:cs typeface="Times New Roman" panose="02020603050405020304" pitchFamily="18" charset="0"/>
              </a:rPr>
              <a:t>Penki profesionalaus teatro vakarai“ – 2100,00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smtClean="0">
                <a:latin typeface="Times New Roman" panose="02020603050405020304" pitchFamily="18" charset="0"/>
                <a:cs typeface="Times New Roman" panose="02020603050405020304" pitchFamily="18" charset="0"/>
              </a:rPr>
              <a:t>1.1.5. Tarptautinis </a:t>
            </a:r>
            <a:r>
              <a:rPr lang="lt-LT" sz="1200" dirty="0">
                <a:latin typeface="Times New Roman" panose="02020603050405020304" pitchFamily="18" charset="0"/>
                <a:cs typeface="Times New Roman" panose="02020603050405020304" pitchFamily="18" charset="0"/>
              </a:rPr>
              <a:t>vaikų ir jaunimo teatrų festivalis – kūrybinė laboratorija Mažoji Melpomenė – 1800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b="1" u="sng" dirty="0" smtClean="0">
                <a:latin typeface="Times New Roman" panose="02020603050405020304" pitchFamily="18" charset="0"/>
                <a:cs typeface="Times New Roman" panose="02020603050405020304" pitchFamily="18" charset="0"/>
              </a:rPr>
              <a:t>1.2. Plungės </a:t>
            </a:r>
            <a:r>
              <a:rPr lang="lt-LT" sz="1200" b="1" u="sng" dirty="0">
                <a:latin typeface="Times New Roman" panose="02020603050405020304" pitchFamily="18" charset="0"/>
                <a:cs typeface="Times New Roman" panose="02020603050405020304" pitchFamily="18" charset="0"/>
              </a:rPr>
              <a:t>rajono savivaldybės viešosios bibliotekos projektams:</a:t>
            </a:r>
          </a:p>
          <a:p>
            <a:r>
              <a:rPr lang="lt-LT" sz="1200" dirty="0" smtClean="0">
                <a:latin typeface="Times New Roman" panose="02020603050405020304" pitchFamily="18" charset="0"/>
                <a:cs typeface="Times New Roman" panose="02020603050405020304" pitchFamily="18" charset="0"/>
              </a:rPr>
              <a:t>1.2.1. Kintanti </a:t>
            </a:r>
            <a:r>
              <a:rPr lang="lt-LT" sz="1200" dirty="0">
                <a:latin typeface="Times New Roman" panose="02020603050405020304" pitchFamily="18" charset="0"/>
                <a:cs typeface="Times New Roman" panose="02020603050405020304" pitchFamily="18" charset="0"/>
              </a:rPr>
              <a:t>ir keičianti realybė – profesionalaus meno tyrinėjimai Plungėje – 1080,00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smtClean="0">
                <a:latin typeface="Times New Roman" panose="02020603050405020304" pitchFamily="18" charset="0"/>
                <a:cs typeface="Times New Roman" panose="02020603050405020304" pitchFamily="18" charset="0"/>
              </a:rPr>
              <a:t>1.2.2. Skaitmeninės </a:t>
            </a:r>
            <a:r>
              <a:rPr lang="lt-LT" sz="1200" dirty="0">
                <a:latin typeface="Times New Roman" panose="02020603050405020304" pitchFamily="18" charset="0"/>
                <a:cs typeface="Times New Roman" panose="02020603050405020304" pitchFamily="18" charset="0"/>
              </a:rPr>
              <a:t>poeto Vytauto Mačernio vizijos </a:t>
            </a:r>
            <a:r>
              <a:rPr lang="lt-LT" sz="1200" dirty="0" err="1">
                <a:latin typeface="Times New Roman" panose="02020603050405020304" pitchFamily="18" charset="0"/>
                <a:cs typeface="Times New Roman" panose="02020603050405020304" pitchFamily="18" charset="0"/>
              </a:rPr>
              <a:t>II</a:t>
            </a:r>
            <a:r>
              <a:rPr lang="lt-LT" sz="1200" dirty="0">
                <a:latin typeface="Times New Roman" panose="02020603050405020304" pitchFamily="18" charset="0"/>
                <a:cs typeface="Times New Roman" panose="02020603050405020304" pitchFamily="18" charset="0"/>
              </a:rPr>
              <a:t> etapas – 1542,00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a:latin typeface="Times New Roman" panose="02020603050405020304" pitchFamily="18" charset="0"/>
                <a:cs typeface="Times New Roman" panose="02020603050405020304" pitchFamily="18" charset="0"/>
              </a:rPr>
              <a:t>1.2.3</a:t>
            </a:r>
            <a:r>
              <a:rPr lang="lt-LT" sz="1200" dirty="0" smtClean="0">
                <a:latin typeface="Times New Roman" panose="02020603050405020304" pitchFamily="18" charset="0"/>
                <a:cs typeface="Times New Roman" panose="02020603050405020304" pitchFamily="18" charset="0"/>
              </a:rPr>
              <a:t>.  </a:t>
            </a:r>
            <a:r>
              <a:rPr lang="lt-LT" sz="1200" dirty="0">
                <a:latin typeface="Times New Roman" panose="02020603050405020304" pitchFamily="18" charset="0"/>
                <a:cs typeface="Times New Roman" panose="02020603050405020304" pitchFamily="18" charset="0"/>
              </a:rPr>
              <a:t>„</a:t>
            </a:r>
            <a:r>
              <a:rPr lang="lt-LT" sz="1200" dirty="0" err="1">
                <a:latin typeface="Times New Roman" panose="02020603050405020304" pitchFamily="18" charset="0"/>
                <a:cs typeface="Times New Roman" panose="02020603050405020304" pitchFamily="18" charset="0"/>
              </a:rPr>
              <a:t>XXI</a:t>
            </a:r>
            <a:r>
              <a:rPr lang="lt-LT" sz="1200" dirty="0">
                <a:latin typeface="Times New Roman" panose="02020603050405020304" pitchFamily="18" charset="0"/>
                <a:cs typeface="Times New Roman" panose="02020603050405020304" pitchFamily="18" charset="0"/>
              </a:rPr>
              <a:t> a. neskubėjimo festivalis „Upė“ – 3195,00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dirty="0" smtClean="0">
                <a:latin typeface="Times New Roman" panose="02020603050405020304" pitchFamily="18" charset="0"/>
                <a:cs typeface="Times New Roman" panose="02020603050405020304" pitchFamily="18" charset="0"/>
              </a:rPr>
              <a:t>1.2.4. Plungės </a:t>
            </a:r>
            <a:r>
              <a:rPr lang="lt-LT" sz="1200" dirty="0">
                <a:latin typeface="Times New Roman" panose="02020603050405020304" pitchFamily="18" charset="0"/>
                <a:cs typeface="Times New Roman" panose="02020603050405020304" pitchFamily="18" charset="0"/>
              </a:rPr>
              <a:t>rajono savivaldybės viešosios bibliotekos struktūrinių teritorinių padalinių darbuotojų kūrybinių kompetencijų stiprinimas – 200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b="1" dirty="0" smtClean="0">
                <a:latin typeface="Times New Roman" panose="02020603050405020304" pitchFamily="18" charset="0"/>
                <a:cs typeface="Times New Roman" panose="02020603050405020304" pitchFamily="18" charset="0"/>
              </a:rPr>
              <a:t>1.3. </a:t>
            </a:r>
            <a:r>
              <a:rPr lang="lt-LT" sz="1200" b="1" dirty="0" err="1" smtClean="0">
                <a:latin typeface="Times New Roman" panose="02020603050405020304" pitchFamily="18" charset="0"/>
                <a:cs typeface="Times New Roman" panose="02020603050405020304" pitchFamily="18" charset="0"/>
              </a:rPr>
              <a:t>VšĮ</a:t>
            </a:r>
            <a:r>
              <a:rPr lang="lt-LT" sz="1200" b="1" dirty="0" smtClean="0">
                <a:latin typeface="Times New Roman" panose="02020603050405020304" pitchFamily="18" charset="0"/>
                <a:cs typeface="Times New Roman" panose="02020603050405020304" pitchFamily="18" charset="0"/>
              </a:rPr>
              <a:t> </a:t>
            </a:r>
            <a:r>
              <a:rPr lang="lt-LT" sz="1200" b="1" dirty="0">
                <a:latin typeface="Times New Roman" panose="02020603050405020304" pitchFamily="18" charset="0"/>
                <a:cs typeface="Times New Roman" panose="02020603050405020304" pitchFamily="18" charset="0"/>
              </a:rPr>
              <a:t>„Domus </a:t>
            </a:r>
            <a:r>
              <a:rPr lang="lt-LT" sz="1200" b="1" dirty="0" err="1">
                <a:latin typeface="Times New Roman" panose="02020603050405020304" pitchFamily="18" charset="0"/>
                <a:cs typeface="Times New Roman" panose="02020603050405020304" pitchFamily="18" charset="0"/>
              </a:rPr>
              <a:t>alba</a:t>
            </a:r>
            <a:r>
              <a:rPr lang="lt-LT" sz="1200" b="1" dirty="0">
                <a:latin typeface="Times New Roman" panose="02020603050405020304" pitchFamily="18" charset="0"/>
                <a:cs typeface="Times New Roman" panose="02020603050405020304" pitchFamily="18" charset="0"/>
              </a:rPr>
              <a:t>“ projektui „SOFIJOS festivalis Kuliuose – kūrybiškos </a:t>
            </a:r>
            <a:r>
              <a:rPr lang="lt-LT" sz="1200" b="1" dirty="0" err="1">
                <a:latin typeface="Times New Roman" panose="02020603050405020304" pitchFamily="18" charset="0"/>
                <a:cs typeface="Times New Roman" panose="02020603050405020304" pitchFamily="18" charset="0"/>
              </a:rPr>
              <a:t>vietokūros</a:t>
            </a:r>
            <a:r>
              <a:rPr lang="lt-LT" sz="1200" b="1" dirty="0">
                <a:latin typeface="Times New Roman" panose="02020603050405020304" pitchFamily="18" charset="0"/>
                <a:cs typeface="Times New Roman" panose="02020603050405020304" pitchFamily="18" charset="0"/>
              </a:rPr>
              <a:t> generatorius“ </a:t>
            </a:r>
            <a:r>
              <a:rPr lang="lt-LT" sz="1200" dirty="0">
                <a:latin typeface="Times New Roman" panose="02020603050405020304" pitchFamily="18" charset="0"/>
                <a:cs typeface="Times New Roman" panose="02020603050405020304" pitchFamily="18" charset="0"/>
              </a:rPr>
              <a:t>– 3690,00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b="1" dirty="0" smtClean="0">
                <a:latin typeface="Times New Roman" panose="02020603050405020304" pitchFamily="18" charset="0"/>
                <a:cs typeface="Times New Roman" panose="02020603050405020304" pitchFamily="18" charset="0"/>
              </a:rPr>
              <a:t>1.4. Žemaitijos </a:t>
            </a:r>
            <a:r>
              <a:rPr lang="lt-LT" sz="1200" b="1" dirty="0">
                <a:latin typeface="Times New Roman" panose="02020603050405020304" pitchFamily="18" charset="0"/>
                <a:cs typeface="Times New Roman" panose="02020603050405020304" pitchFamily="18" charset="0"/>
              </a:rPr>
              <a:t>nacionalinio parko direkcijos projektui „Kryždirbystė. Žemaitijos kryžiai“ </a:t>
            </a:r>
            <a:r>
              <a:rPr lang="lt-LT" sz="1200" dirty="0">
                <a:latin typeface="Times New Roman" panose="02020603050405020304" pitchFamily="18" charset="0"/>
                <a:cs typeface="Times New Roman" panose="02020603050405020304" pitchFamily="18" charset="0"/>
              </a:rPr>
              <a:t>– 1500,00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b="1" dirty="0" smtClean="0">
                <a:latin typeface="Times New Roman" panose="02020603050405020304" pitchFamily="18" charset="0"/>
                <a:cs typeface="Times New Roman" panose="02020603050405020304" pitchFamily="18" charset="0"/>
              </a:rPr>
              <a:t>1.5. Plungės </a:t>
            </a:r>
            <a:r>
              <a:rPr lang="lt-LT" sz="1200" b="1" dirty="0">
                <a:latin typeface="Times New Roman" panose="02020603050405020304" pitchFamily="18" charset="0"/>
                <a:cs typeface="Times New Roman" panose="02020603050405020304" pitchFamily="18" charset="0"/>
              </a:rPr>
              <a:t>rajono Žemaičių Kalvarijos kultūros centro projektui </a:t>
            </a:r>
            <a:r>
              <a:rPr lang="lt-LT" sz="1200" b="1" dirty="0" err="1">
                <a:latin typeface="Times New Roman" panose="02020603050405020304" pitchFamily="18" charset="0"/>
                <a:cs typeface="Times New Roman" panose="02020603050405020304" pitchFamily="18" charset="0"/>
              </a:rPr>
              <a:t>III</a:t>
            </a:r>
            <a:r>
              <a:rPr lang="lt-LT" sz="1200" b="1" dirty="0">
                <a:latin typeface="Times New Roman" panose="02020603050405020304" pitchFamily="18" charset="0"/>
                <a:cs typeface="Times New Roman" panose="02020603050405020304" pitchFamily="18" charset="0"/>
              </a:rPr>
              <a:t> festivalis „Muzika ant vandens“</a:t>
            </a:r>
            <a:r>
              <a:rPr lang="lt-LT" sz="1200" dirty="0">
                <a:latin typeface="Times New Roman" panose="02020603050405020304" pitchFamily="18" charset="0"/>
                <a:cs typeface="Times New Roman" panose="02020603050405020304" pitchFamily="18" charset="0"/>
              </a:rPr>
              <a:t> – 1251 </a:t>
            </a:r>
            <a:r>
              <a:rPr lang="lt-LT" sz="1200" dirty="0" err="1">
                <a:latin typeface="Times New Roman" panose="02020603050405020304" pitchFamily="18" charset="0"/>
                <a:cs typeface="Times New Roman" panose="02020603050405020304" pitchFamily="18" charset="0"/>
              </a:rPr>
              <a:t>Eur</a:t>
            </a:r>
            <a:r>
              <a:rPr lang="lt-LT" sz="1200" dirty="0">
                <a:latin typeface="Times New Roman" panose="02020603050405020304" pitchFamily="18" charset="0"/>
                <a:cs typeface="Times New Roman" panose="02020603050405020304" pitchFamily="18" charset="0"/>
              </a:rPr>
              <a:t>.</a:t>
            </a:r>
          </a:p>
          <a:p>
            <a:r>
              <a:rPr lang="lt-LT" sz="1200" b="1" dirty="0" smtClean="0">
                <a:latin typeface="Times New Roman" panose="02020603050405020304" pitchFamily="18" charset="0"/>
                <a:cs typeface="Times New Roman" panose="02020603050405020304" pitchFamily="18" charset="0"/>
              </a:rPr>
              <a:t>1.6. </a:t>
            </a:r>
            <a:r>
              <a:rPr lang="lt-LT" sz="1200" b="1" dirty="0" err="1" smtClean="0">
                <a:latin typeface="Times New Roman" panose="02020603050405020304" pitchFamily="18" charset="0"/>
                <a:cs typeface="Times New Roman" panose="02020603050405020304" pitchFamily="18" charset="0"/>
              </a:rPr>
              <a:t>Šateikių</a:t>
            </a:r>
            <a:r>
              <a:rPr lang="lt-LT" sz="1200" b="1" dirty="0" smtClean="0">
                <a:latin typeface="Times New Roman" panose="02020603050405020304" pitchFamily="18" charset="0"/>
                <a:cs typeface="Times New Roman" panose="02020603050405020304" pitchFamily="18" charset="0"/>
              </a:rPr>
              <a:t> </a:t>
            </a:r>
            <a:r>
              <a:rPr lang="lt-LT" sz="1200" b="1" dirty="0">
                <a:latin typeface="Times New Roman" panose="02020603050405020304" pitchFamily="18" charset="0"/>
                <a:cs typeface="Times New Roman" panose="02020603050405020304" pitchFamily="18" charset="0"/>
              </a:rPr>
              <a:t>kultūros centro projektui „Poveikio teatras 2022“ </a:t>
            </a:r>
            <a:r>
              <a:rPr lang="lt-LT" sz="1200" dirty="0">
                <a:latin typeface="Times New Roman" panose="02020603050405020304" pitchFamily="18" charset="0"/>
                <a:cs typeface="Times New Roman" panose="02020603050405020304" pitchFamily="18" charset="0"/>
              </a:rPr>
              <a:t>– 699 </a:t>
            </a:r>
            <a:r>
              <a:rPr lang="lt-LT" sz="1200" dirty="0" err="1">
                <a:latin typeface="Times New Roman" panose="02020603050405020304" pitchFamily="18" charset="0"/>
                <a:cs typeface="Times New Roman" panose="02020603050405020304" pitchFamily="18" charset="0"/>
              </a:rPr>
              <a:t>Eur</a:t>
            </a:r>
            <a:r>
              <a:rPr lang="lt-LT" sz="1200" dirty="0" smtClean="0">
                <a:latin typeface="Times New Roman" panose="02020603050405020304" pitchFamily="18" charset="0"/>
                <a:cs typeface="Times New Roman" panose="02020603050405020304" pitchFamily="18" charset="0"/>
              </a:rPr>
              <a:t>.</a:t>
            </a:r>
          </a:p>
          <a:p>
            <a:endParaRPr lang="lt-LT" sz="1200" dirty="0">
              <a:latin typeface="Times New Roman" panose="02020603050405020304" pitchFamily="18" charset="0"/>
              <a:cs typeface="Times New Roman" panose="02020603050405020304" pitchFamily="18" charset="0"/>
            </a:endParaRPr>
          </a:p>
          <a:p>
            <a:r>
              <a:rPr lang="lt-LT" sz="1200" dirty="0" smtClean="0">
                <a:latin typeface="Times New Roman" panose="02020603050405020304" pitchFamily="18" charset="0"/>
                <a:cs typeface="Times New Roman" panose="02020603050405020304" pitchFamily="18" charset="0"/>
              </a:rPr>
              <a:t>ANTRAS ETAPAS</a:t>
            </a:r>
          </a:p>
          <a:p>
            <a:r>
              <a:rPr lang="lt-LT" sz="1200" b="1" dirty="0" smtClean="0">
                <a:latin typeface="Times New Roman" panose="02020603050405020304" pitchFamily="18" charset="0"/>
                <a:cs typeface="Times New Roman" panose="02020603050405020304" pitchFamily="18" charset="0"/>
              </a:rPr>
              <a:t>1.1. Plungės </a:t>
            </a:r>
            <a:r>
              <a:rPr lang="lt-LT" sz="1200" b="1" dirty="0">
                <a:latin typeface="Times New Roman" panose="02020603050405020304" pitchFamily="18" charset="0"/>
                <a:cs typeface="Times New Roman" panose="02020603050405020304" pitchFamily="18" charset="0"/>
              </a:rPr>
              <a:t>rajono savivaldybės kultūros centro projektui „Profesionalios muzikos dienos“ </a:t>
            </a:r>
            <a:r>
              <a:rPr lang="lt-LT" sz="1200" dirty="0">
                <a:latin typeface="Times New Roman" panose="02020603050405020304" pitchFamily="18" charset="0"/>
                <a:cs typeface="Times New Roman" panose="02020603050405020304" pitchFamily="18" charset="0"/>
              </a:rPr>
              <a:t>– 1 860 eurų;</a:t>
            </a:r>
          </a:p>
          <a:p>
            <a:r>
              <a:rPr lang="lt-LT" sz="1200" b="1" dirty="0" smtClean="0">
                <a:latin typeface="Times New Roman" panose="02020603050405020304" pitchFamily="18" charset="0"/>
                <a:cs typeface="Times New Roman" panose="02020603050405020304" pitchFamily="18" charset="0"/>
              </a:rPr>
              <a:t>1.2. Žemaičių </a:t>
            </a:r>
            <a:r>
              <a:rPr lang="lt-LT" sz="1200" b="1" dirty="0">
                <a:latin typeface="Times New Roman" panose="02020603050405020304" pitchFamily="18" charset="0"/>
                <a:cs typeface="Times New Roman" panose="02020603050405020304" pitchFamily="18" charset="0"/>
              </a:rPr>
              <a:t>dailės muziejaus projektui „230+4“ </a:t>
            </a:r>
            <a:r>
              <a:rPr lang="lt-LT" sz="1200" dirty="0">
                <a:latin typeface="Times New Roman" panose="02020603050405020304" pitchFamily="18" charset="0"/>
                <a:cs typeface="Times New Roman" panose="02020603050405020304" pitchFamily="18" charset="0"/>
              </a:rPr>
              <a:t>– 1 450 eurų;</a:t>
            </a:r>
          </a:p>
          <a:p>
            <a:r>
              <a:rPr lang="lt-LT" sz="1200" b="1" u="sng" dirty="0" smtClean="0">
                <a:latin typeface="Times New Roman" panose="02020603050405020304" pitchFamily="18" charset="0"/>
                <a:cs typeface="Times New Roman" panose="02020603050405020304" pitchFamily="18" charset="0"/>
              </a:rPr>
              <a:t>1.3. Plungės </a:t>
            </a:r>
            <a:r>
              <a:rPr lang="lt-LT" sz="1200" b="1" u="sng" dirty="0">
                <a:latin typeface="Times New Roman" panose="02020603050405020304" pitchFamily="18" charset="0"/>
                <a:cs typeface="Times New Roman" panose="02020603050405020304" pitchFamily="18" charset="0"/>
              </a:rPr>
              <a:t>rajono Žemaičių Kalvarijos kultūros centro projektams:</a:t>
            </a:r>
          </a:p>
          <a:p>
            <a:r>
              <a:rPr lang="lt-LT" sz="1200" dirty="0">
                <a:latin typeface="Times New Roman" panose="02020603050405020304" pitchFamily="18" charset="0"/>
                <a:cs typeface="Times New Roman" panose="02020603050405020304" pitchFamily="18" charset="0"/>
              </a:rPr>
              <a:t>1.3.1. „Mazgas. Kūrybinės iniciatyvos“ – 1 960 eurų;</a:t>
            </a:r>
          </a:p>
          <a:p>
            <a:r>
              <a:rPr lang="lt-LT" sz="1200" dirty="0">
                <a:latin typeface="Times New Roman" panose="02020603050405020304" pitchFamily="18" charset="0"/>
                <a:cs typeface="Times New Roman" panose="02020603050405020304" pitchFamily="18" charset="0"/>
              </a:rPr>
              <a:t>1.3.2. „ </a:t>
            </a:r>
            <a:r>
              <a:rPr lang="lt-LT" sz="1200" dirty="0" err="1">
                <a:latin typeface="Times New Roman" panose="02020603050405020304" pitchFamily="18" charset="0"/>
                <a:cs typeface="Times New Roman" panose="02020603050405020304" pitchFamily="18" charset="0"/>
              </a:rPr>
              <a:t>IX</a:t>
            </a:r>
            <a:r>
              <a:rPr lang="lt-LT" sz="1200" dirty="0">
                <a:latin typeface="Times New Roman" panose="02020603050405020304" pitchFamily="18" charset="0"/>
                <a:cs typeface="Times New Roman" panose="02020603050405020304" pitchFamily="18" charset="0"/>
              </a:rPr>
              <a:t> Platelių kamerinės muzikos festivalis“ – 1 570 eurų.</a:t>
            </a:r>
          </a:p>
          <a:p>
            <a:r>
              <a:rPr lang="lt-LT" sz="1200" b="1" u="sng" dirty="0" smtClean="0">
                <a:latin typeface="Times New Roman" panose="02020603050405020304" pitchFamily="18" charset="0"/>
                <a:cs typeface="Times New Roman" panose="02020603050405020304" pitchFamily="18" charset="0"/>
              </a:rPr>
              <a:t>1.4. Plungės </a:t>
            </a:r>
            <a:r>
              <a:rPr lang="lt-LT" sz="1200" b="1" u="sng" dirty="0">
                <a:latin typeface="Times New Roman" panose="02020603050405020304" pitchFamily="18" charset="0"/>
                <a:cs typeface="Times New Roman" panose="02020603050405020304" pitchFamily="18" charset="0"/>
              </a:rPr>
              <a:t>rajono savivaldybės viešosios bibliotekos projektams:</a:t>
            </a:r>
          </a:p>
          <a:p>
            <a:r>
              <a:rPr lang="lt-LT" sz="1200" dirty="0">
                <a:latin typeface="Times New Roman" panose="02020603050405020304" pitchFamily="18" charset="0"/>
                <a:cs typeface="Times New Roman" panose="02020603050405020304" pitchFamily="18" charset="0"/>
              </a:rPr>
              <a:t>1.4.1. „Kūrybinės iniciatyvos kultūros paveldo įprasminimui“– 1 720 eurų;</a:t>
            </a:r>
          </a:p>
          <a:p>
            <a:r>
              <a:rPr lang="lt-LT" sz="1200" dirty="0">
                <a:latin typeface="Times New Roman" panose="02020603050405020304" pitchFamily="18" charset="0"/>
                <a:cs typeface="Times New Roman" panose="02020603050405020304" pitchFamily="18" charset="0"/>
              </a:rPr>
              <a:t>1.4.2. „Su knyga“ – 820 eurų;</a:t>
            </a:r>
          </a:p>
          <a:p>
            <a:r>
              <a:rPr lang="lt-LT" sz="1200" dirty="0">
                <a:latin typeface="Times New Roman" panose="02020603050405020304" pitchFamily="18" charset="0"/>
                <a:cs typeface="Times New Roman" panose="02020603050405020304" pitchFamily="18" charset="0"/>
              </a:rPr>
              <a:t>1.4.3. „Literatūriniai susitikimai Plungės viešojoje bibliotekoje“ – 1 020 eurų.</a:t>
            </a:r>
          </a:p>
        </p:txBody>
      </p:sp>
    </p:spTree>
    <p:extLst>
      <p:ext uri="{BB962C8B-B14F-4D97-AF65-F5344CB8AC3E}">
        <p14:creationId xmlns:p14="http://schemas.microsoft.com/office/powerpoint/2010/main" val="27073282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Žemaičių Kalvarijos kultūros centro projektas „Muzika ant vandens“</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9" name="Picture 3" descr="C:\Users\uzneviciute\Documents\TARYBAI\2022\rugsėjis -tarybai\žem kalvarijos kc\muzika ant vandens\292236633_2132947500217416_2579522984373626837_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2875" y="1374725"/>
            <a:ext cx="3639641" cy="272973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uzneviciute\Documents\TARYBAI\2022\rugsėjis -tarybai\žem kalvarijos kc\muzika ant vandens\292182328_2131837023661797_4493526901564907690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3452396"/>
            <a:ext cx="4540805" cy="340560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uzneviciute\Documents\TARYBAI\2022\rugsėjis -tarybai\žem kalvarijos kc\muzika ant vandens\293028353_2134146333430866_822946761558374673_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1360880"/>
            <a:ext cx="3545428" cy="2659071"/>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uzneviciute\Documents\TARYBAI\2022\rugsėjis -tarybai\žem kalvarijos kc\muzika ant vandens\292078372_2132947983550701_168040627983876693_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72645" y="4277436"/>
            <a:ext cx="3419871" cy="2564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3510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Plungės kultūros centro projektas „Eksperimentinės meno jungtys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7" name="Picture 3" descr="C:\Users\uzneviciute\Documents\TARYBAI\2022\rugsėjis -tarybai\proj prist\KC\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6422" y="3107008"/>
            <a:ext cx="5523575" cy="36859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uzneviciute\Documents\TARYBAI\2022\rugsėjis -tarybai\proj prist\KC\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412776"/>
            <a:ext cx="5078113" cy="3388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081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260648"/>
            <a:ext cx="8352928" cy="5832648"/>
          </a:xfrm>
        </p:spPr>
        <p:txBody>
          <a:bodyPr>
            <a:noAutofit/>
          </a:bodyPr>
          <a:lstStyle/>
          <a:p>
            <a:r>
              <a:rPr lang="lt-LT" sz="32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Kultūros projektai yra finansuojami iš Savivaldybės biudžeto 6 programos </a:t>
            </a:r>
            <a:br>
              <a:rPr lang="lt-LT" sz="32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dviejų priemonių:</a:t>
            </a:r>
            <a:r>
              <a:rPr lang="lt-LT" sz="3200" b="1" dirty="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r>
              <a:rPr lang="lt-LT" sz="3200" b="1" i="1" dirty="0" smtClean="0">
                <a:latin typeface="Bookman Old Style" panose="02050604050505020204" pitchFamily="18" charset="0"/>
              </a:rPr>
              <a:t>„Kultūros projektų rėmimas“</a:t>
            </a:r>
            <a:r>
              <a:rPr lang="lt-LT" sz="3200" b="1" i="1" dirty="0">
                <a:latin typeface="Bookman Old Style" panose="02050604050505020204" pitchFamily="18" charset="0"/>
              </a:rPr>
              <a:t/>
            </a:r>
            <a:br>
              <a:rPr lang="lt-LT" sz="3200" b="1" i="1" dirty="0">
                <a:latin typeface="Bookman Old Style" panose="02050604050505020204" pitchFamily="18" charset="0"/>
              </a:rPr>
            </a:br>
            <a:r>
              <a:rPr lang="lt-LT" sz="3200" b="1" i="1" dirty="0" smtClean="0">
                <a:latin typeface="Bookman Old Style" panose="02050604050505020204" pitchFamily="18" charset="0"/>
              </a:rPr>
              <a:t/>
            </a:r>
            <a:br>
              <a:rPr lang="lt-LT" sz="3200" b="1" i="1" dirty="0" smtClean="0">
                <a:latin typeface="Bookman Old Style" panose="02050604050505020204" pitchFamily="18" charset="0"/>
              </a:rPr>
            </a:br>
            <a:r>
              <a:rPr lang="lt-LT" sz="3200" b="1" i="1" dirty="0" smtClean="0">
                <a:latin typeface="Bookman Old Style" panose="02050604050505020204" pitchFamily="18" charset="0"/>
              </a:rPr>
              <a:t/>
            </a:r>
            <a:br>
              <a:rPr lang="lt-LT" sz="3200" b="1" i="1" dirty="0" smtClean="0">
                <a:latin typeface="Bookman Old Style" panose="02050604050505020204" pitchFamily="18" charset="0"/>
              </a:rPr>
            </a:br>
            <a:r>
              <a:rPr lang="lt-LT" sz="3200" b="1" i="1" dirty="0" smtClean="0">
                <a:latin typeface="Bookman Old Style" panose="02050604050505020204" pitchFamily="18" charset="0"/>
              </a:rPr>
              <a:t>      „Lietuvos kultūros tarybos ir kitų     </a:t>
            </a:r>
            <a:br>
              <a:rPr lang="lt-LT" sz="3200" b="1" i="1" dirty="0" smtClean="0">
                <a:latin typeface="Bookman Old Style" panose="02050604050505020204" pitchFamily="18" charset="0"/>
              </a:rPr>
            </a:br>
            <a:r>
              <a:rPr lang="lt-LT" sz="3200" b="1" i="1" dirty="0">
                <a:latin typeface="Bookman Old Style" panose="02050604050505020204" pitchFamily="18" charset="0"/>
              </a:rPr>
              <a:t> </a:t>
            </a:r>
            <a:r>
              <a:rPr lang="lt-LT" sz="3200" b="1" i="1" dirty="0" smtClean="0">
                <a:latin typeface="Bookman Old Style" panose="02050604050505020204" pitchFamily="18" charset="0"/>
              </a:rPr>
              <a:t>  kultūrinių projektų rėmimas“ </a:t>
            </a:r>
            <a:endParaRPr lang="lt-LT" sz="32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763688" y="2420888"/>
            <a:ext cx="583264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05200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Viešosios bibliotekos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t>
            </a: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XXI</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 neskubėjimo festivalis “Upė“</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C:\Users\uzneviciute\Documents\TARYBAI\2022\rugsėjis -tarybai\proj prist\BIBLIOTEKA\upė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340768"/>
            <a:ext cx="4964476" cy="330884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zneviciute\Documents\TARYBAI\2022\rugsėjis -tarybai\proj prist\BIBLIOTEKA\upė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8959" y="3531413"/>
            <a:ext cx="4365041" cy="29093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zneviciute\Documents\TARYBAI\2022\rugsėjis -tarybai\proj prist\BIBLIOTEKA\upė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4293096"/>
            <a:ext cx="3222237" cy="2147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2815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Šateikių</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kultūros centro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„Poveikio teatras 2022“</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descr="C:\Users\uzneviciute\Documents\TARYBAI\2022\rugsėjis -tarybai\proj prist\šateikiu kc\280050181_3217361655213207_8448935492108280545_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433390"/>
            <a:ext cx="5225614" cy="391921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uzneviciute\Desktop\IMG_20220507_1816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574436"/>
            <a:ext cx="4128459"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2265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Žemaitijos nacionalinio parko direkcijos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„Kryždirbystė</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Žemaitijos kryžiai“ </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268760"/>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C:\Users\uzneviciute\Documents\TARYBAI\2022\rugsėjis -tarybai\proj prist\žnp\6 Susitikimas su LRT - su Zita Kelmickaite, A.Kuprelytės 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379627"/>
            <a:ext cx="5688632" cy="319493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uzneviciute\Documents\TARYBAI\2022\rugsėjis -tarybai\proj prist\žnp\13 Šveičiami dar vieni varteliai, A.Kuprelytės 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4614" y="3690253"/>
            <a:ext cx="2979840" cy="167358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uzneviciute\Documents\TARYBAI\2022\rugsėjis -tarybai\proj prist\žnp\18 Pulkas jaunųjų restauratorių, A.Kuprelytės 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712" y="4728134"/>
            <a:ext cx="3456384" cy="1941226"/>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uzneviciute\Documents\TARYBAI\2022\rugsėjis -tarybai\proj prist\žnp\31 Beržoro kapinėse, A.Kuprelytės 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152" y="1556792"/>
            <a:ext cx="2984302" cy="1676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399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296144"/>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VšĮ</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„Domus </a:t>
            </a: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alba</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projektas</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„SOFIJOS festivalis Kuliuose –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kūrybiškos </a:t>
            </a: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vietokūros</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generatorius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35696" y="1556792"/>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204864"/>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656994"/>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3173456"/>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90" y="3717032"/>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4498082"/>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8104" y="5279132"/>
            <a:ext cx="28098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888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75556" y="2924944"/>
            <a:ext cx="8352928" cy="1152128"/>
          </a:xfrm>
        </p:spPr>
        <p:txBody>
          <a:bodyPr>
            <a:noAutofit/>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DĖKOJU UŽ DĖMESĮ</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907704" y="3861048"/>
            <a:ext cx="583264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56206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456406" y="260648"/>
            <a:ext cx="8229600" cy="1143000"/>
          </a:xfrm>
        </p:spPr>
        <p:txBody>
          <a:bodyPr>
            <a:normAutofit fontScale="90000"/>
          </a:bodyPr>
          <a:lstStyle/>
          <a:p>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„Kultūros projektų rėmimas“</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sp>
        <p:nvSpPr>
          <p:cNvPr id="3" name="Turinio vietos rezervavimo ženklas 2"/>
          <p:cNvSpPr>
            <a:spLocks noGrp="1"/>
          </p:cNvSpPr>
          <p:nvPr>
            <p:ph idx="1"/>
          </p:nvPr>
        </p:nvSpPr>
        <p:spPr>
          <a:xfrm>
            <a:off x="539552" y="1628800"/>
            <a:ext cx="8229600" cy="4925144"/>
          </a:xfrm>
        </p:spPr>
        <p:txBody>
          <a:bodyPr/>
          <a:lstStyle/>
          <a:p>
            <a:pPr marL="0" indent="0" algn="ctr">
              <a:buNone/>
            </a:pPr>
            <a:r>
              <a:rPr lang="lt-LT" sz="24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Šiai priemonei 2022 metų biudžete </a:t>
            </a:r>
            <a:br>
              <a:rPr lang="lt-LT" sz="24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4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buvo numatyta 25 100 eurų. </a:t>
            </a:r>
            <a:br>
              <a:rPr lang="lt-LT" sz="24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000" b="1" i="1" dirty="0">
                <a:solidFill>
                  <a:srgbClr val="1F497D">
                    <a:lumMod val="75000"/>
                  </a:srgbClr>
                </a:solidFill>
                <a:effectLst>
                  <a:outerShdw blurRad="38100" dist="38100" dir="2700000" algn="tl">
                    <a:srgbClr val="000000">
                      <a:alpha val="43137"/>
                    </a:srgbClr>
                  </a:outerShdw>
                </a:effectLst>
                <a:latin typeface="Bookman Old Style" panose="02050604050505020204" pitchFamily="18" charset="0"/>
                <a:ea typeface="+mj-ea"/>
                <a:cs typeface="+mj-cs"/>
              </a:rPr>
              <a:t>3000 eurų skirta skatinimo premijoms už 2021 metais pasiektus aukštus rezultatus kultūros ir meno srityje</a:t>
            </a:r>
            <a:br>
              <a:rPr lang="lt-LT" sz="2000" b="1" i="1" dirty="0">
                <a:solidFill>
                  <a:srgbClr val="1F497D">
                    <a:lumMod val="75000"/>
                  </a:srgbClr>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
            </a:r>
            <a:b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Gautos 102 paraiškos. Lėšų poreikis – 182 479 eurai.</a:t>
            </a:r>
            <a:b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
            </a:r>
            <a:br>
              <a:rPr lang="lt-LT" sz="20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400" b="1" i="1" u="sng"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Finansavimas skirtas  43 projektams.</a:t>
            </a:r>
            <a:br>
              <a:rPr lang="lt-LT" sz="2400" b="1" i="1" u="sng"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000" b="1" i="1" u="sng"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
            </a:r>
            <a:br>
              <a:rPr lang="lt-LT" sz="2000" b="1" i="1" u="sng"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br>
            <a:r>
              <a:rPr lang="lt-LT" sz="2400" b="1" i="1" dirty="0">
                <a:solidFill>
                  <a:prstClr val="black"/>
                </a:solidFill>
                <a:effectLst>
                  <a:outerShdw blurRad="38100" dist="38100" dir="2700000" algn="tl">
                    <a:srgbClr val="000000">
                      <a:alpha val="43137"/>
                    </a:srgbClr>
                  </a:outerShdw>
                </a:effectLst>
                <a:latin typeface="Bookman Old Style" panose="02050604050505020204" pitchFamily="18" charset="0"/>
                <a:ea typeface="+mj-ea"/>
                <a:cs typeface="+mj-cs"/>
              </a:rPr>
              <a:t>Projektus teikė ir finansavimą gavo biudžetinės įstaigos, bendruomenės bei nevyriausybinės organizacijos. </a:t>
            </a:r>
            <a:endParaRPr lang="lt-LT" dirty="0"/>
          </a:p>
        </p:txBody>
      </p:sp>
      <p:cxnSp>
        <p:nvCxnSpPr>
          <p:cNvPr id="8" name="Tiesioji jungtis 7"/>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Tiesioji jungtis 9"/>
          <p:cNvCxnSpPr/>
          <p:nvPr/>
        </p:nvCxnSpPr>
        <p:spPr>
          <a:xfrm>
            <a:off x="1763688" y="1052736"/>
            <a:ext cx="583264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4161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1124744"/>
            <a:ext cx="8280920" cy="5544616"/>
          </a:xfrm>
        </p:spPr>
        <p:txBody>
          <a:bodyPr>
            <a:noAutofit/>
          </a:bodyPr>
          <a:lstStyle/>
          <a:p>
            <a:pPr indent="270510" algn="l">
              <a:spcAft>
                <a:spcPts val="0"/>
              </a:spcAft>
            </a:pP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200" b="1" u="sng" dirty="0" smtClean="0">
                <a:latin typeface="Times New Roman" panose="02020603050405020304" pitchFamily="18" charset="0"/>
                <a:ea typeface="Times New Roman"/>
                <a:cs typeface="Times New Roman" panose="02020603050405020304" pitchFamily="18" charset="0"/>
              </a:rPr>
              <a:t>1.1</a:t>
            </a:r>
            <a:r>
              <a:rPr lang="lt-LT" sz="1200" b="1" u="sng" dirty="0">
                <a:latin typeface="Times New Roman" panose="02020603050405020304" pitchFamily="18" charset="0"/>
                <a:ea typeface="Times New Roman"/>
                <a:cs typeface="Times New Roman" panose="02020603050405020304" pitchFamily="18" charset="0"/>
              </a:rPr>
              <a:t>. Plungės rajono savivaldybės kultūros centro projektams:</a:t>
            </a:r>
            <a:br>
              <a:rPr lang="lt-LT" sz="1200" b="1" u="sng"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1.1.1. „Kultūrinės edukacijos teatrinio veiksmo projektas „Atviras teatras 24“ – 1400,00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1.1.2. „Respublikinė dainų ir šokių šventė „Plungei 230“ – 1000,00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1.1.3. „Laisva muzika. Laisvo miesto, Laisvės alėjoje“ – 450,00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1.1.4. „Edukacinės kūrybinės dirbtuvės „Mes- šokio vaikai“ – 250,00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1.1.5. „PLUNGĖ. Langai į praeitį“ – 650,00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1.1.6. „</a:t>
            </a:r>
            <a:r>
              <a:rPr lang="lt-LT" sz="1200" dirty="0" err="1">
                <a:latin typeface="Times New Roman" panose="02020603050405020304" pitchFamily="18" charset="0"/>
                <a:ea typeface="Times New Roman"/>
                <a:cs typeface="Times New Roman" panose="02020603050405020304" pitchFamily="18" charset="0"/>
              </a:rPr>
              <a:t>II</a:t>
            </a:r>
            <a:r>
              <a:rPr lang="lt-LT" sz="1200" dirty="0">
                <a:latin typeface="Times New Roman" panose="02020603050405020304" pitchFamily="18" charset="0"/>
                <a:ea typeface="Times New Roman"/>
                <a:cs typeface="Times New Roman" panose="02020603050405020304" pitchFamily="18" charset="0"/>
              </a:rPr>
              <a:t> Respublikinis folkloro atlikėjų festivalis – konkursas „</a:t>
            </a:r>
            <a:r>
              <a:rPr lang="lt-LT" sz="1200" dirty="0" err="1">
                <a:latin typeface="Times New Roman" panose="02020603050405020304" pitchFamily="18" charset="0"/>
                <a:ea typeface="Times New Roman"/>
                <a:cs typeface="Times New Roman" panose="02020603050405020304" pitchFamily="18" charset="0"/>
              </a:rPr>
              <a:t>Sosėtėkem</a:t>
            </a:r>
            <a:r>
              <a:rPr lang="lt-LT" sz="1200" dirty="0">
                <a:latin typeface="Times New Roman" panose="02020603050405020304" pitchFamily="18" charset="0"/>
                <a:ea typeface="Times New Roman"/>
                <a:cs typeface="Times New Roman" panose="02020603050405020304" pitchFamily="18" charset="0"/>
              </a:rPr>
              <a:t> </a:t>
            </a:r>
            <a:r>
              <a:rPr lang="lt-LT" sz="1200" dirty="0" err="1">
                <a:latin typeface="Times New Roman" panose="02020603050405020304" pitchFamily="18" charset="0"/>
                <a:ea typeface="Times New Roman"/>
                <a:cs typeface="Times New Roman" panose="02020603050405020304" pitchFamily="18" charset="0"/>
              </a:rPr>
              <a:t>Plungie</a:t>
            </a:r>
            <a:r>
              <a:rPr lang="lt-LT" sz="1200" dirty="0">
                <a:latin typeface="Times New Roman" panose="02020603050405020304" pitchFamily="18" charset="0"/>
                <a:ea typeface="Times New Roman"/>
                <a:cs typeface="Times New Roman" panose="02020603050405020304" pitchFamily="18" charset="0"/>
              </a:rPr>
              <a:t> 2022“ – 250,00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1.1.7. „Pramoginis renginys vaikams „Vaikystės šventė“ , skirtas Vaikų gynimo dienai ir Magdeburgo teisių suteikimui paminėti“ – 250,00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1.1.8. „Respublikinis vaikų teatrų festivalis „Vaikiško teatro pavasaris“ – 1400,00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b="1" u="sng" dirty="0">
                <a:latin typeface="Times New Roman" panose="02020603050405020304" pitchFamily="18" charset="0"/>
                <a:ea typeface="Times New Roman"/>
                <a:cs typeface="Times New Roman" panose="02020603050405020304" pitchFamily="18" charset="0"/>
              </a:rPr>
              <a:t>1.2. Žemaičių dailės muziejaus projektams:</a:t>
            </a:r>
            <a:br>
              <a:rPr lang="lt-LT" sz="1200" b="1" u="sng"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1.2.1. „</a:t>
            </a:r>
            <a:r>
              <a:rPr lang="lt-LT" sz="1200" dirty="0" err="1">
                <a:latin typeface="Times New Roman" panose="02020603050405020304" pitchFamily="18" charset="0"/>
                <a:ea typeface="Times New Roman"/>
                <a:cs typeface="Times New Roman" panose="02020603050405020304" pitchFamily="18" charset="0"/>
              </a:rPr>
              <a:t>Bukantės</a:t>
            </a:r>
            <a:r>
              <a:rPr lang="lt-LT" sz="1200" dirty="0">
                <a:latin typeface="Times New Roman" panose="02020603050405020304" pitchFamily="18" charset="0"/>
                <a:ea typeface="Times New Roman"/>
                <a:cs typeface="Times New Roman" panose="02020603050405020304" pitchFamily="18" charset="0"/>
              </a:rPr>
              <a:t> dvarelis - Žemaitiškos kultūros židinys (skirtas rašytojos Žemaitės  </a:t>
            </a:r>
            <a:r>
              <a:rPr lang="lt-LT" sz="1200" dirty="0" err="1">
                <a:latin typeface="Times New Roman" panose="02020603050405020304" pitchFamily="18" charset="0"/>
                <a:ea typeface="Times New Roman"/>
                <a:cs typeface="Times New Roman" panose="02020603050405020304" pitchFamily="18" charset="0"/>
              </a:rPr>
              <a:t>177-ųjų</a:t>
            </a:r>
            <a:r>
              <a:rPr lang="lt-LT" sz="1200" dirty="0">
                <a:latin typeface="Times New Roman" panose="02020603050405020304" pitchFamily="18" charset="0"/>
                <a:ea typeface="Times New Roman"/>
                <a:cs typeface="Times New Roman" panose="02020603050405020304" pitchFamily="18" charset="0"/>
              </a:rPr>
              <a:t> gimimo metinių paminėjimui)“ – 650,00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1.2.2. „Gyvosios istorijos festivalis „Gyva </a:t>
            </a:r>
            <a:r>
              <a:rPr lang="lt-LT" sz="1200" dirty="0" err="1">
                <a:latin typeface="Times New Roman" panose="02020603050405020304" pitchFamily="18" charset="0"/>
                <a:ea typeface="Times New Roman"/>
                <a:cs typeface="Times New Roman" panose="02020603050405020304" pitchFamily="18" charset="0"/>
              </a:rPr>
              <a:t>Gondinga</a:t>
            </a:r>
            <a:r>
              <a:rPr lang="lt-LT" sz="1200" dirty="0">
                <a:latin typeface="Times New Roman" panose="02020603050405020304" pitchFamily="18" charset="0"/>
                <a:ea typeface="Times New Roman"/>
                <a:cs typeface="Times New Roman" panose="02020603050405020304" pitchFamily="18" charset="0"/>
              </a:rPr>
              <a:t>“ – 1400,00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1.2.3. „Kunigaikštienės Marijos </a:t>
            </a:r>
            <a:r>
              <a:rPr lang="lt-LT" sz="1200" dirty="0" err="1">
                <a:latin typeface="Times New Roman" panose="02020603050405020304" pitchFamily="18" charset="0"/>
                <a:ea typeface="Times New Roman"/>
                <a:cs typeface="Times New Roman" panose="02020603050405020304" pitchFamily="18" charset="0"/>
              </a:rPr>
              <a:t>Oginskienės</a:t>
            </a:r>
            <a:r>
              <a:rPr lang="lt-LT" sz="1200" dirty="0">
                <a:latin typeface="Times New Roman" panose="02020603050405020304" pitchFamily="18" charset="0"/>
                <a:ea typeface="Times New Roman"/>
                <a:cs typeface="Times New Roman" panose="02020603050405020304" pitchFamily="18" charset="0"/>
              </a:rPr>
              <a:t> knygos „Mano atsiminimai“ leidyba </a:t>
            </a:r>
            <a:r>
              <a:rPr lang="lt-LT" sz="1200" dirty="0" err="1">
                <a:latin typeface="Times New Roman" panose="02020603050405020304" pitchFamily="18" charset="0"/>
                <a:ea typeface="Times New Roman"/>
                <a:cs typeface="Times New Roman" panose="02020603050405020304" pitchFamily="18" charset="0"/>
              </a:rPr>
              <a:t>II</a:t>
            </a:r>
            <a:r>
              <a:rPr lang="lt-LT" sz="1200" dirty="0">
                <a:latin typeface="Times New Roman" panose="02020603050405020304" pitchFamily="18" charset="0"/>
                <a:ea typeface="Times New Roman"/>
                <a:cs typeface="Times New Roman" panose="02020603050405020304" pitchFamily="18" charset="0"/>
              </a:rPr>
              <a:t> etapas“ – 1400,00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1.2.4. „Plungės miesto savivaldai 230 (renginių ciklas) – 1000,00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1.2.5. „Renginių ciklas „Pasimatymas mano svajonių parke“ – 450,00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1.2.6. „Šviesa naktį kunigaikščio Mykolo Oginskio rūmuose“ – 250,00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1.2.7. „Žemaičių dailės pristatymai (pasirengimas </a:t>
            </a:r>
            <a:r>
              <a:rPr lang="lt-LT" sz="1200" dirty="0" err="1">
                <a:latin typeface="Times New Roman" panose="02020603050405020304" pitchFamily="18" charset="0"/>
                <a:ea typeface="Times New Roman"/>
                <a:cs typeface="Times New Roman" panose="02020603050405020304" pitchFamily="18" charset="0"/>
              </a:rPr>
              <a:t>9-jai</a:t>
            </a:r>
            <a:r>
              <a:rPr lang="lt-LT" sz="1200" dirty="0">
                <a:latin typeface="Times New Roman" panose="02020603050405020304" pitchFamily="18" charset="0"/>
                <a:ea typeface="Times New Roman"/>
                <a:cs typeface="Times New Roman" panose="02020603050405020304" pitchFamily="18" charset="0"/>
              </a:rPr>
              <a:t> Pasaulio žemaičių dailės parodai)“ – 450,00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b="1" u="sng" dirty="0">
                <a:latin typeface="Times New Roman" panose="02020603050405020304" pitchFamily="18" charset="0"/>
                <a:ea typeface="Times New Roman"/>
                <a:cs typeface="Times New Roman" panose="02020603050405020304" pitchFamily="18" charset="0"/>
              </a:rPr>
              <a:t>1.3. Plungės rajono savivaldybės viešosios bibliotekos projektams:</a:t>
            </a:r>
            <a:br>
              <a:rPr lang="lt-LT" sz="1200" b="1" u="sng"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1.3.1. „Tarptautinis fotografijos pleneras „Žemaičių kultūros lauko tyrimai, arba realybės transformacijos“ – 650,00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1.3.2. „Lauko fotografijos paroda „</a:t>
            </a:r>
            <a:r>
              <a:rPr lang="lt-LT" sz="1200" dirty="0" err="1">
                <a:latin typeface="Times New Roman" panose="02020603050405020304" pitchFamily="18" charset="0"/>
                <a:ea typeface="Times New Roman"/>
                <a:cs typeface="Times New Roman" panose="02020603050405020304" pitchFamily="18" charset="0"/>
              </a:rPr>
              <a:t>Fotoalėja</a:t>
            </a:r>
            <a:r>
              <a:rPr lang="lt-LT" sz="1200" dirty="0">
                <a:latin typeface="Times New Roman" panose="02020603050405020304" pitchFamily="18" charset="0"/>
                <a:ea typeface="Times New Roman"/>
                <a:cs typeface="Times New Roman" panose="02020603050405020304" pitchFamily="18" charset="0"/>
              </a:rPr>
              <a:t> 2022“ – 800,00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1.3.3. „Kūrybiškumo pamokos bibliotekoje“ – 450,00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1.3.4. „ Stiprybė gyventi ir mirti: nuo Plungės iki Himalajų. Leidinio apie žymią pasaulio alpinistę Vandą </a:t>
            </a:r>
            <a:r>
              <a:rPr lang="lt-LT" sz="1200" dirty="0" err="1">
                <a:latin typeface="Times New Roman" panose="02020603050405020304" pitchFamily="18" charset="0"/>
                <a:ea typeface="Times New Roman"/>
                <a:cs typeface="Times New Roman" panose="02020603050405020304" pitchFamily="18" charset="0"/>
              </a:rPr>
              <a:t>Rutkievič</a:t>
            </a:r>
            <a:r>
              <a:rPr lang="lt-LT" sz="1200" dirty="0">
                <a:latin typeface="Times New Roman" panose="02020603050405020304" pitchFamily="18" charset="0"/>
                <a:ea typeface="Times New Roman"/>
                <a:cs typeface="Times New Roman" panose="02020603050405020304" pitchFamily="18" charset="0"/>
              </a:rPr>
              <a:t> „</a:t>
            </a:r>
            <a:r>
              <a:rPr lang="lt-LT" sz="1200" dirty="0" err="1">
                <a:latin typeface="Times New Roman" panose="02020603050405020304" pitchFamily="18" charset="0"/>
                <a:ea typeface="Times New Roman"/>
                <a:cs typeface="Times New Roman" panose="02020603050405020304" pitchFamily="18" charset="0"/>
              </a:rPr>
              <a:t>Wanda</a:t>
            </a:r>
            <a:r>
              <a:rPr lang="lt-LT" sz="1200" dirty="0">
                <a:latin typeface="Times New Roman" panose="02020603050405020304" pitchFamily="18" charset="0"/>
                <a:ea typeface="Times New Roman"/>
                <a:cs typeface="Times New Roman" panose="02020603050405020304" pitchFamily="18" charset="0"/>
              </a:rPr>
              <a:t>“ vertimas ir leidyba“ – 1400,00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1.3.5. „Žemaičiai – lietuvių giminės tautybė“ (P. Višinskis) – renginių ciklas, skirtas </a:t>
            </a:r>
            <a:r>
              <a:rPr lang="lt-LT" sz="1200" dirty="0" err="1">
                <a:latin typeface="Times New Roman" panose="02020603050405020304" pitchFamily="18" charset="0"/>
                <a:ea typeface="Times New Roman"/>
                <a:cs typeface="Times New Roman" panose="02020603050405020304" pitchFamily="18" charset="0"/>
              </a:rPr>
              <a:t>2022-iesiems</a:t>
            </a:r>
            <a:r>
              <a:rPr lang="lt-LT" sz="1200" dirty="0">
                <a:latin typeface="Times New Roman" panose="02020603050405020304" pitchFamily="18" charset="0"/>
                <a:ea typeface="Times New Roman"/>
                <a:cs typeface="Times New Roman" panose="02020603050405020304" pitchFamily="18" charset="0"/>
              </a:rPr>
              <a:t>, žemaičių kalbos metams paminėti“ ­– 750,00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1.3.6. „ir nuskyniau vieną baltą rožę“ – Šatrijos Raganai 145“– 150,00 </a:t>
            </a:r>
            <a:r>
              <a:rPr lang="lt-LT" sz="1200" dirty="0" err="1">
                <a:latin typeface="Times New Roman" panose="02020603050405020304" pitchFamily="18" charset="0"/>
                <a:ea typeface="Times New Roman"/>
                <a:cs typeface="Times New Roman" panose="02020603050405020304" pitchFamily="18" charset="0"/>
              </a:rPr>
              <a:t>Eur</a:t>
            </a:r>
            <a:r>
              <a:rPr lang="lt-LT" sz="1200" dirty="0">
                <a:latin typeface="Times New Roman" panose="02020603050405020304" pitchFamily="18" charset="0"/>
                <a:ea typeface="Times New Roman"/>
                <a:cs typeface="Times New Roman" panose="02020603050405020304" pitchFamily="18" charset="0"/>
              </a:rPr>
              <a:t>.</a:t>
            </a:r>
            <a:br>
              <a:rPr lang="lt-LT" sz="1200" dirty="0">
                <a:latin typeface="Times New Roman" panose="02020603050405020304" pitchFamily="18" charset="0"/>
                <a:ea typeface="Times New Roman"/>
                <a:cs typeface="Times New Roman" panose="02020603050405020304" pitchFamily="18" charset="0"/>
              </a:rPr>
            </a:br>
            <a:r>
              <a:rPr lang="lt-LT" sz="1200" dirty="0">
                <a:latin typeface="Times New Roman" panose="02020603050405020304" pitchFamily="18" charset="0"/>
                <a:ea typeface="Times New Roman"/>
                <a:cs typeface="Times New Roman" panose="02020603050405020304" pitchFamily="18" charset="0"/>
              </a:rPr>
              <a:t/>
            </a:r>
            <a:br>
              <a:rPr lang="lt-LT" sz="1200" dirty="0">
                <a:latin typeface="Times New Roman" panose="02020603050405020304" pitchFamily="18" charset="0"/>
                <a:ea typeface="Times New Roman"/>
                <a:cs typeface="Times New Roman" panose="02020603050405020304" pitchFamily="18" charset="0"/>
              </a:rPr>
            </a:br>
            <a:r>
              <a:rPr lang="lt-LT" sz="1100" b="1" dirty="0" smtClean="0">
                <a:solidFill>
                  <a:srgbClr val="1F497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lt-LT" sz="1100" b="1" dirty="0" smtClean="0">
                <a:solidFill>
                  <a:srgbClr val="1F497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lt-LT" sz="1100" b="1" dirty="0">
                <a:solidFill>
                  <a:srgbClr val="1F497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lt-LT" sz="1100" b="1" dirty="0">
                <a:solidFill>
                  <a:srgbClr val="1F497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lt-LT" sz="1100" b="1" dirty="0" smtClean="0">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lt-LT" sz="1100" b="1" dirty="0" smtClean="0">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lt-LT" sz="1100" b="1" i="1" dirty="0">
              <a:latin typeface="Times New Roman" panose="02020603050405020304" pitchFamily="18" charset="0"/>
              <a:cs typeface="Times New Roman" panose="020206030504050203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6" name="Antraštė 1"/>
          <p:cNvSpPr txBox="1">
            <a:spLocks/>
          </p:cNvSpPr>
          <p:nvPr/>
        </p:nvSpPr>
        <p:spPr>
          <a:xfrm>
            <a:off x="456406" y="260648"/>
            <a:ext cx="8229600" cy="11430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„Kultūros projektų rėmimas“</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cxnSp>
        <p:nvCxnSpPr>
          <p:cNvPr id="8" name="Tiesioji jungtis 7"/>
          <p:cNvCxnSpPr/>
          <p:nvPr/>
        </p:nvCxnSpPr>
        <p:spPr>
          <a:xfrm>
            <a:off x="1763688" y="980728"/>
            <a:ext cx="583264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7663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755576" y="404664"/>
            <a:ext cx="8229600" cy="5750099"/>
          </a:xfrm>
        </p:spPr>
        <p:txBody>
          <a:bodyPr>
            <a:normAutofit/>
          </a:bodyPr>
          <a:lstStyle/>
          <a:p>
            <a:pPr marL="0" indent="0">
              <a:buNone/>
            </a:pPr>
            <a:r>
              <a:rPr lang="lt-LT" sz="1200" b="1" u="sng" dirty="0">
                <a:solidFill>
                  <a:prstClr val="black"/>
                </a:solidFill>
                <a:latin typeface="Times New Roman" panose="02020603050405020304" pitchFamily="18" charset="0"/>
                <a:ea typeface="Times New Roman"/>
                <a:cs typeface="Times New Roman" panose="02020603050405020304" pitchFamily="18" charset="0"/>
              </a:rPr>
              <a:t>1.4. Plungės rajono savivaldybės Žemaičių Kalvarijos kultūros centro projektams:</a:t>
            </a:r>
            <a:br>
              <a:rPr lang="lt-LT" sz="1200" b="1" u="sng"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1.4.1. „Mūsų kraštotyrininkui Konstantinui Bružui - 110“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1.4.2. „Respublikinis vaikų, jaunimo ir suaugusiųjų šokių festivalis-konkursas  „Tuo ritmu“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1.4.3. „Edukacinių veiklų ir meninių-kūrybinių dirbtuvių projektas „Kultūrinis pažinimas per tradicijas“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1.4.4. „Saulės palydos“ – 900,00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1.4.5. „</a:t>
            </a:r>
            <a:r>
              <a:rPr lang="lt-LT" sz="1200" dirty="0" err="1">
                <a:solidFill>
                  <a:prstClr val="black"/>
                </a:solidFill>
                <a:latin typeface="Times New Roman" panose="02020603050405020304" pitchFamily="18" charset="0"/>
                <a:ea typeface="Times New Roman"/>
                <a:cs typeface="Times New Roman" panose="02020603050405020304" pitchFamily="18" charset="0"/>
              </a:rPr>
              <a:t>IX</a:t>
            </a:r>
            <a:r>
              <a:rPr lang="lt-LT" sz="1200" dirty="0">
                <a:solidFill>
                  <a:prstClr val="black"/>
                </a:solidFill>
                <a:latin typeface="Times New Roman" panose="02020603050405020304" pitchFamily="18" charset="0"/>
                <a:ea typeface="Times New Roman"/>
                <a:cs typeface="Times New Roman" panose="02020603050405020304" pitchFamily="18" charset="0"/>
              </a:rPr>
              <a:t> Platelių kamerinės muzikos festivalis“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1.4.6. „Festivalis „Šviesos ieškok naktyje“ – 450,00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1.4.7. „</a:t>
            </a:r>
            <a:r>
              <a:rPr lang="lt-LT" sz="1200" dirty="0" err="1">
                <a:solidFill>
                  <a:prstClr val="black"/>
                </a:solidFill>
                <a:latin typeface="Times New Roman" panose="02020603050405020304" pitchFamily="18" charset="0"/>
                <a:ea typeface="Times New Roman"/>
                <a:cs typeface="Times New Roman" panose="02020603050405020304" pitchFamily="18" charset="0"/>
              </a:rPr>
              <a:t>IV</a:t>
            </a:r>
            <a:r>
              <a:rPr lang="lt-LT" sz="1200" dirty="0">
                <a:solidFill>
                  <a:prstClr val="black"/>
                </a:solidFill>
                <a:latin typeface="Times New Roman" panose="02020603050405020304" pitchFamily="18" charset="0"/>
                <a:ea typeface="Times New Roman"/>
                <a:cs typeface="Times New Roman" panose="02020603050405020304" pitchFamily="18" charset="0"/>
              </a:rPr>
              <a:t> Tarptautinis kaimo kapelų festivalis „Jurginės 2022“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b="1" u="sng" dirty="0">
                <a:solidFill>
                  <a:prstClr val="black"/>
                </a:solidFill>
                <a:latin typeface="Times New Roman" panose="02020603050405020304" pitchFamily="18" charset="0"/>
                <a:ea typeface="Times New Roman"/>
                <a:cs typeface="Times New Roman" panose="02020603050405020304" pitchFamily="18" charset="0"/>
              </a:rPr>
              <a:t>1.5. Plungės rajono savivaldybės </a:t>
            </a:r>
            <a:r>
              <a:rPr lang="lt-LT" sz="1200" b="1" u="sng" dirty="0" err="1">
                <a:solidFill>
                  <a:prstClr val="black"/>
                </a:solidFill>
                <a:latin typeface="Times New Roman" panose="02020603050405020304" pitchFamily="18" charset="0"/>
                <a:ea typeface="Times New Roman"/>
                <a:cs typeface="Times New Roman" panose="02020603050405020304" pitchFamily="18" charset="0"/>
              </a:rPr>
              <a:t>Šateikių</a:t>
            </a:r>
            <a:r>
              <a:rPr lang="lt-LT" sz="1200" b="1" u="sng" dirty="0">
                <a:solidFill>
                  <a:prstClr val="black"/>
                </a:solidFill>
                <a:latin typeface="Times New Roman" panose="02020603050405020304" pitchFamily="18" charset="0"/>
                <a:ea typeface="Times New Roman"/>
                <a:cs typeface="Times New Roman" panose="02020603050405020304" pitchFamily="18" charset="0"/>
              </a:rPr>
              <a:t> kultūros centro projektams:</a:t>
            </a:r>
            <a:br>
              <a:rPr lang="lt-LT" sz="1200" b="1" u="sng"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1.5.1. „Nors kauk be kaukės“ – 100,00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1.5.2. „Tradicinis folkloro festivalis „Pro </a:t>
            </a:r>
            <a:r>
              <a:rPr lang="lt-LT" sz="1200" dirty="0" err="1">
                <a:solidFill>
                  <a:prstClr val="black"/>
                </a:solidFill>
                <a:latin typeface="Times New Roman" panose="02020603050405020304" pitchFamily="18" charset="0"/>
                <a:ea typeface="Times New Roman"/>
                <a:cs typeface="Times New Roman" panose="02020603050405020304" pitchFamily="18" charset="0"/>
              </a:rPr>
              <a:t>veišnieliu</a:t>
            </a:r>
            <a:r>
              <a:rPr lang="lt-LT" sz="1200" dirty="0">
                <a:solidFill>
                  <a:prstClr val="black"/>
                </a:solidFill>
                <a:latin typeface="Times New Roman" panose="02020603050405020304" pitchFamily="18" charset="0"/>
                <a:ea typeface="Times New Roman"/>
                <a:cs typeface="Times New Roman" panose="02020603050405020304" pitchFamily="18" charset="0"/>
              </a:rPr>
              <a:t> </a:t>
            </a:r>
            <a:r>
              <a:rPr lang="lt-LT" sz="1200" dirty="0" err="1">
                <a:solidFill>
                  <a:prstClr val="black"/>
                </a:solidFill>
                <a:latin typeface="Times New Roman" panose="02020603050405020304" pitchFamily="18" charset="0"/>
                <a:ea typeface="Times New Roman"/>
                <a:cs typeface="Times New Roman" panose="02020603050405020304" pitchFamily="18" charset="0"/>
              </a:rPr>
              <a:t>suodnieli</a:t>
            </a:r>
            <a:r>
              <a:rPr lang="lt-LT" sz="1200" dirty="0">
                <a:solidFill>
                  <a:prstClr val="black"/>
                </a:solidFill>
                <a:latin typeface="Times New Roman" panose="02020603050405020304" pitchFamily="18" charset="0"/>
                <a:ea typeface="Times New Roman"/>
                <a:cs typeface="Times New Roman" panose="02020603050405020304" pitchFamily="18" charset="0"/>
              </a:rPr>
              <a:t>“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1.5.3. „Profesorius Emilis </a:t>
            </a:r>
            <a:r>
              <a:rPr lang="lt-LT" sz="1200" dirty="0" err="1">
                <a:solidFill>
                  <a:prstClr val="black"/>
                </a:solidFill>
                <a:latin typeface="Times New Roman" panose="02020603050405020304" pitchFamily="18" charset="0"/>
                <a:ea typeface="Times New Roman"/>
                <a:cs typeface="Times New Roman" panose="02020603050405020304" pitchFamily="18" charset="0"/>
              </a:rPr>
              <a:t>Vinteleris</a:t>
            </a:r>
            <a:r>
              <a:rPr lang="lt-LT" sz="1200" dirty="0">
                <a:solidFill>
                  <a:prstClr val="black"/>
                </a:solidFill>
                <a:latin typeface="Times New Roman" panose="02020603050405020304" pitchFamily="18" charset="0"/>
                <a:ea typeface="Times New Roman"/>
                <a:cs typeface="Times New Roman" panose="02020603050405020304" pitchFamily="18" charset="0"/>
              </a:rPr>
              <a:t> - </a:t>
            </a:r>
            <a:r>
              <a:rPr lang="lt-LT" sz="1200" dirty="0" err="1">
                <a:solidFill>
                  <a:prstClr val="black"/>
                </a:solidFill>
                <a:latin typeface="Times New Roman" panose="02020603050405020304" pitchFamily="18" charset="0"/>
                <a:ea typeface="Times New Roman"/>
                <a:cs typeface="Times New Roman" panose="02020603050405020304" pitchFamily="18" charset="0"/>
              </a:rPr>
              <a:t>Šateikių</a:t>
            </a:r>
            <a:r>
              <a:rPr lang="lt-LT" sz="1200" dirty="0">
                <a:solidFill>
                  <a:prstClr val="black"/>
                </a:solidFill>
                <a:latin typeface="Times New Roman" panose="02020603050405020304" pitchFamily="18" charset="0"/>
                <a:ea typeface="Times New Roman"/>
                <a:cs typeface="Times New Roman" panose="02020603050405020304" pitchFamily="18" charset="0"/>
              </a:rPr>
              <a:t> žemės sūnus“ – 150,00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b="1" u="sng" dirty="0">
                <a:solidFill>
                  <a:prstClr val="black"/>
                </a:solidFill>
                <a:latin typeface="Times New Roman" panose="02020603050405020304" pitchFamily="18" charset="0"/>
                <a:ea typeface="Times New Roman"/>
                <a:cs typeface="Times New Roman" panose="02020603050405020304" pitchFamily="18" charset="0"/>
              </a:rPr>
              <a:t>1.6. Plungės rajono savivaldybės </a:t>
            </a:r>
            <a:r>
              <a:rPr lang="lt-LT" sz="1200" b="1" u="sng" dirty="0" err="1">
                <a:solidFill>
                  <a:prstClr val="black"/>
                </a:solidFill>
                <a:latin typeface="Times New Roman" panose="02020603050405020304" pitchFamily="18" charset="0"/>
                <a:ea typeface="Times New Roman"/>
                <a:cs typeface="Times New Roman" panose="02020603050405020304" pitchFamily="18" charset="0"/>
              </a:rPr>
              <a:t>Žlibinų</a:t>
            </a:r>
            <a:r>
              <a:rPr lang="lt-LT" sz="1200" b="1" u="sng" dirty="0">
                <a:solidFill>
                  <a:prstClr val="black"/>
                </a:solidFill>
                <a:latin typeface="Times New Roman" panose="02020603050405020304" pitchFamily="18" charset="0"/>
                <a:ea typeface="Times New Roman"/>
                <a:cs typeface="Times New Roman" panose="02020603050405020304" pitchFamily="18" charset="0"/>
              </a:rPr>
              <a:t> kultūros centro projektams:</a:t>
            </a:r>
            <a:br>
              <a:rPr lang="lt-LT" sz="1200" b="1" u="sng"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1.6.1. „Rajoninė vokalinių ansamblių šventė „Dainuojančios bitės‘“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1.6.2. „Tradicinis respublikinis liaudiškų šokių festivalis „Nupinkim margą šokių pynę 2022“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1.6.3. „Tarptautinė liaudies kapelų sueiga 2022“ –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b="1" u="sng" dirty="0">
                <a:solidFill>
                  <a:prstClr val="black"/>
                </a:solidFill>
                <a:latin typeface="Times New Roman" panose="02020603050405020304" pitchFamily="18" charset="0"/>
                <a:ea typeface="Times New Roman"/>
                <a:cs typeface="Times New Roman" panose="02020603050405020304" pitchFamily="18" charset="0"/>
              </a:rPr>
              <a:t>1.7. Plungės rajono savivaldybės Kulių kultūros centro projektams:</a:t>
            </a:r>
            <a:br>
              <a:rPr lang="lt-LT" sz="1200" b="1" u="sng"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1.7.1. „Tradicinė kaimo kapelų šventė – varžytuvės „Visos dainos – tau Tėvyne“ skirta Žemaičių kalbos metams“ – 150,00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b="1" u="sng" dirty="0">
                <a:solidFill>
                  <a:prstClr val="black"/>
                </a:solidFill>
                <a:latin typeface="Times New Roman" panose="02020603050405020304" pitchFamily="18" charset="0"/>
                <a:ea typeface="Times New Roman"/>
                <a:cs typeface="Times New Roman" panose="02020603050405020304" pitchFamily="18" charset="0"/>
              </a:rPr>
              <a:t>1.8. Plungės Mykolo Oginskio meno mokyklos projektams:</a:t>
            </a:r>
            <a:br>
              <a:rPr lang="lt-LT" sz="1200" b="1" u="sng"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1.8.1. „</a:t>
            </a:r>
            <a:r>
              <a:rPr lang="lt-LT" sz="1200" dirty="0" err="1">
                <a:solidFill>
                  <a:prstClr val="black"/>
                </a:solidFill>
                <a:latin typeface="Times New Roman" panose="02020603050405020304" pitchFamily="18" charset="0"/>
                <a:ea typeface="Times New Roman"/>
                <a:cs typeface="Times New Roman" panose="02020603050405020304" pitchFamily="18" charset="0"/>
              </a:rPr>
              <a:t>VIII</a:t>
            </a:r>
            <a:r>
              <a:rPr lang="lt-LT" sz="1200" dirty="0">
                <a:solidFill>
                  <a:prstClr val="black"/>
                </a:solidFill>
                <a:latin typeface="Times New Roman" panose="02020603050405020304" pitchFamily="18" charset="0"/>
                <a:ea typeface="Times New Roman"/>
                <a:cs typeface="Times New Roman" panose="02020603050405020304" pitchFamily="18" charset="0"/>
              </a:rPr>
              <a:t> Respublikinis muzikos ir meno mokyklų fortepijoninių ansamblių festivalis – konkursas „Muzika sujungia mus“ ir bendras esamų ir buvusių mokinių koncertas, skirtas atkurtos Plungės vaikų muzikos mokyklos 60- </a:t>
            </a:r>
            <a:r>
              <a:rPr lang="lt-LT" sz="1200" dirty="0" err="1">
                <a:solidFill>
                  <a:prstClr val="black"/>
                </a:solidFill>
                <a:latin typeface="Times New Roman" panose="02020603050405020304" pitchFamily="18" charset="0"/>
                <a:ea typeface="Times New Roman"/>
                <a:cs typeface="Times New Roman" panose="02020603050405020304" pitchFamily="18" charset="0"/>
              </a:rPr>
              <a:t>mečio</a:t>
            </a:r>
            <a:r>
              <a:rPr lang="lt-LT" sz="1200" dirty="0">
                <a:solidFill>
                  <a:prstClr val="black"/>
                </a:solidFill>
                <a:latin typeface="Times New Roman" panose="02020603050405020304" pitchFamily="18" charset="0"/>
                <a:ea typeface="Times New Roman"/>
                <a:cs typeface="Times New Roman" panose="02020603050405020304" pitchFamily="18" charset="0"/>
              </a:rPr>
              <a:t> jubiliejui“ – 150,00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1.8.2. „</a:t>
            </a:r>
            <a:r>
              <a:rPr lang="lt-LT" sz="1200" dirty="0" err="1">
                <a:solidFill>
                  <a:prstClr val="black"/>
                </a:solidFill>
                <a:latin typeface="Times New Roman" panose="02020603050405020304" pitchFamily="18" charset="0"/>
                <a:ea typeface="Times New Roman"/>
                <a:cs typeface="Times New Roman" panose="02020603050405020304" pitchFamily="18" charset="0"/>
              </a:rPr>
              <a:t>XI</a:t>
            </a:r>
            <a:r>
              <a:rPr lang="lt-LT" sz="1200" dirty="0">
                <a:solidFill>
                  <a:prstClr val="black"/>
                </a:solidFill>
                <a:latin typeface="Times New Roman" panose="02020603050405020304" pitchFamily="18" charset="0"/>
                <a:ea typeface="Times New Roman"/>
                <a:cs typeface="Times New Roman" panose="02020603050405020304" pitchFamily="18" charset="0"/>
              </a:rPr>
              <a:t> tarptautinis vaikų ir jaunimo pučiamųjų instrumentų solistų ir ansamblių virtualus festivalis-konkursas „PAVASARIO TRIMITAI 2022“, skirtas atkurtos Plungės vaikų muzikos mokyklos 60- </a:t>
            </a:r>
            <a:r>
              <a:rPr lang="lt-LT" sz="1200" dirty="0" err="1">
                <a:solidFill>
                  <a:prstClr val="black"/>
                </a:solidFill>
                <a:latin typeface="Times New Roman" panose="02020603050405020304" pitchFamily="18" charset="0"/>
                <a:ea typeface="Times New Roman"/>
                <a:cs typeface="Times New Roman" panose="02020603050405020304" pitchFamily="18" charset="0"/>
              </a:rPr>
              <a:t>mečio</a:t>
            </a:r>
            <a:r>
              <a:rPr lang="lt-LT" sz="1200" dirty="0">
                <a:solidFill>
                  <a:prstClr val="black"/>
                </a:solidFill>
                <a:latin typeface="Times New Roman" panose="02020603050405020304" pitchFamily="18" charset="0"/>
                <a:ea typeface="Times New Roman"/>
                <a:cs typeface="Times New Roman" panose="02020603050405020304" pitchFamily="18" charset="0"/>
              </a:rPr>
              <a:t> jubiliejui“ – 350,00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dirty="0">
                <a:solidFill>
                  <a:prstClr val="black"/>
                </a:solidFill>
                <a:latin typeface="Times New Roman" panose="02020603050405020304" pitchFamily="18" charset="0"/>
                <a:ea typeface="Times New Roman"/>
                <a:cs typeface="Times New Roman" panose="02020603050405020304" pitchFamily="18" charset="0"/>
              </a:rPr>
              <a:t>1.8.3. „Nuo vaikų muzikos mokyklos iki menų kalvės – 60 metų puoselėjant Plungės krašto kultūrinį paveldą“ – 900,00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br>
              <a:rPr lang="lt-LT" sz="1200" dirty="0">
                <a:solidFill>
                  <a:prstClr val="black"/>
                </a:solidFill>
                <a:latin typeface="Times New Roman" panose="02020603050405020304" pitchFamily="18" charset="0"/>
                <a:ea typeface="Times New Roman"/>
                <a:cs typeface="Times New Roman" panose="02020603050405020304" pitchFamily="18" charset="0"/>
              </a:rPr>
            </a:br>
            <a:r>
              <a:rPr lang="lt-LT" sz="1200" b="1" dirty="0">
                <a:solidFill>
                  <a:prstClr val="black"/>
                </a:solidFill>
                <a:latin typeface="Times New Roman" panose="02020603050405020304" pitchFamily="18" charset="0"/>
                <a:ea typeface="Times New Roman"/>
                <a:cs typeface="Times New Roman" panose="02020603050405020304" pitchFamily="18" charset="0"/>
              </a:rPr>
              <a:t>1.9. Visuomeninės organizacijos Platelių bendruomenė projektui „Plateliams 230 m.- tapatybės slinktys“ </a:t>
            </a:r>
            <a:r>
              <a:rPr lang="lt-LT" sz="1200" dirty="0">
                <a:solidFill>
                  <a:prstClr val="black"/>
                </a:solidFill>
                <a:latin typeface="Times New Roman" panose="02020603050405020304" pitchFamily="18" charset="0"/>
                <a:ea typeface="Times New Roman"/>
                <a:cs typeface="Times New Roman" panose="02020603050405020304" pitchFamily="18" charset="0"/>
              </a:rPr>
              <a:t>–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r>
              <a:rPr lang="lt-LT" sz="1200" b="1" dirty="0">
                <a:solidFill>
                  <a:prstClr val="black"/>
                </a:solidFill>
                <a:latin typeface="Times New Roman" panose="02020603050405020304" pitchFamily="18" charset="0"/>
                <a:ea typeface="Times New Roman"/>
                <a:cs typeface="Times New Roman" panose="02020603050405020304" pitchFamily="18" charset="0"/>
              </a:rPr>
              <a:t/>
            </a:r>
            <a:br>
              <a:rPr lang="lt-LT" sz="1200" b="1" dirty="0">
                <a:solidFill>
                  <a:prstClr val="black"/>
                </a:solidFill>
                <a:latin typeface="Times New Roman" panose="02020603050405020304" pitchFamily="18" charset="0"/>
                <a:ea typeface="Times New Roman"/>
                <a:cs typeface="Times New Roman" panose="02020603050405020304" pitchFamily="18" charset="0"/>
              </a:rPr>
            </a:br>
            <a:r>
              <a:rPr lang="lt-LT" sz="1200" b="1" dirty="0">
                <a:solidFill>
                  <a:prstClr val="black"/>
                </a:solidFill>
                <a:latin typeface="Times New Roman" panose="02020603050405020304" pitchFamily="18" charset="0"/>
                <a:ea typeface="Times New Roman"/>
                <a:cs typeface="Times New Roman" panose="02020603050405020304" pitchFamily="18" charset="0"/>
              </a:rPr>
              <a:t>1.10. Plungės rajono Kulių krašto bendruomenės „Alantas“ projektui „Sambrėškis 2022“ </a:t>
            </a:r>
            <a:r>
              <a:rPr lang="lt-LT" sz="1200" dirty="0">
                <a:solidFill>
                  <a:prstClr val="black"/>
                </a:solidFill>
                <a:latin typeface="Times New Roman" panose="02020603050405020304" pitchFamily="18" charset="0"/>
                <a:ea typeface="Times New Roman"/>
                <a:cs typeface="Times New Roman" panose="02020603050405020304" pitchFamily="18" charset="0"/>
              </a:rPr>
              <a:t>– 150,00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r>
              <a:rPr lang="lt-LT" sz="1200" b="1" dirty="0">
                <a:solidFill>
                  <a:prstClr val="black"/>
                </a:solidFill>
                <a:latin typeface="Times New Roman" panose="02020603050405020304" pitchFamily="18" charset="0"/>
                <a:ea typeface="Times New Roman"/>
                <a:cs typeface="Times New Roman" panose="02020603050405020304" pitchFamily="18" charset="0"/>
              </a:rPr>
              <a:t/>
            </a:r>
            <a:br>
              <a:rPr lang="lt-LT" sz="1200" b="1" dirty="0">
                <a:solidFill>
                  <a:prstClr val="black"/>
                </a:solidFill>
                <a:latin typeface="Times New Roman" panose="02020603050405020304" pitchFamily="18" charset="0"/>
                <a:ea typeface="Times New Roman"/>
                <a:cs typeface="Times New Roman" panose="02020603050405020304" pitchFamily="18" charset="0"/>
              </a:rPr>
            </a:br>
            <a:r>
              <a:rPr lang="lt-LT" sz="1200" b="1" dirty="0">
                <a:solidFill>
                  <a:prstClr val="black"/>
                </a:solidFill>
                <a:latin typeface="Times New Roman" panose="02020603050405020304" pitchFamily="18" charset="0"/>
                <a:ea typeface="Times New Roman"/>
                <a:cs typeface="Times New Roman" panose="02020603050405020304" pitchFamily="18" charset="0"/>
              </a:rPr>
              <a:t>1.11. Platelių etninės kultūros klubo projektui „Žemaičių dienos“ </a:t>
            </a:r>
            <a:r>
              <a:rPr lang="lt-LT" sz="1200" dirty="0">
                <a:solidFill>
                  <a:prstClr val="black"/>
                </a:solidFill>
                <a:latin typeface="Times New Roman" panose="02020603050405020304" pitchFamily="18" charset="0"/>
                <a:ea typeface="Times New Roman"/>
                <a:cs typeface="Times New Roman" panose="02020603050405020304" pitchFamily="18" charset="0"/>
              </a:rPr>
              <a:t>– 250,00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r>
              <a:rPr lang="lt-LT" sz="1200" b="1" dirty="0">
                <a:solidFill>
                  <a:prstClr val="black"/>
                </a:solidFill>
                <a:latin typeface="Times New Roman" panose="02020603050405020304" pitchFamily="18" charset="0"/>
                <a:ea typeface="Times New Roman"/>
                <a:cs typeface="Times New Roman" panose="02020603050405020304" pitchFamily="18" charset="0"/>
              </a:rPr>
              <a:t/>
            </a:r>
            <a:br>
              <a:rPr lang="lt-LT" sz="1200" b="1" dirty="0">
                <a:solidFill>
                  <a:prstClr val="black"/>
                </a:solidFill>
                <a:latin typeface="Times New Roman" panose="02020603050405020304" pitchFamily="18" charset="0"/>
                <a:ea typeface="Times New Roman"/>
                <a:cs typeface="Times New Roman" panose="02020603050405020304" pitchFamily="18" charset="0"/>
              </a:rPr>
            </a:br>
            <a:r>
              <a:rPr lang="lt-LT" sz="1200" b="1" dirty="0">
                <a:solidFill>
                  <a:prstClr val="black"/>
                </a:solidFill>
                <a:latin typeface="Times New Roman" panose="02020603050405020304" pitchFamily="18" charset="0"/>
                <a:ea typeface="Times New Roman"/>
                <a:cs typeface="Times New Roman" panose="02020603050405020304" pitchFamily="18" charset="0"/>
              </a:rPr>
              <a:t>1.12. Draugijos „Saulutė“ projektui „Spaudos projektas „Žemaičių krašto kultūra, paveldas, asmenybės“  </a:t>
            </a:r>
            <a:r>
              <a:rPr lang="lt-LT" sz="1200" dirty="0">
                <a:solidFill>
                  <a:prstClr val="black"/>
                </a:solidFill>
                <a:latin typeface="Times New Roman" panose="02020603050405020304" pitchFamily="18" charset="0"/>
                <a:ea typeface="Times New Roman"/>
                <a:cs typeface="Times New Roman" panose="02020603050405020304" pitchFamily="18" charset="0"/>
              </a:rPr>
              <a:t>– 450,00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r>
              <a:rPr lang="lt-LT" sz="1200" b="1" dirty="0">
                <a:solidFill>
                  <a:prstClr val="black"/>
                </a:solidFill>
                <a:latin typeface="Times New Roman" panose="02020603050405020304" pitchFamily="18" charset="0"/>
                <a:ea typeface="Times New Roman"/>
                <a:cs typeface="Times New Roman" panose="02020603050405020304" pitchFamily="18" charset="0"/>
              </a:rPr>
              <a:t/>
            </a:r>
            <a:br>
              <a:rPr lang="lt-LT" sz="1200" b="1" dirty="0">
                <a:solidFill>
                  <a:prstClr val="black"/>
                </a:solidFill>
                <a:latin typeface="Times New Roman" panose="02020603050405020304" pitchFamily="18" charset="0"/>
                <a:ea typeface="Times New Roman"/>
                <a:cs typeface="Times New Roman" panose="02020603050405020304" pitchFamily="18" charset="0"/>
              </a:rPr>
            </a:br>
            <a:r>
              <a:rPr lang="lt-LT" sz="1200" b="1" dirty="0">
                <a:solidFill>
                  <a:prstClr val="black"/>
                </a:solidFill>
                <a:latin typeface="Times New Roman" panose="02020603050405020304" pitchFamily="18" charset="0"/>
                <a:ea typeface="Times New Roman"/>
                <a:cs typeface="Times New Roman" panose="02020603050405020304" pitchFamily="18" charset="0"/>
              </a:rPr>
              <a:t>1.13. </a:t>
            </a:r>
            <a:r>
              <a:rPr lang="lt-LT" sz="1200" b="1" dirty="0" err="1">
                <a:solidFill>
                  <a:prstClr val="black"/>
                </a:solidFill>
                <a:latin typeface="Times New Roman" panose="02020603050405020304" pitchFamily="18" charset="0"/>
                <a:ea typeface="Times New Roman"/>
                <a:cs typeface="Times New Roman" panose="02020603050405020304" pitchFamily="18" charset="0"/>
              </a:rPr>
              <a:t>Fotoklubo</a:t>
            </a:r>
            <a:r>
              <a:rPr lang="lt-LT" sz="1200" b="1" dirty="0">
                <a:solidFill>
                  <a:prstClr val="black"/>
                </a:solidFill>
                <a:latin typeface="Times New Roman" panose="02020603050405020304" pitchFamily="18" charset="0"/>
                <a:ea typeface="Times New Roman"/>
                <a:cs typeface="Times New Roman" panose="02020603050405020304" pitchFamily="18" charset="0"/>
              </a:rPr>
              <a:t> „Žybt“ projektui „Žemaičių žemės vaizdų antologija“ – </a:t>
            </a:r>
            <a:r>
              <a:rPr lang="lt-LT" sz="1200" dirty="0">
                <a:solidFill>
                  <a:prstClr val="black"/>
                </a:solidFill>
                <a:latin typeface="Times New Roman" panose="02020603050405020304" pitchFamily="18" charset="0"/>
                <a:ea typeface="Times New Roman"/>
                <a:cs typeface="Times New Roman" panose="02020603050405020304" pitchFamily="18" charset="0"/>
              </a:rPr>
              <a:t>150,00 </a:t>
            </a:r>
            <a:r>
              <a:rPr lang="lt-LT" sz="1200" dirty="0" err="1">
                <a:solidFill>
                  <a:prstClr val="black"/>
                </a:solidFill>
                <a:latin typeface="Times New Roman" panose="02020603050405020304" pitchFamily="18" charset="0"/>
                <a:ea typeface="Times New Roman"/>
                <a:cs typeface="Times New Roman" panose="02020603050405020304" pitchFamily="18" charset="0"/>
              </a:rPr>
              <a:t>Eur</a:t>
            </a:r>
            <a:r>
              <a:rPr lang="lt-LT" sz="1200" dirty="0">
                <a:solidFill>
                  <a:prstClr val="black"/>
                </a:solidFill>
                <a:latin typeface="Times New Roman" panose="02020603050405020304" pitchFamily="18" charset="0"/>
                <a:ea typeface="Times New Roman"/>
                <a:cs typeface="Times New Roman" panose="02020603050405020304" pitchFamily="18" charset="0"/>
              </a:rPr>
              <a:t>.</a:t>
            </a:r>
            <a:endParaRPr lang="lt-LT" sz="1200" dirty="0"/>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28350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539552" y="332656"/>
            <a:ext cx="8352928" cy="1728192"/>
          </a:xfrm>
        </p:spPr>
        <p:txBody>
          <a:bodyPr>
            <a:noAutofit/>
          </a:bodyPr>
          <a:lstStyle/>
          <a:p>
            <a:r>
              <a:rPr lang="lt-LT" sz="28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8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8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8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8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8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Žemaičių Kalvarijos kultūros centro projektas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„Respublikinis šokių festivalis konkursas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“Tuo ritmu“ </a:t>
            </a: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16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t/>
            </a:r>
            <a:br>
              <a:rPr lang="lt-LT" sz="2000" b="1" dirty="0" smtClean="0">
                <a:solidFill>
                  <a:schemeClr val="tx2"/>
                </a:solidFill>
                <a:effectLst>
                  <a:outerShdw blurRad="38100" dist="38100" dir="2700000" algn="tl">
                    <a:srgbClr val="000000">
                      <a:alpha val="43137"/>
                    </a:srgbClr>
                  </a:outerShdw>
                </a:effectLst>
                <a:latin typeface="Bookman Old Style" panose="02050604050505020204" pitchFamily="18" charset="0"/>
              </a:rPr>
            </a:br>
            <a:endParaRPr lang="lt-LT" sz="2000" b="1" i="1" dirty="0">
              <a:latin typeface="Bookman Old Style" panose="02050604050505020204" pitchFamily="18" charset="0"/>
            </a:endParaRPr>
          </a:p>
        </p:txBody>
      </p:sp>
      <p:cxnSp>
        <p:nvCxnSpPr>
          <p:cNvPr id="5" name="Tiesioji jungtis 4"/>
          <p:cNvCxnSpPr/>
          <p:nvPr/>
        </p:nvCxnSpPr>
        <p:spPr>
          <a:xfrm>
            <a:off x="539552" y="116632"/>
            <a:ext cx="0" cy="6552728"/>
          </a:xfrm>
          <a:prstGeom prst="line">
            <a:avLst/>
          </a:prstGeom>
          <a:ln w="317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 name="Tiesioji jungtis 3"/>
          <p:cNvCxnSpPr/>
          <p:nvPr/>
        </p:nvCxnSpPr>
        <p:spPr>
          <a:xfrm>
            <a:off x="1888305" y="1556792"/>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C:\Users\uzneviciute\Documents\TARYBAI\2022\rugsėjis -tarybai\žem kalvarijos kc\279952612_4958108427638898_1614291706268112936_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9393" y="1653403"/>
            <a:ext cx="3295170" cy="219624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zneviciute\Documents\TARYBAI\2022\rugsėjis -tarybai\žem kalvarijos kc\280037370_4958108350972239_7596729276489734228_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1355" y="1887010"/>
            <a:ext cx="976503" cy="14651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zneviciute\Documents\TARYBAI\2022\rugsėjis -tarybai\žem kalvarijos kc\280078365_4958108527638888_1901091723148375973_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3260" y="1653403"/>
            <a:ext cx="880766" cy="132147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uzneviciute\Documents\TARYBAI\2022\rugsėjis -tarybai\žem kalvarijos kc\280193380_4958110534305354_6165044774931001459_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33028" y="3060440"/>
            <a:ext cx="1754431" cy="11693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uzneviciute\Documents\TARYBAI\2022\rugsėjis -tarybai\žem kalvarijos kc\279932114_4958108587638882_7110844251760256097_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84461" y="4823082"/>
            <a:ext cx="280899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uzneviciute\Documents\TARYBAI\2022\rugsėjis -tarybai\žem kalvarijos kc\280005605_4958112660971808_5448072449313032979_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615840" y="3099161"/>
            <a:ext cx="1291030" cy="193701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uzneviciute\Documents\TARYBAI\2022\rugsėjis -tarybai\žem kalvarijos kc\280429913_4958108367638904_5663842503248074680_n.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96336" y="2204864"/>
            <a:ext cx="1257346" cy="1886479"/>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uzneviciute\Documents\TARYBAI\2022\rugsėjis -tarybai\žem kalvarijos kc\280266961_4958108727638868_8772748529093306850_n.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35967" y="4340324"/>
            <a:ext cx="3742633" cy="249448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uzneviciute\Documents\TARYBAI\2022\rugsėjis -tarybai\žem kalvarijos kc\280121785_4958110040972070_6804350866582919556_n.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947" y="3900640"/>
            <a:ext cx="1513681" cy="2271077"/>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uzneviciute\Documents\TARYBAI\2022\rugsėjis -tarybai\žem kalvarijos kc\279933864_4958108650972209_9185075474412540183_n.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72200" y="1819484"/>
            <a:ext cx="1100003" cy="1573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720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C:\Users\uzneviciute\Documents\TARYBAI\2022\rugsėjis -tarybai\žlibinu kc\dain.b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72688" y="3782598"/>
            <a:ext cx="1994057" cy="1496070"/>
          </a:xfrm>
          <a:prstGeom prst="rect">
            <a:avLst/>
          </a:prstGeom>
          <a:noFill/>
          <a:extLst>
            <a:ext uri="{909E8E84-426E-40DD-AFC4-6F175D3DCCD1}">
              <a14:hiddenFill xmlns:a14="http://schemas.microsoft.com/office/drawing/2010/main">
                <a:solidFill>
                  <a:srgbClr val="FFFFFF"/>
                </a:solidFill>
              </a14:hiddenFill>
            </a:ext>
          </a:extLst>
        </p:spPr>
      </p:pic>
      <p:sp>
        <p:nvSpPr>
          <p:cNvPr id="2" name="Antraštė 1"/>
          <p:cNvSpPr>
            <a:spLocks noGrp="1"/>
          </p:cNvSpPr>
          <p:nvPr>
            <p:ph type="title"/>
          </p:nvPr>
        </p:nvSpPr>
        <p:spPr>
          <a:xfrm>
            <a:off x="493204" y="304191"/>
            <a:ext cx="8229600" cy="1066130"/>
          </a:xfrm>
        </p:spPr>
        <p:txBody>
          <a:bodyPr>
            <a:normAutofit fontScale="90000"/>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err="1" smtClean="0">
                <a:solidFill>
                  <a:srgbClr val="1F497D"/>
                </a:solidFill>
                <a:effectLst>
                  <a:outerShdw blurRad="38100" dist="38100" dir="2700000" algn="tl">
                    <a:srgbClr val="000000">
                      <a:alpha val="43137"/>
                    </a:srgbClr>
                  </a:outerShdw>
                </a:effectLst>
                <a:latin typeface="Bookman Old Style" panose="02050604050505020204" pitchFamily="18" charset="0"/>
              </a:rPr>
              <a:t>Žlibinų</a:t>
            </a: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kultūros centro projektas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„Dainuojančios bitės“ </a:t>
            </a: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cxnSp>
        <p:nvCxnSpPr>
          <p:cNvPr id="5" name="Tiesioji jungtis 4"/>
          <p:cNvCxnSpPr/>
          <p:nvPr/>
        </p:nvCxnSpPr>
        <p:spPr>
          <a:xfrm>
            <a:off x="1691680" y="1340768"/>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4" name="Picture 6" descr="C:\Users\uzneviciute\Documents\TARYBAI\2022\rugsėjis -tarybai\žlibinu kc\dain.b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1056" y="5402458"/>
            <a:ext cx="1974255" cy="14812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zneviciute\Documents\TARYBAI\2022\rugsėjis -tarybai\žlibinu kc\dain.b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984" y="5085184"/>
            <a:ext cx="2213072" cy="1245877"/>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uzneviciute\Documents\TARYBAI\2022\rugsėjis -tarybai\žlibinu kc\dain.b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856" y="3861954"/>
            <a:ext cx="2053280" cy="1540504"/>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uzneviciute\Documents\TARYBAI\2022\rugsėjis -tarybai\žlibinu kc\dain.b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37236" y="2843261"/>
            <a:ext cx="2087092" cy="156587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uzneviciute\Documents\TARYBAI\2022\rugsėjis -tarybai\žlibinu kc\dain.b1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70302" y="5402458"/>
            <a:ext cx="1947011" cy="1460773"/>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C:\Users\uzneviciute\Documents\TARYBAI\2022\rugsėjis -tarybai\žlibinu kc\dain.b1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37210" y="1498503"/>
            <a:ext cx="3422346" cy="1673147"/>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544" y="136525"/>
            <a:ext cx="30163" cy="658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descr="C:\Users\uzneviciute\Documents\TARYBAI\2022\rugsėjis -tarybai\žlibinu kc\dain.b.4.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9512" y="1541928"/>
            <a:ext cx="2180853" cy="163621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uzneviciute\Documents\TARYBAI\2022\rugsėjis -tarybai\žlibinu kc\dain.b5.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86138" y="2843261"/>
            <a:ext cx="1840260" cy="138068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uzneviciute\Documents\TARYBAI\2022\rugsėjis -tarybai\žlibinu kc\dain.b10.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7621" y="4543802"/>
            <a:ext cx="1964633" cy="1473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160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629" y="188640"/>
            <a:ext cx="30163" cy="658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ntraštė 1"/>
          <p:cNvSpPr>
            <a:spLocks noGrp="1"/>
          </p:cNvSpPr>
          <p:nvPr>
            <p:ph type="title"/>
          </p:nvPr>
        </p:nvSpPr>
        <p:spPr>
          <a:xfrm>
            <a:off x="493204" y="304191"/>
            <a:ext cx="8229600" cy="1066130"/>
          </a:xfrm>
        </p:spPr>
        <p:txBody>
          <a:bodyPr>
            <a:normAutofit fontScale="90000"/>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Platelių etninės kultūros klubo projektas </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„Žemaičių dienos“ </a:t>
            </a: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cxnSp>
        <p:nvCxnSpPr>
          <p:cNvPr id="5" name="Tiesioji jungtis 4"/>
          <p:cNvCxnSpPr/>
          <p:nvPr/>
        </p:nvCxnSpPr>
        <p:spPr>
          <a:xfrm>
            <a:off x="1691680" y="1340768"/>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1" name="Picture 3" descr="C:\Users\uzneviciute\Documents\TARYBAI\2022\rugsėjis -tarybai\proj prist\plateliu etno klubas\IMG_20220815_1622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3926" y="3344643"/>
            <a:ext cx="4528387" cy="339629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uzneviciute\Documents\TARYBAI\2022\rugsėjis -tarybai\proj prist\plateliu etno klubas\IMG_20220815_1634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484784"/>
            <a:ext cx="4152524" cy="3114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36433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629" y="188640"/>
            <a:ext cx="30163" cy="658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ntraštė 1"/>
          <p:cNvSpPr>
            <a:spLocks noGrp="1"/>
          </p:cNvSpPr>
          <p:nvPr>
            <p:ph type="title"/>
          </p:nvPr>
        </p:nvSpPr>
        <p:spPr>
          <a:xfrm>
            <a:off x="493204" y="304191"/>
            <a:ext cx="8229600" cy="1066130"/>
          </a:xfrm>
        </p:spPr>
        <p:txBody>
          <a:bodyPr>
            <a:normAutofit fontScale="90000"/>
          </a:bodyPr>
          <a:lstStyle/>
          <a:p>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Plungės kultūros centro kultūrinės edukacijos teatrinio veiksmo  </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projektas </a:t>
            </a:r>
            <a:b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br>
            <a:r>
              <a:rPr lang="lt-LT" sz="2400" b="1" dirty="0" smtClean="0">
                <a:solidFill>
                  <a:srgbClr val="1F497D"/>
                </a:solidFill>
                <a:effectLst>
                  <a:outerShdw blurRad="38100" dist="38100" dir="2700000" algn="tl">
                    <a:srgbClr val="000000">
                      <a:alpha val="43137"/>
                    </a:srgbClr>
                  </a:outerShdw>
                </a:effectLst>
                <a:latin typeface="Bookman Old Style" panose="02050604050505020204" pitchFamily="18" charset="0"/>
              </a:rPr>
              <a:t>„</a:t>
            </a:r>
            <a:r>
              <a:rPr lang="lt-LT" sz="2400" b="1" dirty="0">
                <a:solidFill>
                  <a:srgbClr val="1F497D"/>
                </a:solidFill>
                <a:effectLst>
                  <a:outerShdw blurRad="38100" dist="38100" dir="2700000" algn="tl">
                    <a:srgbClr val="000000">
                      <a:alpha val="43137"/>
                    </a:srgbClr>
                  </a:outerShdw>
                </a:effectLst>
                <a:latin typeface="Bookman Old Style" panose="02050604050505020204" pitchFamily="18" charset="0"/>
              </a:rPr>
              <a:t>ATVIRAS TEATRAS 24“ </a:t>
            </a:r>
            <a: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t/>
            </a:r>
            <a:br>
              <a:rPr lang="lt-LT" sz="3200" b="1" dirty="0">
                <a:solidFill>
                  <a:srgbClr val="1F497D"/>
                </a:solidFill>
                <a:effectLst>
                  <a:outerShdw blurRad="38100" dist="38100" dir="2700000" algn="tl">
                    <a:srgbClr val="000000">
                      <a:alpha val="43137"/>
                    </a:srgbClr>
                  </a:outerShdw>
                </a:effectLst>
                <a:latin typeface="Bookman Old Style" panose="02050604050505020204" pitchFamily="18" charset="0"/>
              </a:rPr>
            </a:br>
            <a:endParaRPr lang="lt-LT" dirty="0"/>
          </a:p>
        </p:txBody>
      </p:sp>
      <p:cxnSp>
        <p:nvCxnSpPr>
          <p:cNvPr id="5" name="Tiesioji jungtis 4"/>
          <p:cNvCxnSpPr/>
          <p:nvPr/>
        </p:nvCxnSpPr>
        <p:spPr>
          <a:xfrm>
            <a:off x="1691680" y="1340768"/>
            <a:ext cx="5832648"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5" name="Picture 3" descr="C:\Users\uzneviciute\Documents\TARYBAI\2022\rugsėjis -tarybai\proj prist\KC\ATVIRAS TEATR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03" y="2492896"/>
            <a:ext cx="5647556" cy="423566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uzneviciute\Documents\TARYBAI\2022\rugsėjis -tarybai\proj prist\KC\ATVIRAS TEATRAS 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3185" y="1403648"/>
            <a:ext cx="355508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8156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1097</TotalTime>
  <Words>399</Words>
  <Application>Microsoft Office PowerPoint</Application>
  <PresentationFormat>Demonstracija ekrane (4:3)</PresentationFormat>
  <Paragraphs>53</Paragraphs>
  <Slides>24</Slides>
  <Notes>0</Notes>
  <HiddenSlides>0</HiddenSlides>
  <MMClips>0</MMClips>
  <ScaleCrop>false</ScaleCrop>
  <HeadingPairs>
    <vt:vector size="4" baseType="variant">
      <vt:variant>
        <vt:lpstr>Tema</vt:lpstr>
      </vt:variant>
      <vt:variant>
        <vt:i4>1</vt:i4>
      </vt:variant>
      <vt:variant>
        <vt:lpstr>Skaidrių pavadinimai</vt:lpstr>
      </vt:variant>
      <vt:variant>
        <vt:i4>24</vt:i4>
      </vt:variant>
    </vt:vector>
  </HeadingPairs>
  <TitlesOfParts>
    <vt:vector size="25" baseType="lpstr">
      <vt:lpstr>Office tema</vt:lpstr>
      <vt:lpstr>Plungės rajono savivaldybės  biudžeto lėšomis finansuojamų  kultūros projektų pristatymas</vt:lpstr>
      <vt:lpstr>Kultūros projektai yra finansuojami iš Savivaldybės biudžeto 6 programos  dviejų priemonių:   „Kultūros projektų rėmimas“         „Lietuvos kultūros tarybos ir kitų         kultūrinių projektų rėmimas“ </vt:lpstr>
      <vt:lpstr>„Kultūros projektų rėmimas“ </vt:lpstr>
      <vt:lpstr> 1.1. Plungės rajono savivaldybės kultūros centro projektams: 1.1.1. „Kultūrinės edukacijos teatrinio veiksmo projektas „Atviras teatras 24“ – 1400,00 Eur; 1.1.2. „Respublikinė dainų ir šokių šventė „Plungei 230“ – 1000,00 Eur; 1.1.3. „Laisva muzika. Laisvo miesto, Laisvės alėjoje“ – 450,00 Eur; 1.1.4. „Edukacinės kūrybinės dirbtuvės „Mes- šokio vaikai“ – 250,00 Eur; 1.1.5. „PLUNGĖ. Langai į praeitį“ – 650,00 Eur; 1.1.6. „II Respublikinis folkloro atlikėjų festivalis – konkursas „Sosėtėkem Plungie 2022“ – 250,00 Eur; 1.1.7. „Pramoginis renginys vaikams „Vaikystės šventė“ , skirtas Vaikų gynimo dienai ir Magdeburgo teisių suteikimui paminėti“ – 250,00 Eur; 1.1.8. „Respublikinis vaikų teatrų festivalis „Vaikiško teatro pavasaris“ – 1400,00 Eur. 1.2. Žemaičių dailės muziejaus projektams: 1.2.1. „Bukantės dvarelis - Žemaitiškos kultūros židinys (skirtas rašytojos Žemaitės  177-ųjų gimimo metinių paminėjimui)“ – 650,00 Eur; 1.2.2. „Gyvosios istorijos festivalis „Gyva Gondinga“ – 1400,00 Eur; 1.2.3. „Kunigaikštienės Marijos Oginskienės knygos „Mano atsiminimai“ leidyba II etapas“ – 1400,00 Eur. 1.2.4. „Plungės miesto savivaldai 230 (renginių ciklas) – 1000,00 Eur; 1.2.5. „Renginių ciklas „Pasimatymas mano svajonių parke“ – 450,00 Eur; 1.2.6. „Šviesa naktį kunigaikščio Mykolo Oginskio rūmuose“ – 250,00 Eur; 1.2.7. „Žemaičių dailės pristatymai (pasirengimas 9-jai Pasaulio žemaičių dailės parodai)“ – 450,00 Eur; 1.3. Plungės rajono savivaldybės viešosios bibliotekos projektams: 1.3.1. „Tarptautinis fotografijos pleneras „Žemaičių kultūros lauko tyrimai, arba realybės transformacijos“ – 650,00 Eur; 1.3.2. „Lauko fotografijos paroda „Fotoalėja 2022“ – 800,00 Eur. 1.3.3. „Kūrybiškumo pamokos bibliotekoje“ – 450,00 Eur; 1.3.4. „ Stiprybė gyventi ir mirti: nuo Plungės iki Himalajų. Leidinio apie žymią pasaulio alpinistę Vandą Rutkievič „Wanda“ vertimas ir leidyba“ – 1400,00 Eur; 1.3.5. „Žemaičiai – lietuvių giminės tautybė“ (P. Višinskis) – renginių ciklas, skirtas 2022-iesiems, žemaičių kalbos metams paminėti“ ­– 750,00 Eur; 1.3.6. „ir nuskyniau vieną baltą rožę“ – Šatrijos Raganai 145“– 150,00 Eur.     </vt:lpstr>
      <vt:lpstr>PowerPoint pristatymas</vt:lpstr>
      <vt:lpstr>   Žemaičių Kalvarijos kultūros centro projektas  „Respublikinis šokių festivalis konkursas  “Tuo ritmu“      </vt:lpstr>
      <vt:lpstr>  Žlibinų kultūros centro projektas  „Dainuojančios bitės“  </vt:lpstr>
      <vt:lpstr>  Platelių etninės kultūros klubo projektas  „Žemaičių dienos“  </vt:lpstr>
      <vt:lpstr>  Plungės kultūros centro kultūrinės edukacijos teatrinio veiksmo  projektas  „ATVIRAS TEATRAS 24“  </vt:lpstr>
      <vt:lpstr>  Plungės kultūros centro  interaktyvios fotografijos projektas  „PLUNGĖ. LANGAI Į  PRAEITĮ“ </vt:lpstr>
      <vt:lpstr>      Viešosios bibliotekos projektas „Lauko fotografijos paroda „Fotoalėja 2022“     </vt:lpstr>
      <vt:lpstr>      Mykolo Oginskio meno mokyklos projektas  „Nuo vaikų muzikos mokyklos iki menų kalvės - 60 metų puoselėjant Plungės krašto kultūrinį paveldą“      </vt:lpstr>
      <vt:lpstr>      Mykolo Oginskio meno mokyklos projektas  „VIII Respublikinis muzikos ir meno mokyklų fortepijoninių ansamblių festivalis – konkursas „Muzika sujungia mus“  ir bendras esamų ir buvusių mokinių koncertas, skirtas atkurtos Plungės vaikų muzikos mokyklos 60- mečio jubiliejui“        </vt:lpstr>
      <vt:lpstr>     Platelių bendruomenės projektas  ,,Plateliams 230 m.  – tapatybės  slinktys“      </vt:lpstr>
      <vt:lpstr>      Žemaičių dailės muziejaus projektas  ,,Bukantės dvarelis – Žemaitiškos kultūros židinys (skirtas rašytojos Žemaitės 177-ųjų gimimo metinių pažymėjimui)“      </vt:lpstr>
      <vt:lpstr>„Lietuvos kultūros tarybos ir kitų         kultūrinių projektų rėmimas“     Antrus metus sėkmingai veikiančiai priemonei, skirta 34 300 tūkst. eurų.  Vadovaujantis LR Kultūros ministro patvirtintu Aprašu, kiekviena savivaldybė įpareigota 30 procentų prisidėti prie savo Savivaldybės projektų, gavusių finansavimą iš Tolygios kultūrinės raidos programos.  Pirmame etape finansavimą gavo 13 projektų. Antrame etape – 8 projektai.  </vt:lpstr>
      <vt:lpstr>PowerPoint pristatymas</vt:lpstr>
      <vt:lpstr>     Žemaičių Kalvarijos kultūros centro projektas „Muzika ant vandens“      </vt:lpstr>
      <vt:lpstr>     Plungės kultūros centro projektas „Eksperimentinės meno jungtys “      </vt:lpstr>
      <vt:lpstr>     Viešosios bibliotekos projektas  „ XXI a. neskubėjimo festivalis “Upė“      </vt:lpstr>
      <vt:lpstr>     Šateikių kultūros centro projektas  „Poveikio teatras 2022“      </vt:lpstr>
      <vt:lpstr>     Žemaitijos nacionalinio parko direkcijos projektas  „Kryždirbystė. Žemaitijos kryžiai“       </vt:lpstr>
      <vt:lpstr>     VšĮ „Domus alba“ projektas  „SOFIJOS festivalis Kuliuose –  kūrybiškos vietokūros generatorius “      </vt:lpstr>
      <vt:lpstr>    DĖKOJU UŽ DĖMESĮ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Plungės rajono savivaldybės  biudžeto lėšomis finansuojamų  kultūros projektų pristatymas</dc:title>
  <dc:creator>Ingrida Uznevičiutė</dc:creator>
  <cp:lastModifiedBy>Ingrida Uznevičiutė</cp:lastModifiedBy>
  <cp:revision>56</cp:revision>
  <dcterms:created xsi:type="dcterms:W3CDTF">2022-08-08T07:33:49Z</dcterms:created>
  <dcterms:modified xsi:type="dcterms:W3CDTF">2022-09-13T12:52:53Z</dcterms:modified>
</cp:coreProperties>
</file>