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9"/>
  </p:notesMasterIdLst>
  <p:sldIdLst>
    <p:sldId id="256" r:id="rId2"/>
    <p:sldId id="257" r:id="rId3"/>
    <p:sldId id="258" r:id="rId4"/>
    <p:sldId id="275" r:id="rId5"/>
    <p:sldId id="294" r:id="rId6"/>
    <p:sldId id="261" r:id="rId7"/>
    <p:sldId id="329" r:id="rId8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Vidutinis stilius 2 – paryškinima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Tamsus stilius 2 – paryškinimas 3/paryškinima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0449" autoAdjust="0"/>
  </p:normalViewPr>
  <p:slideViewPr>
    <p:cSldViewPr>
      <p:cViewPr varScale="1">
        <p:scale>
          <a:sx n="105" d="100"/>
          <a:sy n="105" d="100"/>
        </p:scale>
        <p:origin x="14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A2BF4-9B3D-4C5B-A422-F1876E564197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06A0CA34-2ADE-4CBF-B5EA-EBF31C11BBA3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lt-LT" sz="2800" baseline="0" dirty="0" smtClean="0"/>
            <a:t>Savivaldybės biudžeto  lėšomis finansuotos parapijos</a:t>
          </a:r>
          <a:endParaRPr lang="lt-LT" sz="2800" dirty="0"/>
        </a:p>
      </dgm:t>
    </dgm:pt>
    <dgm:pt modelId="{16AEA834-DAEB-4816-A4B2-14234A040358}" type="parTrans" cxnId="{1889A2CE-6418-4316-A011-57D0D7B88053}">
      <dgm:prSet/>
      <dgm:spPr/>
      <dgm:t>
        <a:bodyPr/>
        <a:lstStyle/>
        <a:p>
          <a:endParaRPr lang="lt-LT"/>
        </a:p>
      </dgm:t>
    </dgm:pt>
    <dgm:pt modelId="{2EF99C56-AF4D-4909-927C-2C46CDB9B336}" type="sibTrans" cxnId="{1889A2CE-6418-4316-A011-57D0D7B88053}">
      <dgm:prSet/>
      <dgm:spPr/>
      <dgm:t>
        <a:bodyPr/>
        <a:lstStyle/>
        <a:p>
          <a:endParaRPr lang="lt-LT"/>
        </a:p>
      </dgm:t>
    </dgm:pt>
    <dgm:pt modelId="{43D66B8C-C765-492C-8A16-DD253E947749}" type="pres">
      <dgm:prSet presAssocID="{581A2BF4-9B3D-4C5B-A422-F1876E56419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B047D1-C546-4B71-AE51-5858DA199D01}" type="pres">
      <dgm:prSet presAssocID="{06A0CA34-2ADE-4CBF-B5EA-EBF31C11BBA3}" presName="composite" presStyleCnt="0"/>
      <dgm:spPr/>
    </dgm:pt>
    <dgm:pt modelId="{235DCC93-8130-4946-816A-176CAFE678C0}" type="pres">
      <dgm:prSet presAssocID="{06A0CA34-2ADE-4CBF-B5EA-EBF31C11BBA3}" presName="imgShp" presStyleLbl="fgImgPlace1" presStyleIdx="0" presStyleCnt="1" custScaleX="90125" custScaleY="87400" custLinFactNeighborX="-26200" custLinFactNeighborY="-13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lt-LT"/>
        </a:p>
      </dgm:t>
    </dgm:pt>
    <dgm:pt modelId="{59F1523B-2D31-4FB6-AEEF-E98225274F9A}" type="pres">
      <dgm:prSet presAssocID="{06A0CA34-2ADE-4CBF-B5EA-EBF31C11BBA3}" presName="txShp" presStyleLbl="node1" presStyleIdx="0" presStyleCnt="1" custScaleX="142191" custLinFactNeighborX="637" custLinFactNeighborY="421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89A2CE-6418-4316-A011-57D0D7B88053}" srcId="{581A2BF4-9B3D-4C5B-A422-F1876E564197}" destId="{06A0CA34-2ADE-4CBF-B5EA-EBF31C11BBA3}" srcOrd="0" destOrd="0" parTransId="{16AEA834-DAEB-4816-A4B2-14234A040358}" sibTransId="{2EF99C56-AF4D-4909-927C-2C46CDB9B336}"/>
    <dgm:cxn modelId="{4D92247A-20BA-4F25-9D60-DAB6F17139F8}" type="presOf" srcId="{581A2BF4-9B3D-4C5B-A422-F1876E564197}" destId="{43D66B8C-C765-492C-8A16-DD253E947749}" srcOrd="0" destOrd="0" presId="urn:microsoft.com/office/officeart/2005/8/layout/vList3#1"/>
    <dgm:cxn modelId="{C69A6297-9DBF-43F6-92F1-D491A145DEC9}" type="presOf" srcId="{06A0CA34-2ADE-4CBF-B5EA-EBF31C11BBA3}" destId="{59F1523B-2D31-4FB6-AEEF-E98225274F9A}" srcOrd="0" destOrd="0" presId="urn:microsoft.com/office/officeart/2005/8/layout/vList3#1"/>
    <dgm:cxn modelId="{ACA374B5-ECF1-4B64-8D8B-6A2FCDD99064}" type="presParOf" srcId="{43D66B8C-C765-492C-8A16-DD253E947749}" destId="{99B047D1-C546-4B71-AE51-5858DA199D01}" srcOrd="0" destOrd="0" presId="urn:microsoft.com/office/officeart/2005/8/layout/vList3#1"/>
    <dgm:cxn modelId="{3710C17A-338D-42F0-9487-85F88D10DB6D}" type="presParOf" srcId="{99B047D1-C546-4B71-AE51-5858DA199D01}" destId="{235DCC93-8130-4946-816A-176CAFE678C0}" srcOrd="0" destOrd="0" presId="urn:microsoft.com/office/officeart/2005/8/layout/vList3#1"/>
    <dgm:cxn modelId="{B7D3D5CD-B9C8-4C0A-B8A4-E8E2BD3F59C2}" type="presParOf" srcId="{99B047D1-C546-4B71-AE51-5858DA199D01}" destId="{59F1523B-2D31-4FB6-AEEF-E98225274F9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84C9EF-48A5-4AB2-A92F-3E7644355E8B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F2D5E43-0EA6-44B5-AAE2-D010638D1BF8}" type="pres">
      <dgm:prSet presAssocID="{0A84C9EF-48A5-4AB2-A92F-3E7644355E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</dgm:ptLst>
  <dgm:cxnLst>
    <dgm:cxn modelId="{5DBF3D7F-61F5-4394-83D2-4B344840E677}" type="presOf" srcId="{0A84C9EF-48A5-4AB2-A92F-3E7644355E8B}" destId="{5F2D5E43-0EA6-44B5-AAE2-D010638D1B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84C9EF-48A5-4AB2-A92F-3E7644355E8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2D5E43-0EA6-44B5-AAE2-D010638D1BF8}" type="pres">
      <dgm:prSet presAssocID="{0A84C9EF-48A5-4AB2-A92F-3E7644355E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</dgm:ptLst>
  <dgm:cxnLst>
    <dgm:cxn modelId="{69A14E39-6166-43F2-A0EF-06911CA969EA}" type="presOf" srcId="{0A84C9EF-48A5-4AB2-A92F-3E7644355E8B}" destId="{5F2D5E43-0EA6-44B5-AAE2-D010638D1B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F1523B-2D31-4FB6-AEEF-E98225274F9A}">
      <dsp:nvSpPr>
        <dsp:cNvPr id="0" name=""/>
        <dsp:cNvSpPr/>
      </dsp:nvSpPr>
      <dsp:spPr>
        <a:xfrm rot="10800000">
          <a:off x="233266" y="0"/>
          <a:ext cx="7013127" cy="1440160"/>
        </a:xfrm>
        <a:prstGeom prst="homePlat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7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2800" kern="1200" baseline="0" dirty="0" smtClean="0"/>
            <a:t>Savivaldybės biudžeto  lėšomis finansuotos parapijos</a:t>
          </a:r>
          <a:endParaRPr lang="lt-LT" sz="2800" kern="1200" dirty="0"/>
        </a:p>
      </dsp:txBody>
      <dsp:txXfrm rot="10800000">
        <a:off x="593306" y="0"/>
        <a:ext cx="6653087" cy="1440160"/>
      </dsp:txXfrm>
    </dsp:sp>
    <dsp:sp modelId="{235DCC93-8130-4946-816A-176CAFE678C0}">
      <dsp:nvSpPr>
        <dsp:cNvPr id="0" name=""/>
        <dsp:cNvSpPr/>
      </dsp:nvSpPr>
      <dsp:spPr>
        <a:xfrm>
          <a:off x="216023" y="72007"/>
          <a:ext cx="1297944" cy="12586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 dirty="0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1157-6C13-4466-8850-54F87B21780E}" type="datetimeFigureOut">
              <a:rPr lang="lt-LT" smtClean="0"/>
              <a:pPr/>
              <a:t>2022.09.07</a:t>
            </a:fld>
            <a:endParaRPr lang="lt-LT" dirty="0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 dirty="0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 dirty="0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79A08-D038-4A16-B532-498A4404D8CA}" type="slidenum">
              <a:rPr lang="lt-LT" smtClean="0"/>
              <a:pPr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886032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454351"/>
            <a:ext cx="8847502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7" y="5704465"/>
            <a:ext cx="5480829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454333"/>
            <a:ext cx="53679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150867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85BA24-B13B-49DB-93C6-A3FC5FA4BA0B}" type="datetimeFigureOut">
              <a:rPr lang="lt-LT" smtClean="0"/>
              <a:pPr/>
              <a:t>2022.09.07</a:t>
            </a:fld>
            <a:endParaRPr lang="lt-LT" dirty="0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6E737-2660-4F6E-8254-4AF53493FC67}" type="slidenum">
              <a:rPr lang="lt-LT" smtClean="0"/>
              <a:pPr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66445517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3514025"/>
            <a:ext cx="889200" cy="395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3899768"/>
            <a:ext cx="6589087" cy="2703024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3828197"/>
            <a:ext cx="40944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5300599"/>
            <a:ext cx="4094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7274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4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44" name="Google Shape;44;p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45" name="Google Shape;45;p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46" name="Google Shape;46;p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" name="Google Shape;47;p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48" name="Google Shape;48;p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49" name="Google Shape;49;p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" name="Google Shape;50;p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51" name="Google Shape;51;p4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52" name="Google Shape;52;p4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53" name="Google Shape;53;p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54" name="Google Shape;54;p4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55" name="Google Shape;55;p4"/>
          <p:cNvGrpSpPr/>
          <p:nvPr/>
        </p:nvGrpSpPr>
        <p:grpSpPr>
          <a:xfrm rot="10800000" flipH="1">
            <a:off x="1" y="1454351"/>
            <a:ext cx="8847502" cy="3949300"/>
            <a:chOff x="-8178042" y="-4493254"/>
            <a:chExt cx="19483598" cy="6522736"/>
          </a:xfrm>
        </p:grpSpPr>
        <p:sp>
          <p:nvSpPr>
            <p:cNvPr id="56" name="Google Shape;56;p4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8" name="Google Shape;58;p4"/>
          <p:cNvSpPr txBox="1">
            <a:spLocks noGrp="1"/>
          </p:cNvSpPr>
          <p:nvPr>
            <p:ph type="body" idx="1"/>
          </p:nvPr>
        </p:nvSpPr>
        <p:spPr>
          <a:xfrm>
            <a:off x="829775" y="1602667"/>
            <a:ext cx="5090700" cy="36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4"/>
          <p:cNvSpPr txBox="1"/>
          <p:nvPr/>
        </p:nvSpPr>
        <p:spPr>
          <a:xfrm>
            <a:off x="286600" y="1352767"/>
            <a:ext cx="6765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7200" b="1" kern="0">
                <a:solidFill>
                  <a:srgbClr val="FF9800"/>
                </a:solidFill>
                <a:cs typeface="Arial"/>
                <a:sym typeface="Arial"/>
              </a:rPr>
              <a:t>“</a:t>
            </a:r>
            <a:endParaRPr sz="7200" b="1" kern="0" dirty="0">
              <a:solidFill>
                <a:srgbClr val="FF9800"/>
              </a:solidFill>
              <a:cs typeface="Arial"/>
              <a:sym typeface="Arial"/>
            </a:endParaRPr>
          </a:p>
        </p:txBody>
      </p: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1116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492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66177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3871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8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126" name="Google Shape;126;p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Google Shape;127;p8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Google Shape;128;p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Google Shape;130;p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Google Shape;131;p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Google Shape;133;p8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34" name="Google Shape;134;p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35" name="Google Shape;135;p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Google Shape;136;p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38" name="Google Shape;138;p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Google Shape;139;p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5443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9" y="5963632"/>
            <a:ext cx="6686825" cy="894393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6182000"/>
            <a:ext cx="6004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48618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40923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85BA24-B13B-49DB-93C6-A3FC5FA4BA0B}" type="datetimeFigureOut">
              <a:rPr lang="lt-LT" smtClean="0"/>
              <a:pPr/>
              <a:t>2022.09.07</a:t>
            </a:fld>
            <a:endParaRPr lang="lt-LT" dirty="0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6E737-2660-4F6E-8254-4AF53493FC67}" type="slidenum">
              <a:rPr lang="lt-LT" smtClean="0"/>
              <a:pPr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0747949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54911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 spd="slow">
    <p:wip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5.JP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395536" y="2276872"/>
            <a:ext cx="6408712" cy="1872208"/>
          </a:xfrm>
        </p:spPr>
        <p:txBody>
          <a:bodyPr/>
          <a:lstStyle/>
          <a:p>
            <a:pPr algn="ctr"/>
            <a:r>
              <a:rPr lang="lt-LT" sz="2800" dirty="0">
                <a:latin typeface="Cambria" panose="02040503050406030204" pitchFamily="18" charset="0"/>
              </a:rPr>
              <a:t>2021 metais </a:t>
            </a:r>
            <a:r>
              <a:rPr lang="lt-LT" sz="2800" dirty="0" smtClean="0">
                <a:latin typeface="Cambria" panose="02040503050406030204" pitchFamily="18" charset="0"/>
              </a:rPr>
              <a:t>skirtos lėšos religinėms bendruomenėms remti</a:t>
            </a:r>
            <a:r>
              <a:rPr lang="lt-LT" sz="2800" dirty="0">
                <a:latin typeface="Cambria" panose="02040503050406030204" pitchFamily="18" charset="0"/>
              </a:rPr>
              <a:t/>
            </a:r>
            <a:br>
              <a:rPr lang="lt-LT" sz="2800" dirty="0">
                <a:latin typeface="Cambria" panose="02040503050406030204" pitchFamily="18" charset="0"/>
              </a:rPr>
            </a:br>
            <a:endParaRPr lang="lt-LT" sz="2000" dirty="0">
              <a:latin typeface="Cambria" panose="02040503050406030204" pitchFamily="18" charset="0"/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body" idx="4294967295"/>
          </p:nvPr>
        </p:nvSpPr>
        <p:spPr>
          <a:xfrm>
            <a:off x="3923928" y="5733256"/>
            <a:ext cx="5364088" cy="936104"/>
          </a:xfrm>
        </p:spPr>
        <p:txBody>
          <a:bodyPr>
            <a:normAutofit/>
          </a:bodyPr>
          <a:lstStyle/>
          <a:p>
            <a:pPr marL="38100" indent="0">
              <a:buNone/>
            </a:pPr>
            <a:r>
              <a:rPr lang="lt-LT" sz="1800" dirty="0">
                <a:latin typeface="Cambria" panose="02040503050406030204" pitchFamily="18" charset="0"/>
              </a:rPr>
              <a:t>Strateginio planavimo ir investicijų </a:t>
            </a:r>
            <a:r>
              <a:rPr lang="lt-LT" sz="1800" dirty="0" smtClean="0">
                <a:latin typeface="Cambria" panose="02040503050406030204" pitchFamily="18" charset="0"/>
              </a:rPr>
              <a:t>skyrius</a:t>
            </a:r>
          </a:p>
          <a:p>
            <a:pPr marL="38100" indent="0">
              <a:buNone/>
            </a:pPr>
            <a:r>
              <a:rPr lang="lt-LT" sz="1800" dirty="0" smtClean="0">
                <a:latin typeface="Cambria" panose="02040503050406030204" pitchFamily="18" charset="0"/>
              </a:rPr>
              <a:t>2022-09-12</a:t>
            </a:r>
            <a:endParaRPr lang="lt-LT" sz="1800" dirty="0">
              <a:latin typeface="Cambria" panose="02040503050406030204" pitchFamily="18" charset="0"/>
            </a:endParaRPr>
          </a:p>
          <a:p>
            <a:endParaRPr lang="lt-LT" sz="1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90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78991877"/>
              </p:ext>
            </p:extLst>
          </p:nvPr>
        </p:nvGraphicFramePr>
        <p:xfrm>
          <a:off x="467544" y="1340768"/>
          <a:ext cx="741682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6" name="Alkūninė jungtis 35"/>
          <p:cNvCxnSpPr/>
          <p:nvPr/>
        </p:nvCxnSpPr>
        <p:spPr>
          <a:xfrm flipV="1">
            <a:off x="3707904" y="3101993"/>
            <a:ext cx="4176464" cy="648072"/>
          </a:xfrm>
          <a:prstGeom prst="bentConnector3">
            <a:avLst>
              <a:gd name="adj1" fmla="val 68300"/>
            </a:avLst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38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idx="4294967295"/>
          </p:nvPr>
        </p:nvSpPr>
        <p:spPr>
          <a:xfrm>
            <a:off x="1923433" y="66328"/>
            <a:ext cx="7239931" cy="849313"/>
          </a:xfrm>
          <a:ln>
            <a:noFill/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lt-LT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Platelių Šv. apaštalų Petro ir Pauliaus parapija</a:t>
            </a:r>
            <a:endParaRPr lang="lt-LT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8" name="Diagrama 27"/>
          <p:cNvGraphicFramePr/>
          <p:nvPr>
            <p:extLst>
              <p:ext uri="{D42A27DB-BD31-4B8C-83A1-F6EECF244321}">
                <p14:modId xmlns:p14="http://schemas.microsoft.com/office/powerpoint/2010/main" val="3171185743"/>
              </p:ext>
            </p:extLst>
          </p:nvPr>
        </p:nvGraphicFramePr>
        <p:xfrm>
          <a:off x="323528" y="5877272"/>
          <a:ext cx="2808312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Tiesioji jungtis 7"/>
          <p:cNvCxnSpPr/>
          <p:nvPr/>
        </p:nvCxnSpPr>
        <p:spPr>
          <a:xfrm>
            <a:off x="1547664" y="968991"/>
            <a:ext cx="7272808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kaidrės numerio vietos rezervavimo ženklas 1"/>
          <p:cNvSpPr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</p:spPr>
        <p:txBody>
          <a:bodyPr/>
          <a:lstStyle/>
          <a:p>
            <a:fld id="{00000000-1234-1234-1234-123412341234}" type="slidenum">
              <a:rPr lang="en" smtClean="0">
                <a:solidFill>
                  <a:srgbClr val="FFFFFF"/>
                </a:solidFill>
              </a:rPr>
              <a:pPr/>
              <a:t>3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3" name="Stačiakampis 2"/>
          <p:cNvSpPr/>
          <p:nvPr/>
        </p:nvSpPr>
        <p:spPr>
          <a:xfrm>
            <a:off x="547243" y="968991"/>
            <a:ext cx="8273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lt-LT" sz="1200" b="1" dirty="0" smtClean="0">
              <a:solidFill>
                <a:prstClr val="black"/>
              </a:solidFill>
            </a:endParaRPr>
          </a:p>
          <a:p>
            <a:pPr lvl="0"/>
            <a:r>
              <a:rPr lang="lt-LT" sz="1200" b="1" dirty="0" smtClean="0">
                <a:solidFill>
                  <a:prstClr val="black"/>
                </a:solidFill>
              </a:rPr>
              <a:t>Parapijos </a:t>
            </a:r>
            <a:r>
              <a:rPr lang="lt-LT" sz="1200" b="1" dirty="0">
                <a:solidFill>
                  <a:prstClr val="black"/>
                </a:solidFill>
              </a:rPr>
              <a:t>prašoma </a:t>
            </a:r>
            <a:r>
              <a:rPr lang="lt-LT" sz="1200" b="1" dirty="0" smtClean="0">
                <a:solidFill>
                  <a:prstClr val="black"/>
                </a:solidFill>
              </a:rPr>
              <a:t>suma: </a:t>
            </a:r>
            <a:r>
              <a:rPr lang="lt-LT" sz="1200" b="1" dirty="0" smtClean="0">
                <a:solidFill>
                  <a:prstClr val="black"/>
                </a:solidFill>
              </a:rPr>
              <a:t>12 692,32 </a:t>
            </a:r>
            <a:r>
              <a:rPr lang="lt-LT" sz="1200" b="1" dirty="0" err="1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Parapijai skirta: </a:t>
            </a:r>
            <a:r>
              <a:rPr lang="lt-LT" sz="1200" b="1" dirty="0" smtClean="0">
                <a:solidFill>
                  <a:prstClr val="black"/>
                </a:solidFill>
              </a:rPr>
              <a:t>9 463,97 </a:t>
            </a:r>
            <a:r>
              <a:rPr lang="lt-LT" sz="1200" b="1" dirty="0" err="1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 </a:t>
            </a:r>
          </a:p>
          <a:p>
            <a:pPr lvl="0"/>
            <a:endParaRPr lang="lt-LT" sz="1200" dirty="0">
              <a:solidFill>
                <a:prstClr val="black"/>
              </a:solidFill>
            </a:endParaRP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Lėšos skirtos -  </a:t>
            </a:r>
            <a:r>
              <a:rPr lang="lt-LT" sz="1200" dirty="0" smtClean="0">
                <a:solidFill>
                  <a:prstClr val="black"/>
                </a:solidFill>
              </a:rPr>
              <a:t>9 000,00  </a:t>
            </a:r>
            <a:r>
              <a:rPr lang="lt-LT" sz="1200" dirty="0" err="1" smtClean="0">
                <a:solidFill>
                  <a:prstClr val="black"/>
                </a:solidFill>
              </a:rPr>
              <a:t>Eur</a:t>
            </a:r>
            <a:r>
              <a:rPr lang="lt-LT" sz="1200" dirty="0" smtClean="0">
                <a:solidFill>
                  <a:prstClr val="black"/>
                </a:solidFill>
              </a:rPr>
              <a:t> Platelių Šv. Apaštalų Petro ir Pauliaus parapijos klebonijos stogo remonto darbams ir 463,97infraraudonųjų spindulių šildytuvų įsigijimui.</a:t>
            </a:r>
            <a:endParaRPr lang="lt-LT" sz="1200" dirty="0">
              <a:solidFill>
                <a:prstClr val="black"/>
              </a:solidFill>
            </a:endParaRP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46359"/>
            <a:ext cx="3681367" cy="1750471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68" y="2149588"/>
            <a:ext cx="3735456" cy="1728192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495" y="3946470"/>
            <a:ext cx="3687872" cy="2070403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68" y="3936944"/>
            <a:ext cx="3742602" cy="208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82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1"/>
          <p:cNvSpPr txBox="1">
            <a:spLocks/>
          </p:cNvSpPr>
          <p:nvPr/>
        </p:nvSpPr>
        <p:spPr>
          <a:xfrm>
            <a:off x="1403648" y="75679"/>
            <a:ext cx="7239931" cy="849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7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lt-LT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Alsėdžių Švč. Mergelės Marijos nekaltojo prasidėjimo parapija</a:t>
            </a:r>
            <a:endParaRPr lang="lt-LT" sz="16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4" name="Tiesioji jungtis 3"/>
          <p:cNvCxnSpPr/>
          <p:nvPr/>
        </p:nvCxnSpPr>
        <p:spPr>
          <a:xfrm>
            <a:off x="1547664" y="968991"/>
            <a:ext cx="7272808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tačiakampis 5"/>
          <p:cNvSpPr/>
          <p:nvPr/>
        </p:nvSpPr>
        <p:spPr>
          <a:xfrm>
            <a:off x="395536" y="973156"/>
            <a:ext cx="84249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t-LT" sz="1200" b="1" dirty="0" smtClean="0"/>
          </a:p>
          <a:p>
            <a:r>
              <a:rPr lang="lt-LT" sz="1200" b="1" dirty="0" smtClean="0"/>
              <a:t>Parapijos prašoma </a:t>
            </a:r>
            <a:r>
              <a:rPr lang="lt-LT" sz="1200" b="1" dirty="0" smtClean="0"/>
              <a:t>suma: </a:t>
            </a:r>
            <a:r>
              <a:rPr lang="lt-LT" sz="1200" b="1" dirty="0" smtClean="0"/>
              <a:t>8 500,00 </a:t>
            </a:r>
            <a:r>
              <a:rPr lang="lt-LT" sz="1200" b="1" dirty="0" err="1" smtClean="0"/>
              <a:t>Eur</a:t>
            </a:r>
            <a:r>
              <a:rPr lang="lt-LT" sz="1200" b="1" dirty="0" smtClean="0"/>
              <a:t>.</a:t>
            </a:r>
          </a:p>
          <a:p>
            <a:r>
              <a:rPr lang="lt-LT" sz="1200" b="1" dirty="0" smtClean="0"/>
              <a:t>Parapijai skirta: 2 800,00 </a:t>
            </a:r>
            <a:r>
              <a:rPr lang="lt-LT" sz="1200" b="1" dirty="0" err="1" smtClean="0"/>
              <a:t>Eur</a:t>
            </a:r>
            <a:r>
              <a:rPr lang="lt-LT" sz="1200" b="1" dirty="0" smtClean="0"/>
              <a:t>. </a:t>
            </a:r>
            <a:endParaRPr lang="lt-LT" sz="1200" b="1" dirty="0"/>
          </a:p>
          <a:p>
            <a:endParaRPr lang="lt-LT" sz="1200" dirty="0"/>
          </a:p>
          <a:p>
            <a:r>
              <a:rPr lang="lt-LT" sz="1200" b="1" dirty="0" smtClean="0"/>
              <a:t>Lėšos skirtos -  </a:t>
            </a:r>
            <a:r>
              <a:rPr lang="lt-LT" sz="1200" dirty="0" smtClean="0"/>
              <a:t>Alsėdžių Švč. Mergelės Marijos nekaltojo prasidėjimo parapijos kapinių koplyčios  išorinių sienos remonto darbams.</a:t>
            </a:r>
            <a:endParaRPr lang="lt-LT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lt-LT" sz="1200" dirty="0"/>
          </a:p>
        </p:txBody>
      </p:sp>
      <p:sp>
        <p:nvSpPr>
          <p:cNvPr id="11" name="Skaidrės numerio vietos rezervavimo ženklas 1"/>
          <p:cNvSpPr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</p:spPr>
        <p:txBody>
          <a:bodyPr/>
          <a:lstStyle/>
          <a:p>
            <a:fld id="{00000000-1234-1234-1234-123412341234}" type="slidenum">
              <a:rPr lang="en" smtClean="0">
                <a:solidFill>
                  <a:srgbClr val="FFFFFF"/>
                </a:solidFill>
              </a:rPr>
              <a:pPr/>
              <a:t>4</a:t>
            </a:fld>
            <a:endParaRPr lang="en">
              <a:solidFill>
                <a:srgbClr val="FFFFFF"/>
              </a:solidFill>
            </a:endParaRPr>
          </a:p>
        </p:txBody>
      </p:sp>
      <p:pic>
        <p:nvPicPr>
          <p:cNvPr id="2" name="Paveikslėli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58151"/>
            <a:ext cx="3848193" cy="2162627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45" y="2358143"/>
            <a:ext cx="3907344" cy="213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27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numerio vietos rezervavimo ženklas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>
                <a:solidFill>
                  <a:srgbClr val="FFFFFF"/>
                </a:solidFill>
              </a:rPr>
              <a:pPr/>
              <a:t>5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3" name="Antraštė 1"/>
          <p:cNvSpPr txBox="1">
            <a:spLocks/>
          </p:cNvSpPr>
          <p:nvPr/>
        </p:nvSpPr>
        <p:spPr>
          <a:xfrm>
            <a:off x="1923433" y="66328"/>
            <a:ext cx="7239931" cy="849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lt-LT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 Žlibinų Švč. Mergelės Marijos krikščionių pagalbos parapija</a:t>
            </a:r>
            <a:endParaRPr lang="lt-LT" sz="16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4" name="Tiesioji jungtis 3"/>
          <p:cNvCxnSpPr/>
          <p:nvPr/>
        </p:nvCxnSpPr>
        <p:spPr>
          <a:xfrm>
            <a:off x="1547664" y="968991"/>
            <a:ext cx="7272808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tačiakampis 8"/>
          <p:cNvSpPr/>
          <p:nvPr/>
        </p:nvSpPr>
        <p:spPr>
          <a:xfrm>
            <a:off x="395536" y="119675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lt-LT" sz="1200" b="1" dirty="0">
                <a:solidFill>
                  <a:prstClr val="black"/>
                </a:solidFill>
              </a:rPr>
              <a:t>Parapijos prašoma </a:t>
            </a:r>
            <a:r>
              <a:rPr lang="lt-LT" sz="1200" b="1" dirty="0" smtClean="0">
                <a:solidFill>
                  <a:prstClr val="black"/>
                </a:solidFill>
              </a:rPr>
              <a:t>suma: </a:t>
            </a:r>
            <a:r>
              <a:rPr lang="lt-LT" sz="1200" b="1" dirty="0" smtClean="0">
                <a:solidFill>
                  <a:prstClr val="black"/>
                </a:solidFill>
              </a:rPr>
              <a:t>11 848,11 </a:t>
            </a:r>
            <a:r>
              <a:rPr lang="lt-LT" sz="1200" b="1" dirty="0" err="1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Parapijai skirta: </a:t>
            </a:r>
            <a:r>
              <a:rPr lang="lt-LT" sz="1200" b="1" dirty="0" smtClean="0">
                <a:solidFill>
                  <a:prstClr val="black"/>
                </a:solidFill>
              </a:rPr>
              <a:t>8 200,00 </a:t>
            </a:r>
            <a:r>
              <a:rPr lang="lt-LT" sz="1200" b="1" dirty="0" err="1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 </a:t>
            </a:r>
          </a:p>
          <a:p>
            <a:pPr lvl="0"/>
            <a:endParaRPr lang="lt-LT" sz="1200" dirty="0">
              <a:solidFill>
                <a:prstClr val="black"/>
              </a:solidFill>
            </a:endParaRP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Lėšos skirtos - </a:t>
            </a:r>
            <a:r>
              <a:rPr lang="lt-LT" sz="1200" kern="0" dirty="0">
                <a:solidFill>
                  <a:prstClr val="black"/>
                </a:solidFill>
                <a:latin typeface="Cambria" panose="02040503050406030204" pitchFamily="18" charset="0"/>
              </a:rPr>
              <a:t>Žlibinų Švč. Mergelės Marijos krikščionių pagalbos </a:t>
            </a:r>
            <a:r>
              <a:rPr lang="lt-LT" sz="1200" kern="0" dirty="0" smtClean="0">
                <a:solidFill>
                  <a:prstClr val="black"/>
                </a:solidFill>
                <a:latin typeface="Cambria" panose="02040503050406030204" pitchFamily="18" charset="0"/>
              </a:rPr>
              <a:t>parapijos vidaus elektros  apšvietimo tinklų ir gaisrinės signalizacijos įrengimo darbams </a:t>
            </a:r>
            <a:r>
              <a:rPr lang="lt-LT" sz="1200" dirty="0" smtClean="0">
                <a:solidFill>
                  <a:prstClr val="black"/>
                </a:solidFill>
              </a:rPr>
              <a:t>.</a:t>
            </a:r>
            <a:endParaRPr lang="lt-LT" sz="1200" dirty="0">
              <a:solidFill>
                <a:prstClr val="black"/>
              </a:solidFill>
            </a:endParaRPr>
          </a:p>
        </p:txBody>
      </p:sp>
      <p:pic>
        <p:nvPicPr>
          <p:cNvPr id="12" name="Paveikslėlis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65" y="2198860"/>
            <a:ext cx="2448272" cy="1733797"/>
          </a:xfrm>
          <a:prstGeom prst="rect">
            <a:avLst/>
          </a:prstGeom>
        </p:spPr>
      </p:pic>
      <p:pic>
        <p:nvPicPr>
          <p:cNvPr id="13" name="Paveikslėlis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713" y="2207907"/>
            <a:ext cx="2337833" cy="1729259"/>
          </a:xfrm>
          <a:prstGeom prst="rect">
            <a:avLst/>
          </a:prstGeom>
        </p:spPr>
      </p:pic>
      <p:pic>
        <p:nvPicPr>
          <p:cNvPr id="14" name="Paveikslėlis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976" y="2207907"/>
            <a:ext cx="2304255" cy="1751824"/>
          </a:xfrm>
          <a:prstGeom prst="rect">
            <a:avLst/>
          </a:prstGeom>
        </p:spPr>
      </p:pic>
      <p:pic>
        <p:nvPicPr>
          <p:cNvPr id="15" name="Paveikslėlis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8" y="4194993"/>
            <a:ext cx="2194480" cy="2172734"/>
          </a:xfrm>
          <a:prstGeom prst="rect">
            <a:avLst/>
          </a:prstGeom>
        </p:spPr>
      </p:pic>
      <p:pic>
        <p:nvPicPr>
          <p:cNvPr id="17" name="Paveikslėlis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67" y="4219666"/>
            <a:ext cx="2081859" cy="2172734"/>
          </a:xfrm>
          <a:prstGeom prst="rect">
            <a:avLst/>
          </a:prstGeom>
        </p:spPr>
      </p:pic>
      <p:pic>
        <p:nvPicPr>
          <p:cNvPr id="18" name="Paveikslėlis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577" y="4194993"/>
            <a:ext cx="2077851" cy="217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14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1"/>
          <p:cNvSpPr>
            <a:spLocks noGrp="1"/>
          </p:cNvSpPr>
          <p:nvPr>
            <p:ph type="title" idx="4294967295"/>
          </p:nvPr>
        </p:nvSpPr>
        <p:spPr>
          <a:xfrm>
            <a:off x="2051720" y="0"/>
            <a:ext cx="6992593" cy="854075"/>
          </a:xfrm>
          <a:ln>
            <a:noFill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lt-LT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Plungės Šv. Jono Krikštytojo parapija</a:t>
            </a:r>
            <a:endParaRPr lang="lt-LT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Turinio vietos rezervavimo ženklas 2"/>
          <p:cNvSpPr txBox="1">
            <a:spLocks/>
          </p:cNvSpPr>
          <p:nvPr/>
        </p:nvSpPr>
        <p:spPr>
          <a:xfrm>
            <a:off x="7169" y="1900807"/>
            <a:ext cx="5500935" cy="44644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1430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endParaRPr kumimoji="0" lang="lt-L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248392374"/>
              </p:ext>
            </p:extLst>
          </p:nvPr>
        </p:nvGraphicFramePr>
        <p:xfrm>
          <a:off x="611560" y="5642427"/>
          <a:ext cx="2927932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4" name="Tiesioji jungtis 13"/>
          <p:cNvCxnSpPr/>
          <p:nvPr/>
        </p:nvCxnSpPr>
        <p:spPr>
          <a:xfrm>
            <a:off x="1547664" y="968991"/>
            <a:ext cx="7272808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kaidrės numerio vietos rezervavimo ženklas 1"/>
          <p:cNvSpPr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</p:spPr>
        <p:txBody>
          <a:bodyPr/>
          <a:lstStyle/>
          <a:p>
            <a:fld id="{00000000-1234-1234-1234-123412341234}" type="slidenum">
              <a:rPr lang="en" smtClean="0">
                <a:solidFill>
                  <a:srgbClr val="FFFFFF"/>
                </a:solidFill>
              </a:rPr>
              <a:pPr/>
              <a:t>6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2" name="Stačiakampis 1"/>
          <p:cNvSpPr/>
          <p:nvPr/>
        </p:nvSpPr>
        <p:spPr>
          <a:xfrm>
            <a:off x="611560" y="108390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lt-LT" sz="1200" b="1" dirty="0">
                <a:solidFill>
                  <a:prstClr val="black"/>
                </a:solidFill>
              </a:rPr>
              <a:t>Parapijos prašoma </a:t>
            </a:r>
            <a:r>
              <a:rPr lang="lt-LT" sz="1200" b="1" dirty="0" smtClean="0">
                <a:solidFill>
                  <a:prstClr val="black"/>
                </a:solidFill>
              </a:rPr>
              <a:t>suma: </a:t>
            </a:r>
            <a:r>
              <a:rPr lang="lt-LT" sz="1200" b="1" dirty="0" smtClean="0">
                <a:solidFill>
                  <a:prstClr val="black"/>
                </a:solidFill>
              </a:rPr>
              <a:t>9563,03 </a:t>
            </a:r>
            <a:r>
              <a:rPr lang="lt-LT" sz="1200" b="1" dirty="0" err="1" smtClean="0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Parapijai skirta: </a:t>
            </a:r>
            <a:r>
              <a:rPr lang="lt-LT" sz="1200" b="1" dirty="0" smtClean="0">
                <a:solidFill>
                  <a:prstClr val="black"/>
                </a:solidFill>
              </a:rPr>
              <a:t>9536,03 </a:t>
            </a:r>
            <a:r>
              <a:rPr lang="lt-LT" sz="1200" b="1" dirty="0" err="1" smtClean="0">
                <a:solidFill>
                  <a:prstClr val="black"/>
                </a:solidFill>
              </a:rPr>
              <a:t>Eur</a:t>
            </a:r>
            <a:r>
              <a:rPr lang="lt-LT" sz="1200" b="1" dirty="0">
                <a:solidFill>
                  <a:prstClr val="black"/>
                </a:solidFill>
              </a:rPr>
              <a:t>. </a:t>
            </a:r>
          </a:p>
          <a:p>
            <a:pPr lvl="0"/>
            <a:endParaRPr lang="lt-LT" sz="1200" dirty="0">
              <a:solidFill>
                <a:prstClr val="black"/>
              </a:solidFill>
            </a:endParaRPr>
          </a:p>
          <a:p>
            <a:pPr lvl="0"/>
            <a:r>
              <a:rPr lang="lt-LT" sz="1200" b="1" dirty="0">
                <a:solidFill>
                  <a:prstClr val="black"/>
                </a:solidFill>
              </a:rPr>
              <a:t>Lėšos skirtos </a:t>
            </a:r>
            <a:r>
              <a:rPr lang="lt-LT" sz="1200" b="1" dirty="0" smtClean="0">
                <a:solidFill>
                  <a:prstClr val="black"/>
                </a:solidFill>
              </a:rPr>
              <a:t>– </a:t>
            </a:r>
            <a:r>
              <a:rPr lang="lt-LT" sz="1200" kern="0" dirty="0" smtClean="0">
                <a:solidFill>
                  <a:prstClr val="black"/>
                </a:solidFill>
                <a:latin typeface="Cambria" panose="02040503050406030204" pitchFamily="18" charset="0"/>
              </a:rPr>
              <a:t>Plungės Šv. Jono Krikštytojo  parapijai skysto kuro katilo įsigijimui</a:t>
            </a:r>
            <a:r>
              <a:rPr lang="lt-LT" sz="1200" dirty="0" smtClean="0">
                <a:solidFill>
                  <a:prstClr val="black"/>
                </a:solidFill>
              </a:rPr>
              <a:t>.</a:t>
            </a:r>
            <a:endParaRPr lang="lt-LT" sz="1200" dirty="0">
              <a:solidFill>
                <a:prstClr val="black"/>
              </a:solidFill>
            </a:endParaRPr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76" y="1955411"/>
            <a:ext cx="3764412" cy="3760873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82819"/>
            <a:ext cx="3908669" cy="372948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numerio vietos rezervavimo ženklas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>
                <a:solidFill>
                  <a:srgbClr val="FFFFFF"/>
                </a:solidFill>
              </a:rPr>
              <a:pPr/>
              <a:t>7</a:t>
            </a:fld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256490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 smtClean="0"/>
              <a:t>Ačiū už dėmesį!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18691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Pasirinktinis 3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6A6468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</TotalTime>
  <Words>193</Words>
  <Application>Microsoft Office PowerPoint</Application>
  <PresentationFormat>Demonstracija ekrane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7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5" baseType="lpstr">
      <vt:lpstr>Arial</vt:lpstr>
      <vt:lpstr>Arvo</vt:lpstr>
      <vt:lpstr>Calibri</vt:lpstr>
      <vt:lpstr>Cambria</vt:lpstr>
      <vt:lpstr>Roboto Condensed</vt:lpstr>
      <vt:lpstr>Roboto Condensed Light</vt:lpstr>
      <vt:lpstr>Wingdings</vt:lpstr>
      <vt:lpstr>Salerio template</vt:lpstr>
      <vt:lpstr>2021 metais skirtos lėšos religinėms bendruomenėms remti </vt:lpstr>
      <vt:lpstr>„PowerPoint“ pateiktis</vt:lpstr>
      <vt:lpstr>Platelių Šv. apaštalų Petro ir Pauliaus parapija</vt:lpstr>
      <vt:lpstr>„PowerPoint“ pateiktis</vt:lpstr>
      <vt:lpstr>„PowerPoint“ pateiktis</vt:lpstr>
      <vt:lpstr>Plungės Šv. Jono Krikštytojo parapija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 metais įgyvendinamų investicijų projektų pristatymas (Planinis Savivaldybės tarybos klausimas)</dc:title>
  <dc:creator>Toma Rupeikė</dc:creator>
  <cp:lastModifiedBy>Jurgita Saldukienė</cp:lastModifiedBy>
  <cp:revision>117</cp:revision>
  <dcterms:created xsi:type="dcterms:W3CDTF">2021-12-17T09:06:56Z</dcterms:created>
  <dcterms:modified xsi:type="dcterms:W3CDTF">2022-09-07T04:42:19Z</dcterms:modified>
</cp:coreProperties>
</file>