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7" r:id="rId9"/>
    <p:sldId id="271" r:id="rId10"/>
    <p:sldId id="272" r:id="rId11"/>
    <p:sldId id="268" r:id="rId12"/>
    <p:sldId id="273" r:id="rId13"/>
    <p:sldId id="262" r:id="rId14"/>
    <p:sldId id="270" r:id="rId15"/>
    <p:sldId id="274" r:id="rId16"/>
    <p:sldId id="275" r:id="rId17"/>
    <p:sldId id="263" r:id="rId18"/>
    <p:sldId id="264" r:id="rId19"/>
    <p:sldId id="265" r:id="rId20"/>
    <p:sldId id="266" r:id="rId21"/>
    <p:sldId id="269" r:id="rId22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ilma.ruginyte\Desktop\Grafikas%20is%20namu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Sheet1!$C$1746:$N$1748</c:f>
              <c:multiLvlStrCache>
                <c:ptCount val="12"/>
                <c:lvl>
                  <c:pt idx="0">
                    <c:v>Mokyklos</c:v>
                  </c:pt>
                  <c:pt idx="1">
                    <c:v>Šalies</c:v>
                  </c:pt>
                  <c:pt idx="2">
                    <c:v>Mokyklos</c:v>
                  </c:pt>
                  <c:pt idx="3">
                    <c:v>Šalies</c:v>
                  </c:pt>
                  <c:pt idx="4">
                    <c:v>Mokyklos</c:v>
                  </c:pt>
                  <c:pt idx="5">
                    <c:v>Šalies</c:v>
                  </c:pt>
                  <c:pt idx="6">
                    <c:v>Mokyklos</c:v>
                  </c:pt>
                  <c:pt idx="7">
                    <c:v>Šalies</c:v>
                  </c:pt>
                  <c:pt idx="8">
                    <c:v>Mokyklos</c:v>
                  </c:pt>
                  <c:pt idx="9">
                    <c:v>Šalies</c:v>
                  </c:pt>
                  <c:pt idx="10">
                    <c:v>Mokyklos</c:v>
                  </c:pt>
                  <c:pt idx="11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  <c:pt idx="4">
                    <c:v>Rašymas</c:v>
                  </c:pt>
                  <c:pt idx="6">
                    <c:v>Matematika</c:v>
                  </c:pt>
                  <c:pt idx="8">
                    <c:v>Skaitymas</c:v>
                  </c:pt>
                  <c:pt idx="10">
                    <c:v>Rašymas</c:v>
                  </c:pt>
                </c:lvl>
                <c:lvl>
                  <c:pt idx="0">
                    <c:v>2018 m.</c:v>
                  </c:pt>
                  <c:pt idx="6">
                    <c:v>2019 m. </c:v>
                  </c:pt>
                </c:lvl>
              </c:multiLvlStrCache>
            </c:multiLvlStrRef>
          </c:cat>
          <c:val>
            <c:numRef>
              <c:f>Sheet1!$C$1749:$N$1749</c:f>
              <c:numCache>
                <c:formatCode>General</c:formatCode>
                <c:ptCount val="12"/>
                <c:pt idx="0">
                  <c:v>78.7</c:v>
                </c:pt>
                <c:pt idx="1">
                  <c:v>78.400000000000006</c:v>
                </c:pt>
                <c:pt idx="2">
                  <c:v>76.2</c:v>
                </c:pt>
                <c:pt idx="3">
                  <c:v>76.599999999999994</c:v>
                </c:pt>
                <c:pt idx="4">
                  <c:v>80.900000000000006</c:v>
                </c:pt>
                <c:pt idx="5">
                  <c:v>78.099999999999994</c:v>
                </c:pt>
                <c:pt idx="6">
                  <c:v>72.400000000000006</c:v>
                </c:pt>
                <c:pt idx="7">
                  <c:v>77.5</c:v>
                </c:pt>
                <c:pt idx="8">
                  <c:v>78.8</c:v>
                </c:pt>
                <c:pt idx="9">
                  <c:v>81.900000000000006</c:v>
                </c:pt>
                <c:pt idx="10">
                  <c:v>73.8</c:v>
                </c:pt>
                <c:pt idx="11">
                  <c:v>76.599999999999994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937152"/>
        <c:axId val="84938688"/>
        <c:axId val="0"/>
      </c:bar3DChart>
      <c:catAx>
        <c:axId val="133937152"/>
        <c:scaling>
          <c:orientation val="minMax"/>
        </c:scaling>
        <c:delete val="0"/>
        <c:axPos val="l"/>
        <c:majorTickMark val="out"/>
        <c:minorTickMark val="none"/>
        <c:tickLblPos val="nextTo"/>
        <c:crossAx val="84938688"/>
        <c:crosses val="autoZero"/>
        <c:auto val="1"/>
        <c:lblAlgn val="ctr"/>
        <c:lblOffset val="100"/>
        <c:noMultiLvlLbl val="0"/>
      </c:catAx>
      <c:valAx>
        <c:axId val="849386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393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Sheet1!$C$1853:$F$1853</c:f>
              <c:strCache>
                <c:ptCount val="1"/>
                <c:pt idx="0">
                  <c:v>2016 m. 2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Sheet1!$G$1852:$I$1852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Sheet1!$G$1853:$I$1853</c:f>
              <c:numCache>
                <c:formatCode>General</c:formatCode>
                <c:ptCount val="3"/>
                <c:pt idx="0">
                  <c:v>77.400000000000006</c:v>
                </c:pt>
                <c:pt idx="1">
                  <c:v>74.900000000000006</c:v>
                </c:pt>
                <c:pt idx="2">
                  <c:v>79.8</c:v>
                </c:pt>
              </c:numCache>
            </c:numRef>
          </c:val>
        </c:ser>
        <c:ser>
          <c:idx val="1"/>
          <c:order val="1"/>
          <c:tx>
            <c:strRef>
              <c:f>Sheet1!$C$1854:$F$1854</c:f>
              <c:strCache>
                <c:ptCount val="1"/>
                <c:pt idx="0">
                  <c:v>2018 m. 4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Sheet1!$G$1852:$I$1852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Sheet1!$G$1854:$I$1854</c:f>
              <c:numCache>
                <c:formatCode>General</c:formatCode>
                <c:ptCount val="3"/>
                <c:pt idx="0">
                  <c:v>67.2</c:v>
                </c:pt>
                <c:pt idx="1">
                  <c:v>64.400000000000006</c:v>
                </c:pt>
                <c:pt idx="2">
                  <c:v>67.099999999999994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7006976"/>
        <c:axId val="187780480"/>
        <c:axId val="0"/>
      </c:bar3DChart>
      <c:catAx>
        <c:axId val="187006976"/>
        <c:scaling>
          <c:orientation val="minMax"/>
        </c:scaling>
        <c:delete val="0"/>
        <c:axPos val="l"/>
        <c:majorTickMark val="out"/>
        <c:minorTickMark val="none"/>
        <c:tickLblPos val="nextTo"/>
        <c:crossAx val="187780480"/>
        <c:crosses val="autoZero"/>
        <c:auto val="1"/>
        <c:lblAlgn val="ctr"/>
        <c:lblOffset val="100"/>
        <c:noMultiLvlLbl val="0"/>
      </c:catAx>
      <c:valAx>
        <c:axId val="1877804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70069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Sheet1!$C$1871:$F$1871</c:f>
              <c:strCache>
                <c:ptCount val="1"/>
                <c:pt idx="0">
                  <c:v>2016 m. 4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Sheet1!$G$1870:$I$1870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Sheet1!$G$1871:$I$1871</c:f>
              <c:numCache>
                <c:formatCode>General</c:formatCode>
                <c:ptCount val="3"/>
                <c:pt idx="0">
                  <c:v>58.9</c:v>
                </c:pt>
                <c:pt idx="1">
                  <c:v>57.3</c:v>
                </c:pt>
                <c:pt idx="2">
                  <c:v>58.3</c:v>
                </c:pt>
              </c:numCache>
            </c:numRef>
          </c:val>
        </c:ser>
        <c:ser>
          <c:idx val="1"/>
          <c:order val="1"/>
          <c:tx>
            <c:strRef>
              <c:f>Sheet1!$C$1872:$F$1872</c:f>
              <c:strCache>
                <c:ptCount val="1"/>
                <c:pt idx="0">
                  <c:v>2018 m. 6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Sheet1!$G$1870:$I$1870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Sheet1!$G$1872:$I$1872</c:f>
              <c:numCache>
                <c:formatCode>General</c:formatCode>
                <c:ptCount val="3"/>
                <c:pt idx="0">
                  <c:v>44.2</c:v>
                </c:pt>
                <c:pt idx="1">
                  <c:v>58.5</c:v>
                </c:pt>
                <c:pt idx="2">
                  <c:v>43.6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7007488"/>
        <c:axId val="187782784"/>
        <c:axId val="0"/>
      </c:bar3DChart>
      <c:catAx>
        <c:axId val="187007488"/>
        <c:scaling>
          <c:orientation val="minMax"/>
        </c:scaling>
        <c:delete val="0"/>
        <c:axPos val="l"/>
        <c:majorTickMark val="out"/>
        <c:minorTickMark val="none"/>
        <c:tickLblPos val="nextTo"/>
        <c:crossAx val="187782784"/>
        <c:crosses val="autoZero"/>
        <c:auto val="1"/>
        <c:lblAlgn val="ctr"/>
        <c:lblOffset val="100"/>
        <c:noMultiLvlLbl val="0"/>
      </c:catAx>
      <c:valAx>
        <c:axId val="18778278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70074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Sheet1!$C$1892:$F$1892</c:f>
              <c:strCache>
                <c:ptCount val="1"/>
                <c:pt idx="0">
                  <c:v>2017 m. 4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Sheet1!$G$1891:$I$1891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Sheet1!$G$1892:$I$1892</c:f>
              <c:numCache>
                <c:formatCode>General</c:formatCode>
                <c:ptCount val="3"/>
                <c:pt idx="0">
                  <c:v>57.1</c:v>
                </c:pt>
                <c:pt idx="1">
                  <c:v>59.8</c:v>
                </c:pt>
                <c:pt idx="2">
                  <c:v>64.3</c:v>
                </c:pt>
              </c:numCache>
            </c:numRef>
          </c:val>
        </c:ser>
        <c:ser>
          <c:idx val="1"/>
          <c:order val="1"/>
          <c:tx>
            <c:strRef>
              <c:f>Sheet1!$C$1893:$F$1893</c:f>
              <c:strCache>
                <c:ptCount val="1"/>
                <c:pt idx="0">
                  <c:v>2019 m. 6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Sheet1!$G$1891:$I$1891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Sheet1!$G$1893:$I$1893</c:f>
              <c:numCache>
                <c:formatCode>General</c:formatCode>
                <c:ptCount val="3"/>
                <c:pt idx="0">
                  <c:v>45.3</c:v>
                </c:pt>
                <c:pt idx="1">
                  <c:v>62.9</c:v>
                </c:pt>
                <c:pt idx="2">
                  <c:v>53.7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7024384"/>
        <c:axId val="188432384"/>
        <c:axId val="0"/>
      </c:bar3DChart>
      <c:catAx>
        <c:axId val="187024384"/>
        <c:scaling>
          <c:orientation val="minMax"/>
        </c:scaling>
        <c:delete val="0"/>
        <c:axPos val="l"/>
        <c:majorTickMark val="out"/>
        <c:minorTickMark val="none"/>
        <c:tickLblPos val="nextTo"/>
        <c:crossAx val="188432384"/>
        <c:crosses val="autoZero"/>
        <c:auto val="1"/>
        <c:lblAlgn val="ctr"/>
        <c:lblOffset val="100"/>
        <c:noMultiLvlLbl val="0"/>
      </c:catAx>
      <c:valAx>
        <c:axId val="18843238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70243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Sheet1!$C$1914:$F$1914</c:f>
              <c:strCache>
                <c:ptCount val="1"/>
                <c:pt idx="0">
                  <c:v>2016 m. 6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Sheet1!$G$1913:$I$1913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Sheet1!$G$1914:$I$1914</c:f>
              <c:numCache>
                <c:formatCode>General</c:formatCode>
                <c:ptCount val="3"/>
                <c:pt idx="0">
                  <c:v>42</c:v>
                </c:pt>
                <c:pt idx="1">
                  <c:v>41.2</c:v>
                </c:pt>
                <c:pt idx="2">
                  <c:v>45</c:v>
                </c:pt>
              </c:numCache>
            </c:numRef>
          </c:val>
        </c:ser>
        <c:ser>
          <c:idx val="1"/>
          <c:order val="1"/>
          <c:tx>
            <c:strRef>
              <c:f>Sheet1!$C$1915:$F$1915</c:f>
              <c:strCache>
                <c:ptCount val="1"/>
                <c:pt idx="0">
                  <c:v>2018 m. 8 klasės rezultatai vidutiniškai surinktų taškų vidurkis, proc.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Sheet1!$G$1913:$I$1913</c:f>
              <c:strCache>
                <c:ptCount val="3"/>
                <c:pt idx="0">
                  <c:v>Matematika</c:v>
                </c:pt>
                <c:pt idx="1">
                  <c:v>Skaitymas</c:v>
                </c:pt>
                <c:pt idx="2">
                  <c:v>Rašymas</c:v>
                </c:pt>
              </c:strCache>
            </c:strRef>
          </c:cat>
          <c:val>
            <c:numRef>
              <c:f>Sheet1!$G$1915:$I$1915</c:f>
              <c:numCache>
                <c:formatCode>General</c:formatCode>
                <c:ptCount val="3"/>
                <c:pt idx="0">
                  <c:v>46.6</c:v>
                </c:pt>
                <c:pt idx="1">
                  <c:v>51.5</c:v>
                </c:pt>
                <c:pt idx="2">
                  <c:v>48.5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7473920"/>
        <c:axId val="188434688"/>
        <c:axId val="0"/>
      </c:bar3DChart>
      <c:catAx>
        <c:axId val="187473920"/>
        <c:scaling>
          <c:orientation val="minMax"/>
        </c:scaling>
        <c:delete val="0"/>
        <c:axPos val="l"/>
        <c:majorTickMark val="out"/>
        <c:minorTickMark val="none"/>
        <c:tickLblPos val="nextTo"/>
        <c:crossAx val="188434688"/>
        <c:crosses val="autoZero"/>
        <c:auto val="1"/>
        <c:lblAlgn val="ctr"/>
        <c:lblOffset val="100"/>
        <c:noMultiLvlLbl val="0"/>
      </c:catAx>
      <c:valAx>
        <c:axId val="1884346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7473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Sheet1!$C$1775:$N$1777</c:f>
              <c:multiLvlStrCache>
                <c:ptCount val="12"/>
                <c:lvl>
                  <c:pt idx="0">
                    <c:v>Mokyklos</c:v>
                  </c:pt>
                  <c:pt idx="1">
                    <c:v>Šalies</c:v>
                  </c:pt>
                  <c:pt idx="2">
                    <c:v>Mokyklos</c:v>
                  </c:pt>
                  <c:pt idx="3">
                    <c:v>Šalies</c:v>
                  </c:pt>
                  <c:pt idx="4">
                    <c:v>Mokyklos</c:v>
                  </c:pt>
                  <c:pt idx="5">
                    <c:v>Šalies</c:v>
                  </c:pt>
                  <c:pt idx="6">
                    <c:v>Mokyklos</c:v>
                  </c:pt>
                  <c:pt idx="7">
                    <c:v>Šalies</c:v>
                  </c:pt>
                  <c:pt idx="8">
                    <c:v>Mokyklos</c:v>
                  </c:pt>
                  <c:pt idx="9">
                    <c:v>Šalies</c:v>
                  </c:pt>
                  <c:pt idx="10">
                    <c:v>Mokyklos</c:v>
                  </c:pt>
                  <c:pt idx="11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  <c:pt idx="4">
                    <c:v>Rašymas</c:v>
                  </c:pt>
                  <c:pt idx="6">
                    <c:v>Matematika</c:v>
                  </c:pt>
                  <c:pt idx="8">
                    <c:v>Skaitymas</c:v>
                  </c:pt>
                  <c:pt idx="10">
                    <c:v>Rašymas</c:v>
                  </c:pt>
                </c:lvl>
                <c:lvl>
                  <c:pt idx="0">
                    <c:v>2018 m.</c:v>
                  </c:pt>
                  <c:pt idx="6">
                    <c:v>2019 m. </c:v>
                  </c:pt>
                </c:lvl>
              </c:multiLvlStrCache>
            </c:multiLvlStrRef>
          </c:cat>
          <c:val>
            <c:numRef>
              <c:f>Sheet1!$C$1778:$N$1778</c:f>
              <c:numCache>
                <c:formatCode>General</c:formatCode>
                <c:ptCount val="12"/>
                <c:pt idx="0">
                  <c:v>67.2</c:v>
                </c:pt>
                <c:pt idx="1">
                  <c:v>54.3</c:v>
                </c:pt>
                <c:pt idx="2">
                  <c:v>64.400000000000006</c:v>
                </c:pt>
                <c:pt idx="3">
                  <c:v>49.9</c:v>
                </c:pt>
                <c:pt idx="4">
                  <c:v>67.099999999999994</c:v>
                </c:pt>
                <c:pt idx="5">
                  <c:v>53.9</c:v>
                </c:pt>
                <c:pt idx="6">
                  <c:v>44.2</c:v>
                </c:pt>
                <c:pt idx="7">
                  <c:v>41.3</c:v>
                </c:pt>
                <c:pt idx="8">
                  <c:v>58.5</c:v>
                </c:pt>
                <c:pt idx="9">
                  <c:v>52.2</c:v>
                </c:pt>
                <c:pt idx="10">
                  <c:v>43.6</c:v>
                </c:pt>
                <c:pt idx="11">
                  <c:v>39.9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817536"/>
        <c:axId val="84941568"/>
        <c:axId val="0"/>
      </c:bar3DChart>
      <c:catAx>
        <c:axId val="18817536"/>
        <c:scaling>
          <c:orientation val="minMax"/>
        </c:scaling>
        <c:delete val="0"/>
        <c:axPos val="l"/>
        <c:majorTickMark val="out"/>
        <c:minorTickMark val="none"/>
        <c:tickLblPos val="nextTo"/>
        <c:crossAx val="84941568"/>
        <c:crosses val="autoZero"/>
        <c:auto val="1"/>
        <c:lblAlgn val="ctr"/>
        <c:lblOffset val="100"/>
        <c:noMultiLvlLbl val="0"/>
      </c:catAx>
      <c:valAx>
        <c:axId val="849415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817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Sheet1!$C$1803:$N$1805</c:f>
              <c:multiLvlStrCache>
                <c:ptCount val="12"/>
                <c:lvl>
                  <c:pt idx="0">
                    <c:v>Mokyklos</c:v>
                  </c:pt>
                  <c:pt idx="1">
                    <c:v>Šalies</c:v>
                  </c:pt>
                  <c:pt idx="2">
                    <c:v>Mokyklos</c:v>
                  </c:pt>
                  <c:pt idx="3">
                    <c:v>Šalies</c:v>
                  </c:pt>
                  <c:pt idx="4">
                    <c:v>Mokyklos</c:v>
                  </c:pt>
                  <c:pt idx="5">
                    <c:v>Šalies</c:v>
                  </c:pt>
                  <c:pt idx="6">
                    <c:v>Mokyklos</c:v>
                  </c:pt>
                  <c:pt idx="7">
                    <c:v>Šalies</c:v>
                  </c:pt>
                  <c:pt idx="8">
                    <c:v>Mokyklos</c:v>
                  </c:pt>
                  <c:pt idx="9">
                    <c:v>Šalies</c:v>
                  </c:pt>
                  <c:pt idx="10">
                    <c:v>Mokyklos</c:v>
                  </c:pt>
                  <c:pt idx="11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  <c:pt idx="4">
                    <c:v>Rašymas</c:v>
                  </c:pt>
                  <c:pt idx="6">
                    <c:v>Matematika</c:v>
                  </c:pt>
                  <c:pt idx="8">
                    <c:v>Skaitymas</c:v>
                  </c:pt>
                  <c:pt idx="10">
                    <c:v>Rašymas</c:v>
                  </c:pt>
                </c:lvl>
                <c:lvl>
                  <c:pt idx="0">
                    <c:v>2018 m.</c:v>
                  </c:pt>
                  <c:pt idx="6">
                    <c:v>2019 m. </c:v>
                  </c:pt>
                </c:lvl>
              </c:multiLvlStrCache>
            </c:multiLvlStrRef>
          </c:cat>
          <c:val>
            <c:numRef>
              <c:f>Sheet1!$C$1806:$N$1806</c:f>
              <c:numCache>
                <c:formatCode>General</c:formatCode>
                <c:ptCount val="12"/>
                <c:pt idx="0">
                  <c:v>44.2</c:v>
                </c:pt>
                <c:pt idx="1">
                  <c:v>41.3</c:v>
                </c:pt>
                <c:pt idx="2">
                  <c:v>58.5</c:v>
                </c:pt>
                <c:pt idx="3">
                  <c:v>52.2</c:v>
                </c:pt>
                <c:pt idx="4">
                  <c:v>43.6</c:v>
                </c:pt>
                <c:pt idx="5">
                  <c:v>39.9</c:v>
                </c:pt>
                <c:pt idx="6">
                  <c:v>45.3</c:v>
                </c:pt>
                <c:pt idx="7">
                  <c:v>42.1</c:v>
                </c:pt>
                <c:pt idx="8">
                  <c:v>62.9</c:v>
                </c:pt>
                <c:pt idx="9">
                  <c:v>51.1</c:v>
                </c:pt>
                <c:pt idx="10">
                  <c:v>53.7</c:v>
                </c:pt>
                <c:pt idx="11">
                  <c:v>42.3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6182656"/>
        <c:axId val="134939776"/>
        <c:axId val="0"/>
      </c:bar3DChart>
      <c:catAx>
        <c:axId val="146182656"/>
        <c:scaling>
          <c:orientation val="minMax"/>
        </c:scaling>
        <c:delete val="0"/>
        <c:axPos val="l"/>
        <c:majorTickMark val="out"/>
        <c:minorTickMark val="none"/>
        <c:tickLblPos val="nextTo"/>
        <c:crossAx val="134939776"/>
        <c:crosses val="autoZero"/>
        <c:auto val="1"/>
        <c:lblAlgn val="ctr"/>
        <c:lblOffset val="100"/>
        <c:noMultiLvlLbl val="0"/>
      </c:catAx>
      <c:valAx>
        <c:axId val="1349397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46182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Sheet1!$C$1827:$L$1829</c:f>
              <c:multiLvlStrCache>
                <c:ptCount val="10"/>
                <c:lvl>
                  <c:pt idx="0">
                    <c:v>Mokyklos</c:v>
                  </c:pt>
                  <c:pt idx="1">
                    <c:v>Šalies</c:v>
                  </c:pt>
                  <c:pt idx="2">
                    <c:v>Mokyklos</c:v>
                  </c:pt>
                  <c:pt idx="3">
                    <c:v>Šalies</c:v>
                  </c:pt>
                  <c:pt idx="4">
                    <c:v>Mokyklos</c:v>
                  </c:pt>
                  <c:pt idx="5">
                    <c:v>Šalies</c:v>
                  </c:pt>
                  <c:pt idx="6">
                    <c:v>Mokyklos</c:v>
                  </c:pt>
                  <c:pt idx="7">
                    <c:v>Šalies</c:v>
                  </c:pt>
                  <c:pt idx="8">
                    <c:v>Mokyklos</c:v>
                  </c:pt>
                  <c:pt idx="9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  <c:pt idx="4">
                    <c:v>Rašymas</c:v>
                  </c:pt>
                  <c:pt idx="6">
                    <c:v>Matematika</c:v>
                  </c:pt>
                  <c:pt idx="8">
                    <c:v>Gamtos mokslai</c:v>
                  </c:pt>
                </c:lvl>
                <c:lvl>
                  <c:pt idx="0">
                    <c:v>2018 m.</c:v>
                  </c:pt>
                  <c:pt idx="6">
                    <c:v>2019 m.</c:v>
                  </c:pt>
                </c:lvl>
              </c:multiLvlStrCache>
            </c:multiLvlStrRef>
          </c:cat>
          <c:val>
            <c:numRef>
              <c:f>Sheet1!$C$1830:$L$1830</c:f>
              <c:numCache>
                <c:formatCode>General</c:formatCode>
                <c:ptCount val="10"/>
                <c:pt idx="0">
                  <c:v>46.6</c:v>
                </c:pt>
                <c:pt idx="1">
                  <c:v>44.4</c:v>
                </c:pt>
                <c:pt idx="2">
                  <c:v>51.5</c:v>
                </c:pt>
                <c:pt idx="3">
                  <c:v>39.200000000000003</c:v>
                </c:pt>
                <c:pt idx="4">
                  <c:v>48.5</c:v>
                </c:pt>
                <c:pt idx="5">
                  <c:v>39.200000000000003</c:v>
                </c:pt>
                <c:pt idx="6">
                  <c:v>459</c:v>
                </c:pt>
                <c:pt idx="7">
                  <c:v>499</c:v>
                </c:pt>
                <c:pt idx="8">
                  <c:v>468</c:v>
                </c:pt>
                <c:pt idx="9">
                  <c:v>499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6183168"/>
        <c:axId val="134942656"/>
        <c:axId val="0"/>
      </c:bar3DChart>
      <c:catAx>
        <c:axId val="146183168"/>
        <c:scaling>
          <c:orientation val="minMax"/>
        </c:scaling>
        <c:delete val="0"/>
        <c:axPos val="l"/>
        <c:majorTickMark val="out"/>
        <c:minorTickMark val="none"/>
        <c:tickLblPos val="nextTo"/>
        <c:crossAx val="134942656"/>
        <c:crosses val="autoZero"/>
        <c:auto val="1"/>
        <c:lblAlgn val="ctr"/>
        <c:lblOffset val="100"/>
        <c:noMultiLvlLbl val="0"/>
      </c:catAx>
      <c:valAx>
        <c:axId val="1349426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46183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Sheet1!$C$1973:$F$1975</c:f>
              <c:multiLvlStrCache>
                <c:ptCount val="4"/>
                <c:lvl>
                  <c:pt idx="0">
                    <c:v>Savivaldybės</c:v>
                  </c:pt>
                  <c:pt idx="1">
                    <c:v>Šalies</c:v>
                  </c:pt>
                  <c:pt idx="2">
                    <c:v>Savivaldybės</c:v>
                  </c:pt>
                  <c:pt idx="3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</c:lvl>
                <c:lvl>
                  <c:pt idx="0">
                    <c:v>2021 m.</c:v>
                  </c:pt>
                </c:lvl>
              </c:multiLvlStrCache>
            </c:multiLvlStrRef>
          </c:cat>
          <c:val>
            <c:numRef>
              <c:f>Sheet1!$C$1976:$F$1976</c:f>
              <c:numCache>
                <c:formatCode>General</c:formatCode>
                <c:ptCount val="4"/>
                <c:pt idx="0">
                  <c:v>24</c:v>
                </c:pt>
                <c:pt idx="1">
                  <c:v>27</c:v>
                </c:pt>
                <c:pt idx="2">
                  <c:v>20</c:v>
                </c:pt>
                <c:pt idx="3">
                  <c:v>21.9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645312"/>
        <c:axId val="134997120"/>
        <c:axId val="0"/>
      </c:bar3DChart>
      <c:catAx>
        <c:axId val="45645312"/>
        <c:scaling>
          <c:orientation val="minMax"/>
        </c:scaling>
        <c:delete val="0"/>
        <c:axPos val="l"/>
        <c:majorTickMark val="out"/>
        <c:minorTickMark val="none"/>
        <c:tickLblPos val="nextTo"/>
        <c:crossAx val="134997120"/>
        <c:crosses val="autoZero"/>
        <c:auto val="1"/>
        <c:lblAlgn val="ctr"/>
        <c:lblOffset val="100"/>
        <c:noMultiLvlLbl val="0"/>
      </c:catAx>
      <c:valAx>
        <c:axId val="1349971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56453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Sheet1!$C$1990:$F$1992</c:f>
              <c:multiLvlStrCache>
                <c:ptCount val="4"/>
                <c:lvl>
                  <c:pt idx="0">
                    <c:v>Savivaldybės</c:v>
                  </c:pt>
                  <c:pt idx="1">
                    <c:v>Šalies</c:v>
                  </c:pt>
                  <c:pt idx="2">
                    <c:v>Savivaldybės</c:v>
                  </c:pt>
                  <c:pt idx="3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</c:lvl>
                <c:lvl>
                  <c:pt idx="0">
                    <c:v>2022 m.</c:v>
                  </c:pt>
                </c:lvl>
              </c:multiLvlStrCache>
            </c:multiLvlStrRef>
          </c:cat>
          <c:val>
            <c:numRef>
              <c:f>Sheet1!$C$1993:$F$1993</c:f>
              <c:numCache>
                <c:formatCode>General</c:formatCode>
                <c:ptCount val="4"/>
                <c:pt idx="0">
                  <c:v>61.4</c:v>
                </c:pt>
                <c:pt idx="1">
                  <c:v>63.3</c:v>
                </c:pt>
                <c:pt idx="2">
                  <c:v>53.5</c:v>
                </c:pt>
                <c:pt idx="3">
                  <c:v>54.6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532672"/>
        <c:axId val="134999424"/>
        <c:axId val="0"/>
      </c:bar3DChart>
      <c:catAx>
        <c:axId val="45532672"/>
        <c:scaling>
          <c:orientation val="minMax"/>
        </c:scaling>
        <c:delete val="0"/>
        <c:axPos val="l"/>
        <c:majorTickMark val="out"/>
        <c:minorTickMark val="none"/>
        <c:tickLblPos val="nextTo"/>
        <c:crossAx val="134999424"/>
        <c:crosses val="autoZero"/>
        <c:auto val="1"/>
        <c:lblAlgn val="ctr"/>
        <c:lblOffset val="100"/>
        <c:noMultiLvlLbl val="0"/>
      </c:catAx>
      <c:valAx>
        <c:axId val="1349994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5532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Sheet1!$C$1990:$F$1992</c:f>
              <c:multiLvlStrCache>
                <c:ptCount val="4"/>
                <c:lvl>
                  <c:pt idx="0">
                    <c:v>Savivaldybės</c:v>
                  </c:pt>
                  <c:pt idx="1">
                    <c:v>Šalies</c:v>
                  </c:pt>
                  <c:pt idx="2">
                    <c:v>Savivaldybės</c:v>
                  </c:pt>
                  <c:pt idx="3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</c:lvl>
                <c:lvl>
                  <c:pt idx="0">
                    <c:v>2022 m.</c:v>
                  </c:pt>
                </c:lvl>
              </c:multiLvlStrCache>
            </c:multiLvlStrRef>
          </c:cat>
          <c:val>
            <c:numRef>
              <c:f>Sheet1!$C$1993:$F$1993</c:f>
              <c:numCache>
                <c:formatCode>General</c:formatCode>
                <c:ptCount val="4"/>
                <c:pt idx="0">
                  <c:v>44.7</c:v>
                </c:pt>
                <c:pt idx="1">
                  <c:v>46.8</c:v>
                </c:pt>
                <c:pt idx="2">
                  <c:v>65.2</c:v>
                </c:pt>
                <c:pt idx="3">
                  <c:v>66.5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533184"/>
        <c:axId val="135002880"/>
        <c:axId val="0"/>
      </c:bar3DChart>
      <c:catAx>
        <c:axId val="45533184"/>
        <c:scaling>
          <c:orientation val="minMax"/>
        </c:scaling>
        <c:delete val="0"/>
        <c:axPos val="l"/>
        <c:majorTickMark val="out"/>
        <c:minorTickMark val="none"/>
        <c:tickLblPos val="nextTo"/>
        <c:crossAx val="135002880"/>
        <c:crosses val="autoZero"/>
        <c:auto val="1"/>
        <c:lblAlgn val="ctr"/>
        <c:lblOffset val="100"/>
        <c:noMultiLvlLbl val="0"/>
      </c:catAx>
      <c:valAx>
        <c:axId val="1350028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5533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Sheet1!$C$1973:$F$1975</c:f>
              <c:multiLvlStrCache>
                <c:ptCount val="4"/>
                <c:lvl>
                  <c:pt idx="0">
                    <c:v>Savivaldybės</c:v>
                  </c:pt>
                  <c:pt idx="1">
                    <c:v>Šalies</c:v>
                  </c:pt>
                  <c:pt idx="2">
                    <c:v>Savivaldybės</c:v>
                  </c:pt>
                  <c:pt idx="3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</c:lvl>
                <c:lvl>
                  <c:pt idx="0">
                    <c:v>2021 m.</c:v>
                  </c:pt>
                </c:lvl>
              </c:multiLvlStrCache>
            </c:multiLvlStrRef>
          </c:cat>
          <c:val>
            <c:numRef>
              <c:f>Sheet1!$C$1976:$F$1976</c:f>
              <c:numCache>
                <c:formatCode>General</c:formatCode>
                <c:ptCount val="4"/>
                <c:pt idx="0">
                  <c:v>28.4</c:v>
                </c:pt>
                <c:pt idx="1">
                  <c:v>29.6</c:v>
                </c:pt>
                <c:pt idx="2">
                  <c:v>26.1</c:v>
                </c:pt>
                <c:pt idx="3" formatCode="0.0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6352128"/>
        <c:axId val="145808128"/>
        <c:axId val="0"/>
      </c:bar3DChart>
      <c:catAx>
        <c:axId val="186352128"/>
        <c:scaling>
          <c:orientation val="minMax"/>
        </c:scaling>
        <c:delete val="0"/>
        <c:axPos val="l"/>
        <c:majorTickMark val="out"/>
        <c:minorTickMark val="none"/>
        <c:tickLblPos val="nextTo"/>
        <c:crossAx val="145808128"/>
        <c:crosses val="autoZero"/>
        <c:auto val="1"/>
        <c:lblAlgn val="ctr"/>
        <c:lblOffset val="100"/>
        <c:noMultiLvlLbl val="0"/>
      </c:catAx>
      <c:valAx>
        <c:axId val="1458081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63521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Sheet1!$C$1990:$F$1992</c:f>
              <c:multiLvlStrCache>
                <c:ptCount val="4"/>
                <c:lvl>
                  <c:pt idx="0">
                    <c:v>Savivaldybės</c:v>
                  </c:pt>
                  <c:pt idx="1">
                    <c:v>Šalies</c:v>
                  </c:pt>
                  <c:pt idx="2">
                    <c:v>Savivaldybės</c:v>
                  </c:pt>
                  <c:pt idx="3">
                    <c:v>Šalies</c:v>
                  </c:pt>
                </c:lvl>
                <c:lvl>
                  <c:pt idx="0">
                    <c:v>Matematika</c:v>
                  </c:pt>
                  <c:pt idx="2">
                    <c:v>Skaitymas</c:v>
                  </c:pt>
                </c:lvl>
                <c:lvl>
                  <c:pt idx="0">
                    <c:v>2022 m.</c:v>
                  </c:pt>
                </c:lvl>
              </c:multiLvlStrCache>
            </c:multiLvlStrRef>
          </c:cat>
          <c:val>
            <c:numRef>
              <c:f>Sheet1!$C$1993:$F$1993</c:f>
              <c:numCache>
                <c:formatCode>0.0</c:formatCode>
                <c:ptCount val="4"/>
                <c:pt idx="0" formatCode="General">
                  <c:v>39.1</c:v>
                </c:pt>
                <c:pt idx="1">
                  <c:v>41</c:v>
                </c:pt>
                <c:pt idx="2" formatCode="General">
                  <c:v>68.099999999999994</c:v>
                </c:pt>
                <c:pt idx="3" formatCode="General">
                  <c:v>66.2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6737024"/>
        <c:axId val="187778176"/>
        <c:axId val="0"/>
      </c:bar3DChart>
      <c:catAx>
        <c:axId val="156737024"/>
        <c:scaling>
          <c:orientation val="minMax"/>
        </c:scaling>
        <c:delete val="0"/>
        <c:axPos val="l"/>
        <c:majorTickMark val="out"/>
        <c:minorTickMark val="none"/>
        <c:tickLblPos val="nextTo"/>
        <c:crossAx val="187778176"/>
        <c:crosses val="autoZero"/>
        <c:auto val="1"/>
        <c:lblAlgn val="ctr"/>
        <c:lblOffset val="100"/>
        <c:noMultiLvlLbl val="0"/>
      </c:catAx>
      <c:valAx>
        <c:axId val="1877781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6737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atusis trikampis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Antraštė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17" name="Antrinis pavadinima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lt-LT" smtClean="0"/>
              <a:t>Spustelėję redag. ruoš. paantrš. stilių</a:t>
            </a:r>
            <a:endParaRPr kumimoji="0" lang="en-US"/>
          </a:p>
        </p:txBody>
      </p:sp>
      <p:grpSp>
        <p:nvGrpSpPr>
          <p:cNvPr id="2" name="Grupė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Laisva form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Laisva form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Laisva form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Tiesioji jungtis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os vietos rezervavimo ženklas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19" name="Poraštės vietos rezervavimo ženklas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lt-LT"/>
          </a:p>
        </p:txBody>
      </p:sp>
      <p:sp>
        <p:nvSpPr>
          <p:cNvPr id="27" name="Skaidrės numerio vietos rezervavimo ženklas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  <p:sp>
        <p:nvSpPr>
          <p:cNvPr id="7" name="Antraštė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  <p:sp>
        <p:nvSpPr>
          <p:cNvPr id="7" name="Ševronas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Ševronas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  <p:sp>
        <p:nvSpPr>
          <p:cNvPr id="8" name="Antraštė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Lyginimas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</p:txBody>
      </p:sp>
      <p:sp>
        <p:nvSpPr>
          <p:cNvPr id="5" name="Turinio vietos rezervavimo ženklas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  <p:sp>
        <p:nvSpPr>
          <p:cNvPr id="6" name="Antraštė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urinys ir antrašt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lt-LT" smtClean="0"/>
              <a:t>Spustelėję redag. ruoš. teksto stilių</a:t>
            </a:r>
          </a:p>
          <a:p>
            <a:pPr lvl="1" eaLnBrk="1" latinLnBrk="0" hangingPunct="1"/>
            <a:r>
              <a:rPr lang="lt-LT" smtClean="0"/>
              <a:t>Antras lygmuo</a:t>
            </a:r>
          </a:p>
          <a:p>
            <a:pPr lvl="2" eaLnBrk="1" latinLnBrk="0" hangingPunct="1"/>
            <a:r>
              <a:rPr lang="lt-LT" smtClean="0"/>
              <a:t>Trečias lygmuo</a:t>
            </a:r>
          </a:p>
          <a:p>
            <a:pPr lvl="3" eaLnBrk="1" latinLnBrk="0" hangingPunct="1"/>
            <a:r>
              <a:rPr lang="lt-LT" smtClean="0"/>
              <a:t>Ketvirtas lygmuo</a:t>
            </a:r>
          </a:p>
          <a:p>
            <a:pPr lvl="4" eaLnBrk="1" latinLnBrk="0" hangingPunct="1"/>
            <a:r>
              <a:rPr lang="lt-LT" smtClean="0"/>
              <a:t>Penktas lygmuo</a:t>
            </a:r>
            <a:endParaRPr kumimoji="0"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aveikslėlis ir antraštė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lt-LT" smtClean="0"/>
              <a:t>Spustelėkite piktogr. norėdami įtraukti pav.</a:t>
            </a:r>
            <a:endParaRPr kumimoji="0" lang="en-US" dirty="0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8" name="Laisva form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Laisva form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Statusis trikampis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Tiesioji jungtis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Ševronas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Ševronas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aisva form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Laisva form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Statusis trikampis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Tiesioji jungtis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avadinimo vietos rezervavimo ženkla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lt-LT" smtClean="0"/>
              <a:t>Spustelėję redag. ruoš. pavad. stilių</a:t>
            </a:r>
            <a:endParaRPr kumimoji="0" lang="en-US"/>
          </a:p>
        </p:txBody>
      </p:sp>
      <p:sp>
        <p:nvSpPr>
          <p:cNvPr id="30" name="Teksto vietos rezervavimo ženklas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lt-LT" smtClean="0"/>
              <a:t>Spustelėję redag. ruoš. teksto stilių</a:t>
            </a:r>
          </a:p>
          <a:p>
            <a:pPr lvl="1" eaLnBrk="1" latinLnBrk="0" hangingPunct="1"/>
            <a:r>
              <a:rPr kumimoji="0" lang="lt-LT" smtClean="0"/>
              <a:t>Antras lygmuo</a:t>
            </a:r>
          </a:p>
          <a:p>
            <a:pPr lvl="2" eaLnBrk="1" latinLnBrk="0" hangingPunct="1"/>
            <a:r>
              <a:rPr kumimoji="0" lang="lt-LT" smtClean="0"/>
              <a:t>Trečias lygmuo</a:t>
            </a:r>
          </a:p>
          <a:p>
            <a:pPr lvl="3" eaLnBrk="1" latinLnBrk="0" hangingPunct="1"/>
            <a:r>
              <a:rPr kumimoji="0" lang="lt-LT" smtClean="0"/>
              <a:t>Ketvirtas lygmuo</a:t>
            </a:r>
          </a:p>
          <a:p>
            <a:pPr lvl="4" eaLnBrk="1" latinLnBrk="0" hangingPunct="1"/>
            <a:r>
              <a:rPr kumimoji="0" lang="lt-LT" smtClean="0"/>
              <a:t>Penktas lygmuo</a:t>
            </a:r>
            <a:endParaRPr kumimoji="0" lang="en-US"/>
          </a:p>
        </p:txBody>
      </p:sp>
      <p:sp>
        <p:nvSpPr>
          <p:cNvPr id="10" name="Datos vietos rezervavimo ženklas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C1DE746-4C29-4A8D-A67A-DA8A9AF26ADD}" type="datetimeFigureOut">
              <a:rPr lang="lt-LT" smtClean="0"/>
              <a:t>2022-07-04</a:t>
            </a:fld>
            <a:endParaRPr lang="lt-LT"/>
          </a:p>
        </p:txBody>
      </p:sp>
      <p:sp>
        <p:nvSpPr>
          <p:cNvPr id="22" name="Poraštės vietos rezervavimo ženklas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lt-LT"/>
          </a:p>
        </p:txBody>
      </p:sp>
      <p:sp>
        <p:nvSpPr>
          <p:cNvPr id="18" name="Skaidrės numerio vietos rezervavimo ženklas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6C11136-1F58-43DF-9D1D-86BD5E2DC0DC}" type="slidenum">
              <a:rPr lang="lt-LT" smtClean="0"/>
              <a:t>‹#›</a:t>
            </a:fld>
            <a:endParaRPr 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539552" y="1412777"/>
            <a:ext cx="7918648" cy="2664296"/>
          </a:xfrm>
        </p:spPr>
        <p:txBody>
          <a:bodyPr>
            <a:normAutofit/>
          </a:bodyPr>
          <a:lstStyle/>
          <a:p>
            <a:r>
              <a:rPr lang="lt-LT" dirty="0" smtClean="0"/>
              <a:t>NACIONALINIO MOKINIŲ PASIEKIMŲ PATIKRINIMO REZULTATŲ PRISTATYMAS</a:t>
            </a:r>
            <a:endParaRPr lang="lt-LT" dirty="0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611560" y="4077072"/>
            <a:ext cx="8352928" cy="2088232"/>
          </a:xfrm>
        </p:spPr>
        <p:txBody>
          <a:bodyPr>
            <a:normAutofit fontScale="70000" lnSpcReduction="20000"/>
          </a:bodyPr>
          <a:lstStyle/>
          <a:p>
            <a:pPr algn="r"/>
            <a:endParaRPr lang="lt-LT" sz="1200" dirty="0" smtClean="0"/>
          </a:p>
          <a:p>
            <a:pPr algn="r"/>
            <a:endParaRPr lang="lt-LT" sz="1200" dirty="0"/>
          </a:p>
          <a:p>
            <a:pPr algn="r"/>
            <a:endParaRPr lang="lt-LT" sz="1200" dirty="0" smtClean="0"/>
          </a:p>
          <a:p>
            <a:pPr algn="r"/>
            <a:endParaRPr lang="lt-LT" sz="1200" dirty="0"/>
          </a:p>
          <a:p>
            <a:pPr algn="r"/>
            <a:endParaRPr lang="lt-LT" sz="1200" dirty="0" smtClean="0"/>
          </a:p>
          <a:p>
            <a:pPr algn="r"/>
            <a:r>
              <a:rPr lang="lt-LT" sz="1800" dirty="0" smtClean="0"/>
              <a:t>Švietimo ir sporto skyriaus vyr. specialistė Vilma </a:t>
            </a:r>
            <a:r>
              <a:rPr lang="lt-LT" sz="1800" dirty="0" err="1" smtClean="0"/>
              <a:t>Ruginytė</a:t>
            </a:r>
            <a:endParaRPr lang="lt-LT" sz="1800" dirty="0" smtClean="0"/>
          </a:p>
          <a:p>
            <a:pPr algn="r"/>
            <a:endParaRPr lang="lt-LT" sz="1200" dirty="0" smtClean="0"/>
          </a:p>
          <a:p>
            <a:pPr algn="r"/>
            <a:endParaRPr lang="lt-LT" sz="1200" dirty="0"/>
          </a:p>
          <a:p>
            <a:pPr algn="r"/>
            <a:endParaRPr lang="lt-LT" sz="1200" dirty="0" smtClean="0"/>
          </a:p>
          <a:p>
            <a:pPr algn="r"/>
            <a:endParaRPr lang="lt-LT" sz="1200" dirty="0"/>
          </a:p>
          <a:p>
            <a:pPr algn="r"/>
            <a:endParaRPr lang="lt-LT" sz="1200" dirty="0"/>
          </a:p>
          <a:p>
            <a:pPr algn="ctr"/>
            <a:r>
              <a:rPr lang="lt-LT" sz="1800" dirty="0" smtClean="0"/>
              <a:t>2022 m. liepos 18 d.</a:t>
            </a: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07044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2022 m. 4 klasės mokinių rezultatai ( rezultato proc. vidurkis)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38305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urinio vietos rezervavimo ženklas 3"/>
          <p:cNvPicPr>
            <a:picLocks noGrp="1"/>
          </p:cNvPicPr>
          <p:nvPr>
            <p:ph idx="1"/>
          </p:nvPr>
        </p:nvPicPr>
        <p:blipFill rotWithShape="1">
          <a:blip r:embed="rId2"/>
          <a:srcRect l="1203" t="17380" r="55934" b="50267"/>
          <a:stretch/>
        </p:blipFill>
        <p:spPr bwMode="auto">
          <a:xfrm>
            <a:off x="611561" y="1916833"/>
            <a:ext cx="7879832" cy="36104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354162"/>
          </a:xfrm>
        </p:spPr>
        <p:txBody>
          <a:bodyPr>
            <a:noAutofit/>
          </a:bodyPr>
          <a:lstStyle/>
          <a:p>
            <a:pPr algn="ctr"/>
            <a:r>
              <a:rPr lang="lt-LT" sz="3200" dirty="0" smtClean="0"/>
              <a:t>2022 </a:t>
            </a:r>
            <a:r>
              <a:rPr lang="lt-LT" sz="3200" dirty="0"/>
              <a:t>m. Plungės r. savivaldybės </a:t>
            </a:r>
            <a:r>
              <a:rPr lang="lt-LT" sz="3200" dirty="0" smtClean="0"/>
              <a:t>6 </a:t>
            </a:r>
            <a:r>
              <a:rPr lang="lt-LT" sz="3200" dirty="0"/>
              <a:t>klasės mokinių apibendrinti </a:t>
            </a:r>
            <a:r>
              <a:rPr lang="lt-LT" sz="3200" dirty="0" smtClean="0"/>
              <a:t>rezultatai (rezultato proc. vidurkis)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413734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/>
              <a:t>2022 m. </a:t>
            </a:r>
            <a:r>
              <a:rPr lang="lt-LT" sz="3200" dirty="0" smtClean="0"/>
              <a:t>6 </a:t>
            </a:r>
            <a:r>
              <a:rPr lang="lt-LT" sz="3200" dirty="0"/>
              <a:t>klasės mokinių rezultatai ( rezultato proc. vidurkis)</a:t>
            </a:r>
          </a:p>
        </p:txBody>
      </p:sp>
    </p:spTree>
    <p:extLst>
      <p:ext uri="{BB962C8B-B14F-4D97-AF65-F5344CB8AC3E}">
        <p14:creationId xmlns:p14="http://schemas.microsoft.com/office/powerpoint/2010/main" val="79105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3200" dirty="0" smtClean="0"/>
              <a:t>2021 m. Plungės r. savivaldybės 8 klasės mokinių apibendrinti </a:t>
            </a:r>
            <a:r>
              <a:rPr lang="lt-LT" sz="3200" dirty="0"/>
              <a:t>rezultatai (surinktų tšk. vidurkis)</a:t>
            </a:r>
          </a:p>
        </p:txBody>
      </p:sp>
      <p:pic>
        <p:nvPicPr>
          <p:cNvPr id="5" name="Turinio vietos rezervavimo ženklas 4"/>
          <p:cNvPicPr>
            <a:picLocks noGrp="1"/>
          </p:cNvPicPr>
          <p:nvPr>
            <p:ph idx="1"/>
          </p:nvPr>
        </p:nvPicPr>
        <p:blipFill rotWithShape="1">
          <a:blip r:embed="rId2"/>
          <a:srcRect l="1654" t="16310" r="50520" b="48663"/>
          <a:stretch/>
        </p:blipFill>
        <p:spPr bwMode="auto">
          <a:xfrm>
            <a:off x="467544" y="1556793"/>
            <a:ext cx="8219256" cy="38824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292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ntraštė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98178"/>
          </a:xfrm>
        </p:spPr>
        <p:txBody>
          <a:bodyPr>
            <a:noAutofit/>
          </a:bodyPr>
          <a:lstStyle/>
          <a:p>
            <a:pPr algn="ctr"/>
            <a:r>
              <a:rPr lang="lt-LT" sz="3200" dirty="0"/>
              <a:t>2022 m. Plungės r. savivaldybės </a:t>
            </a:r>
            <a:r>
              <a:rPr lang="lt-LT" sz="3200" dirty="0" smtClean="0"/>
              <a:t>8 </a:t>
            </a:r>
            <a:r>
              <a:rPr lang="lt-LT" sz="3200" dirty="0"/>
              <a:t>klasės mokinių apibendrinti rezultatai (rezultato proc. vidurkis)</a:t>
            </a:r>
          </a:p>
        </p:txBody>
      </p:sp>
      <p:pic>
        <p:nvPicPr>
          <p:cNvPr id="6" name="Turinio vietos rezervavimo ženklas 5"/>
          <p:cNvPicPr>
            <a:picLocks noGrp="1"/>
          </p:cNvPicPr>
          <p:nvPr>
            <p:ph idx="1"/>
          </p:nvPr>
        </p:nvPicPr>
        <p:blipFill rotWithShape="1">
          <a:blip r:embed="rId2"/>
          <a:srcRect l="1203" t="16845" r="54581" b="46524"/>
          <a:stretch/>
        </p:blipFill>
        <p:spPr bwMode="auto">
          <a:xfrm>
            <a:off x="528889" y="1860003"/>
            <a:ext cx="8086222" cy="37682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649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/>
              <a:t>2021 m. </a:t>
            </a:r>
            <a:r>
              <a:rPr lang="lt-LT" dirty="0" smtClean="0"/>
              <a:t>8 </a:t>
            </a:r>
            <a:r>
              <a:rPr lang="lt-LT" dirty="0"/>
              <a:t>klasės mokinių rezultatai (surinktų tšk. vidurkis)</a:t>
            </a:r>
          </a:p>
        </p:txBody>
      </p:sp>
    </p:spTree>
    <p:extLst>
      <p:ext uri="{BB962C8B-B14F-4D97-AF65-F5344CB8AC3E}">
        <p14:creationId xmlns:p14="http://schemas.microsoft.com/office/powerpoint/2010/main" val="32965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/>
              <a:t>2022 m. </a:t>
            </a:r>
            <a:r>
              <a:rPr lang="lt-LT" sz="3200" dirty="0" smtClean="0"/>
              <a:t>8 </a:t>
            </a:r>
            <a:r>
              <a:rPr lang="lt-LT" sz="3200" dirty="0"/>
              <a:t>klasės mokinių rezultatai ( rezultato proc. vidurkis)</a:t>
            </a:r>
          </a:p>
        </p:txBody>
      </p:sp>
    </p:spTree>
    <p:extLst>
      <p:ext uri="{BB962C8B-B14F-4D97-AF65-F5344CB8AC3E}">
        <p14:creationId xmlns:p14="http://schemas.microsoft.com/office/powerpoint/2010/main" val="112753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Tų pačių mokinių rezultatų kaita (2 </a:t>
            </a:r>
            <a:r>
              <a:rPr lang="lt-LT" dirty="0" err="1" smtClean="0"/>
              <a:t>kl</a:t>
            </a:r>
            <a:r>
              <a:rPr lang="lt-LT" dirty="0" smtClean="0"/>
              <a:t>. ir 4 </a:t>
            </a:r>
            <a:r>
              <a:rPr lang="lt-LT" dirty="0" err="1" smtClean="0"/>
              <a:t>kl</a:t>
            </a:r>
            <a:r>
              <a:rPr lang="lt-LT" dirty="0" smtClean="0"/>
              <a:t>.)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8944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1906856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Tų pačių mokinių rezultatų kaita (4 </a:t>
            </a:r>
            <a:r>
              <a:rPr lang="lt-LT" dirty="0" err="1" smtClean="0"/>
              <a:t>kl</a:t>
            </a:r>
            <a:r>
              <a:rPr lang="lt-LT" dirty="0" smtClean="0"/>
              <a:t>. ir 6 </a:t>
            </a:r>
            <a:r>
              <a:rPr lang="lt-LT" dirty="0" err="1" smtClean="0"/>
              <a:t>kl</a:t>
            </a:r>
            <a:r>
              <a:rPr lang="lt-LT" dirty="0" smtClean="0"/>
              <a:t>.)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9145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8947161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Tų pačių mokinių rezultatų kaita (4 </a:t>
            </a:r>
            <a:r>
              <a:rPr lang="lt-LT" dirty="0" err="1" smtClean="0"/>
              <a:t>kl</a:t>
            </a:r>
            <a:r>
              <a:rPr lang="lt-LT" dirty="0" smtClean="0"/>
              <a:t>. ir 6 </a:t>
            </a:r>
            <a:r>
              <a:rPr lang="lt-LT" dirty="0" err="1" smtClean="0"/>
              <a:t>kl</a:t>
            </a:r>
            <a:r>
              <a:rPr lang="lt-LT" dirty="0" smtClean="0"/>
              <a:t>.)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4506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urinio vietos rezervavimo ženklas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lt-LT" sz="2800" dirty="0" smtClean="0"/>
              <a:t>Tikslas </a:t>
            </a:r>
            <a:r>
              <a:rPr lang="lt-LT" sz="2800" dirty="0"/>
              <a:t>– teikti grįžtamojo ryšio informaciją apie mokinių mokymosi rezultatus, šalies,  savivaldybės </a:t>
            </a:r>
            <a:r>
              <a:rPr lang="lt-LT" sz="2800" dirty="0" smtClean="0"/>
              <a:t> </a:t>
            </a:r>
            <a:r>
              <a:rPr lang="lt-LT" sz="2800" dirty="0"/>
              <a:t>lygmenimis tobulinti mokinių mokymosi pasiekimų vertinimo procedūras ir plėsti duomenų, surinktų naudojant šalies lygmeniu parengtus Nacionalinio mokinių pasiekimų patikrinimo bei nacionalinių mokinių pasiekimų tyrimų įrankius, panaudojimą ugdymo kokybei gerinti.</a:t>
            </a:r>
          </a:p>
          <a:p>
            <a:endParaRPr lang="lt-LT" dirty="0"/>
          </a:p>
        </p:txBody>
      </p:sp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Įvadas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93254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Tų pačių mokinių rezultatų kaita (6 </a:t>
            </a:r>
            <a:r>
              <a:rPr lang="lt-LT" dirty="0" err="1" smtClean="0"/>
              <a:t>kl</a:t>
            </a:r>
            <a:r>
              <a:rPr lang="lt-LT" dirty="0" smtClean="0"/>
              <a:t>. ir 8 </a:t>
            </a:r>
            <a:r>
              <a:rPr lang="lt-LT" dirty="0" err="1" smtClean="0"/>
              <a:t>kl</a:t>
            </a:r>
            <a:r>
              <a:rPr lang="lt-LT" dirty="0" smtClean="0"/>
              <a:t>.)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2565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4378498"/>
          </a:xfrm>
        </p:spPr>
        <p:txBody>
          <a:bodyPr>
            <a:normAutofit/>
          </a:bodyPr>
          <a:lstStyle/>
          <a:p>
            <a:pPr algn="ctr"/>
            <a:r>
              <a:rPr lang="lt-LT" dirty="0"/>
              <a:t>NACIONALINIO MOKINIŲ PASIEKIMŲ PATIKRINIMO REZULTATŲ </a:t>
            </a:r>
            <a:r>
              <a:rPr lang="lt-LT" dirty="0" smtClean="0"/>
              <a:t>PRISTATYMAS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23797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lt-LT" sz="3200" dirty="0" smtClean="0"/>
              <a:t>Plungės r. sav. 2018 ir 2019 m. 2 klasės mokinių rezultatai (</a:t>
            </a:r>
            <a:r>
              <a:rPr lang="en-US" sz="3200" dirty="0" smtClean="0">
                <a:effectLst/>
              </a:rPr>
              <a:t>vid</a:t>
            </a:r>
            <a:r>
              <a:rPr lang="lt-LT" sz="3200" dirty="0" smtClean="0">
                <a:effectLst/>
              </a:rPr>
              <a:t>. </a:t>
            </a:r>
            <a:r>
              <a:rPr lang="en-US" sz="3200" dirty="0" err="1" smtClean="0">
                <a:effectLst/>
              </a:rPr>
              <a:t>surinktų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>
                <a:effectLst/>
              </a:rPr>
              <a:t>taškų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dalis</a:t>
            </a:r>
            <a:r>
              <a:rPr lang="en-US" sz="3200" dirty="0">
                <a:effectLst/>
              </a:rPr>
              <a:t> </a:t>
            </a:r>
            <a:r>
              <a:rPr lang="en-US" sz="3200" dirty="0" smtClean="0">
                <a:effectLst/>
              </a:rPr>
              <a:t>proc</a:t>
            </a:r>
            <a:r>
              <a:rPr lang="lt-LT" sz="3200" dirty="0" smtClean="0">
                <a:effectLst/>
              </a:rPr>
              <a:t>.)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119484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354162"/>
          </a:xfrm>
        </p:spPr>
        <p:txBody>
          <a:bodyPr>
            <a:noAutofit/>
          </a:bodyPr>
          <a:lstStyle/>
          <a:p>
            <a:pPr algn="ctr"/>
            <a:r>
              <a:rPr lang="lt-LT" sz="3200" dirty="0" smtClean="0"/>
              <a:t>Plungės r. savivaldybės 2018 ir 2019 m. 4 </a:t>
            </a:r>
            <a:r>
              <a:rPr lang="lt-LT" sz="3200" dirty="0" err="1" smtClean="0"/>
              <a:t>kl</a:t>
            </a:r>
            <a:r>
              <a:rPr lang="lt-LT" sz="3200" dirty="0" smtClean="0"/>
              <a:t>. mokinių apibendrinti rezultatai (</a:t>
            </a:r>
            <a:r>
              <a:rPr lang="en-US" sz="3200" dirty="0" smtClean="0">
                <a:effectLst/>
              </a:rPr>
              <a:t>vid</a:t>
            </a:r>
            <a:r>
              <a:rPr lang="lt-LT" sz="3200" dirty="0" smtClean="0">
                <a:effectLst/>
              </a:rPr>
              <a:t>.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>
                <a:effectLst/>
              </a:rPr>
              <a:t>surinktų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taškų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dalis</a:t>
            </a:r>
            <a:r>
              <a:rPr lang="en-US" sz="3200" dirty="0">
                <a:effectLst/>
              </a:rPr>
              <a:t> </a:t>
            </a:r>
            <a:r>
              <a:rPr lang="en-US" sz="3200" dirty="0" smtClean="0">
                <a:effectLst/>
              </a:rPr>
              <a:t>proc</a:t>
            </a:r>
            <a:r>
              <a:rPr lang="lt-LT" sz="3200" dirty="0" smtClean="0">
                <a:effectLst/>
              </a:rPr>
              <a:t>.)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416606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192131"/>
              </p:ext>
            </p:extLst>
          </p:nvPr>
        </p:nvGraphicFramePr>
        <p:xfrm>
          <a:off x="539552" y="1700808"/>
          <a:ext cx="8147248" cy="430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3200" dirty="0" smtClean="0"/>
              <a:t>Plungės r. savivaldybės 2018 ir 2019 m. 6 </a:t>
            </a:r>
            <a:r>
              <a:rPr lang="lt-LT" sz="3200" dirty="0" err="1" smtClean="0"/>
              <a:t>kl</a:t>
            </a:r>
            <a:r>
              <a:rPr lang="lt-LT" sz="3200" dirty="0" smtClean="0"/>
              <a:t>. mokinių apibendrinti rezultatai (</a:t>
            </a:r>
            <a:r>
              <a:rPr lang="en-US" sz="3200" dirty="0" smtClean="0">
                <a:effectLst/>
              </a:rPr>
              <a:t>vid</a:t>
            </a:r>
            <a:r>
              <a:rPr lang="lt-LT" sz="3200" dirty="0" smtClean="0">
                <a:effectLst/>
              </a:rPr>
              <a:t>.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>
                <a:effectLst/>
              </a:rPr>
              <a:t>surinktų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taškų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dalis</a:t>
            </a:r>
            <a:r>
              <a:rPr lang="en-US" sz="3200" dirty="0">
                <a:effectLst/>
              </a:rPr>
              <a:t> </a:t>
            </a:r>
            <a:r>
              <a:rPr lang="en-US" sz="3200" dirty="0" smtClean="0">
                <a:effectLst/>
              </a:rPr>
              <a:t>proc</a:t>
            </a:r>
            <a:r>
              <a:rPr lang="lt-LT" sz="3200" dirty="0" smtClean="0">
                <a:effectLst/>
              </a:rPr>
              <a:t>.)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333221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urinio vietos rezervavimo ženklas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677631"/>
              </p:ext>
            </p:extLst>
          </p:nvPr>
        </p:nvGraphicFramePr>
        <p:xfrm>
          <a:off x="467544" y="1772816"/>
          <a:ext cx="8219256" cy="423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3200" dirty="0" smtClean="0"/>
              <a:t>Plungės r. savivaldybės 2018 ir 2019 m. 8 </a:t>
            </a:r>
            <a:r>
              <a:rPr lang="lt-LT" sz="3200" dirty="0" err="1" smtClean="0"/>
              <a:t>kl</a:t>
            </a:r>
            <a:r>
              <a:rPr lang="lt-LT" sz="3200" dirty="0" smtClean="0"/>
              <a:t>. mokinių apibendrinti rezultatai (2018 m. </a:t>
            </a:r>
            <a:r>
              <a:rPr lang="en-US" sz="3200" dirty="0" smtClean="0">
                <a:effectLst/>
              </a:rPr>
              <a:t>vid</a:t>
            </a:r>
            <a:r>
              <a:rPr lang="lt-LT" sz="3200" dirty="0" smtClean="0">
                <a:effectLst/>
              </a:rPr>
              <a:t>.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>
                <a:effectLst/>
              </a:rPr>
              <a:t>surinktų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taškų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dalis</a:t>
            </a:r>
            <a:r>
              <a:rPr lang="en-US" sz="3200" dirty="0">
                <a:effectLst/>
              </a:rPr>
              <a:t> </a:t>
            </a:r>
            <a:r>
              <a:rPr lang="en-US" sz="3200" dirty="0" smtClean="0">
                <a:effectLst/>
              </a:rPr>
              <a:t>proc</a:t>
            </a:r>
            <a:r>
              <a:rPr lang="lt-LT" sz="3200" dirty="0" smtClean="0">
                <a:effectLst/>
              </a:rPr>
              <a:t>. 2019 m. </a:t>
            </a:r>
            <a:r>
              <a:rPr lang="lt-LT" sz="3200" dirty="0" err="1" smtClean="0">
                <a:effectLst/>
              </a:rPr>
              <a:t>vid</a:t>
            </a:r>
            <a:r>
              <a:rPr lang="lt-LT" sz="3200" dirty="0" smtClean="0">
                <a:effectLst/>
              </a:rPr>
              <a:t>. surinktų tšk. skaičius)</a:t>
            </a:r>
            <a:endParaRPr lang="lt-LT" sz="3200" dirty="0"/>
          </a:p>
        </p:txBody>
      </p:sp>
    </p:spTree>
    <p:extLst>
      <p:ext uri="{BB962C8B-B14F-4D97-AF65-F5344CB8AC3E}">
        <p14:creationId xmlns:p14="http://schemas.microsoft.com/office/powerpoint/2010/main" val="20853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sz="3200" dirty="0" smtClean="0"/>
              <a:t>2021 m. Plungės r. savivaldybės 4 klasės mokinių apibendrinti rezultatai (surinktų tšk. vidurkis)</a:t>
            </a:r>
            <a:endParaRPr lang="lt-LT" sz="3200" dirty="0"/>
          </a:p>
        </p:txBody>
      </p:sp>
      <p:pic>
        <p:nvPicPr>
          <p:cNvPr id="5" name="Turinio vietos rezervavimo ženklas 4"/>
          <p:cNvPicPr>
            <a:picLocks noGrp="1"/>
          </p:cNvPicPr>
          <p:nvPr>
            <p:ph idx="1"/>
          </p:nvPr>
        </p:nvPicPr>
        <p:blipFill rotWithShape="1">
          <a:blip r:embed="rId2"/>
          <a:srcRect l="1053" t="16845" r="49919" b="50534"/>
          <a:stretch/>
        </p:blipFill>
        <p:spPr bwMode="auto">
          <a:xfrm>
            <a:off x="539552" y="1772816"/>
            <a:ext cx="8136904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0676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19256" cy="1354162"/>
          </a:xfrm>
        </p:spPr>
        <p:txBody>
          <a:bodyPr>
            <a:noAutofit/>
          </a:bodyPr>
          <a:lstStyle/>
          <a:p>
            <a:pPr algn="ctr"/>
            <a:r>
              <a:rPr lang="lt-LT" sz="3200" dirty="0" smtClean="0"/>
              <a:t>2022 </a:t>
            </a:r>
            <a:r>
              <a:rPr lang="lt-LT" sz="3200" dirty="0"/>
              <a:t>m. Plungės r. savivaldybės 4 klasės mokinių apibendrinti </a:t>
            </a:r>
            <a:r>
              <a:rPr lang="lt-LT" sz="3200" dirty="0" smtClean="0"/>
              <a:t>rezultatai (rezultato proc. vidurkis)</a:t>
            </a:r>
            <a:endParaRPr lang="lt-LT" sz="3200" dirty="0"/>
          </a:p>
        </p:txBody>
      </p:sp>
      <p:pic>
        <p:nvPicPr>
          <p:cNvPr id="7" name="Turinio vietos rezervavimo ženklas 6"/>
          <p:cNvPicPr>
            <a:picLocks noGrp="1"/>
          </p:cNvPicPr>
          <p:nvPr>
            <p:ph idx="1"/>
          </p:nvPr>
        </p:nvPicPr>
        <p:blipFill rotWithShape="1">
          <a:blip r:embed="rId2"/>
          <a:srcRect l="1204" t="17380" r="55333" b="45989"/>
          <a:stretch/>
        </p:blipFill>
        <p:spPr bwMode="auto">
          <a:xfrm>
            <a:off x="597743" y="1860003"/>
            <a:ext cx="7948513" cy="37682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8963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urinio vietos rezervavimo ženklas 5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Antraštė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2021 m. 4 klasės mokinių rezultatai (surinktų tšk. vidurkis)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62254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onkursas">
  <a:themeElements>
    <a:clrScheme name="Konkursas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onkursas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onkurs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852</TotalTime>
  <Words>386</Words>
  <Application>Microsoft Office PowerPoint</Application>
  <PresentationFormat>Demonstracija ekrane (4:3)</PresentationFormat>
  <Paragraphs>34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21</vt:i4>
      </vt:variant>
    </vt:vector>
  </HeadingPairs>
  <TitlesOfParts>
    <vt:vector size="22" baseType="lpstr">
      <vt:lpstr>Konkursas</vt:lpstr>
      <vt:lpstr>NACIONALINIO MOKINIŲ PASIEKIMŲ PATIKRINIMO REZULTATŲ PRISTATYMAS</vt:lpstr>
      <vt:lpstr>Įvadas</vt:lpstr>
      <vt:lpstr>Plungės r. sav. 2018 ir 2019 m. 2 klasės mokinių rezultatai (vid. surinktų taškų dalis proc.)</vt:lpstr>
      <vt:lpstr>Plungės r. savivaldybės 2018 ir 2019 m. 4 kl. mokinių apibendrinti rezultatai (vid. surinktų taškų dalis proc.)</vt:lpstr>
      <vt:lpstr>Plungės r. savivaldybės 2018 ir 2019 m. 6 kl. mokinių apibendrinti rezultatai (vid. surinktų taškų dalis proc.)</vt:lpstr>
      <vt:lpstr>Plungės r. savivaldybės 2018 ir 2019 m. 8 kl. mokinių apibendrinti rezultatai (2018 m. vid. surinktų taškų dalis proc. 2019 m. vid. surinktų tšk. skaičius)</vt:lpstr>
      <vt:lpstr>2021 m. Plungės r. savivaldybės 4 klasės mokinių apibendrinti rezultatai (surinktų tšk. vidurkis)</vt:lpstr>
      <vt:lpstr>2022 m. Plungės r. savivaldybės 4 klasės mokinių apibendrinti rezultatai (rezultato proc. vidurkis)</vt:lpstr>
      <vt:lpstr>2021 m. 4 klasės mokinių rezultatai (surinktų tšk. vidurkis)</vt:lpstr>
      <vt:lpstr>2022 m. 4 klasės mokinių rezultatai ( rezultato proc. vidurkis)</vt:lpstr>
      <vt:lpstr>2022 m. Plungės r. savivaldybės 6 klasės mokinių apibendrinti rezultatai (rezultato proc. vidurkis)</vt:lpstr>
      <vt:lpstr>2022 m. 6 klasės mokinių rezultatai ( rezultato proc. vidurkis)</vt:lpstr>
      <vt:lpstr>2021 m. Plungės r. savivaldybės 8 klasės mokinių apibendrinti rezultatai (surinktų tšk. vidurkis)</vt:lpstr>
      <vt:lpstr>2022 m. Plungės r. savivaldybės 8 klasės mokinių apibendrinti rezultatai (rezultato proc. vidurkis)</vt:lpstr>
      <vt:lpstr>2021 m. 8 klasės mokinių rezultatai (surinktų tšk. vidurkis)</vt:lpstr>
      <vt:lpstr>2022 m. 8 klasės mokinių rezultatai ( rezultato proc. vidurkis)</vt:lpstr>
      <vt:lpstr>Tų pačių mokinių rezultatų kaita (2 kl. ir 4 kl.)</vt:lpstr>
      <vt:lpstr>Tų pačių mokinių rezultatų kaita (4 kl. ir 6 kl.)</vt:lpstr>
      <vt:lpstr>Tų pačių mokinių rezultatų kaita (4 kl. ir 6 kl.)</vt:lpstr>
      <vt:lpstr>Tų pačių mokinių rezultatų kaita (6 kl. ir 8 kl.)</vt:lpstr>
      <vt:lpstr>NACIONALINIO MOKINIŲ PASIEKIMŲ PATIKRINIMO REZULTATŲ PRISTATYMAS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pristatymas</dc:title>
  <dc:creator>Vilma Ruginytė</dc:creator>
  <cp:lastModifiedBy>Vilma Ruginytė</cp:lastModifiedBy>
  <cp:revision>52</cp:revision>
  <dcterms:created xsi:type="dcterms:W3CDTF">2022-05-23T06:33:10Z</dcterms:created>
  <dcterms:modified xsi:type="dcterms:W3CDTF">2022-07-04T10:46:29Z</dcterms:modified>
</cp:coreProperties>
</file>