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ppt/notesSlides/notesSlide1.xml" ContentType="application/vnd.openxmlformats-officedocument.presentationml.notesSlide+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18"/>
  </p:notesMasterIdLst>
  <p:sldIdLst>
    <p:sldId id="256" r:id="rId2"/>
    <p:sldId id="257" r:id="rId3"/>
    <p:sldId id="261" r:id="rId4"/>
    <p:sldId id="272" r:id="rId5"/>
    <p:sldId id="271" r:id="rId6"/>
    <p:sldId id="269" r:id="rId7"/>
    <p:sldId id="258" r:id="rId8"/>
    <p:sldId id="259" r:id="rId9"/>
    <p:sldId id="275" r:id="rId10"/>
    <p:sldId id="262" r:id="rId11"/>
    <p:sldId id="266" r:id="rId12"/>
    <p:sldId id="267" r:id="rId13"/>
    <p:sldId id="273" r:id="rId14"/>
    <p:sldId id="268" r:id="rId15"/>
    <p:sldId id="274" r:id="rId16"/>
    <p:sldId id="260" r:id="rId17"/>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5" autoAdjust="0"/>
    <p:restoredTop sz="94664" autoAdjust="0"/>
  </p:normalViewPr>
  <p:slideViewPr>
    <p:cSldViewPr>
      <p:cViewPr varScale="1">
        <p:scale>
          <a:sx n="110" d="100"/>
          <a:sy n="110" d="100"/>
        </p:scale>
        <p:origin x="-1632"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lt-LT" sz="2800" dirty="0">
                <a:latin typeface="Times New Roman" pitchFamily="18" charset="0"/>
                <a:cs typeface="Times New Roman" pitchFamily="18" charset="0"/>
              </a:rPr>
              <a:t>Lėšos</a:t>
            </a:r>
            <a:r>
              <a:rPr lang="lt-LT" sz="2800" baseline="0" dirty="0">
                <a:latin typeface="Times New Roman" pitchFamily="18" charset="0"/>
                <a:cs typeface="Times New Roman" pitchFamily="18" charset="0"/>
              </a:rPr>
              <a:t> ugdymo finansavimo skirtumams tarp mokyklų sumažinti </a:t>
            </a:r>
            <a:r>
              <a:rPr lang="lt-LT" sz="2800" baseline="0" dirty="0" smtClean="0">
                <a:latin typeface="Times New Roman" pitchFamily="18" charset="0"/>
                <a:cs typeface="Times New Roman" pitchFamily="18" charset="0"/>
              </a:rPr>
              <a:t>2019-2021m. </a:t>
            </a:r>
            <a:r>
              <a:rPr lang="lt-LT" sz="2800" baseline="0" dirty="0" err="1" smtClean="0">
                <a:latin typeface="Times New Roman" pitchFamily="18" charset="0"/>
                <a:cs typeface="Times New Roman" pitchFamily="18" charset="0"/>
              </a:rPr>
              <a:t>Tūkst.Eur</a:t>
            </a:r>
            <a:r>
              <a:rPr lang="lt-LT" sz="2800" baseline="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c:rich>
      </c:tx>
      <c:layout>
        <c:manualLayout>
          <c:xMode val="edge"/>
          <c:yMode val="edge"/>
          <c:x val="0.11573772504809407"/>
          <c:y val="2.1508450280592128E-2"/>
        </c:manualLayout>
      </c:layout>
      <c:overlay val="0"/>
    </c:title>
    <c:autoTitleDeleted val="0"/>
    <c:view3D>
      <c:rotX val="15"/>
      <c:rotY val="20"/>
      <c:rAngAx val="0"/>
      <c:perspective val="30"/>
    </c:view3D>
    <c:floor>
      <c:thickness val="0"/>
    </c:floor>
    <c:sideWall>
      <c:thickness val="0"/>
    </c:sideWall>
    <c:backWall>
      <c:thickness val="0"/>
    </c:backWall>
    <c:plotArea>
      <c:layout>
        <c:manualLayout>
          <c:layoutTarget val="inner"/>
          <c:xMode val="edge"/>
          <c:yMode val="edge"/>
          <c:x val="9.5354902086902619E-3"/>
          <c:y val="0.43806717952747798"/>
          <c:w val="0.93595342066957787"/>
          <c:h val="0.40267264989880347"/>
        </c:manualLayout>
      </c:layout>
      <c:bar3DChart>
        <c:barDir val="col"/>
        <c:grouping val="clustered"/>
        <c:varyColors val="0"/>
        <c:ser>
          <c:idx val="0"/>
          <c:order val="0"/>
          <c:invertIfNegative val="0"/>
          <c:dLbls>
            <c:txPr>
              <a:bodyPr/>
              <a:lstStyle/>
              <a:p>
                <a:pPr>
                  <a:defRPr sz="1800">
                    <a:latin typeface="Times New Roman" pitchFamily="18" charset="0"/>
                    <a:cs typeface="Times New Roman" pitchFamily="18" charset="0"/>
                  </a:defRPr>
                </a:pPr>
                <a:endParaRPr lang="lt-LT"/>
              </a:p>
            </c:txPr>
            <c:showLegendKey val="0"/>
            <c:showVal val="1"/>
            <c:showCatName val="0"/>
            <c:showSerName val="0"/>
            <c:showPercent val="0"/>
            <c:showBubbleSize val="0"/>
            <c:showLeaderLines val="0"/>
          </c:dLbls>
          <c:cat>
            <c:strRef>
              <c:f>Lapas1!$E$83:$E$85</c:f>
              <c:strCache>
                <c:ptCount val="3"/>
                <c:pt idx="0">
                  <c:v>2019/2020</c:v>
                </c:pt>
                <c:pt idx="1">
                  <c:v>2020/2021</c:v>
                </c:pt>
                <c:pt idx="2">
                  <c:v>2021/2022</c:v>
                </c:pt>
              </c:strCache>
            </c:strRef>
          </c:cat>
          <c:val>
            <c:numRef>
              <c:f>Lapas1!$F$83:$F$85</c:f>
              <c:numCache>
                <c:formatCode>General</c:formatCode>
                <c:ptCount val="3"/>
                <c:pt idx="0">
                  <c:v>157.19999999999999</c:v>
                </c:pt>
                <c:pt idx="1">
                  <c:v>176.5</c:v>
                </c:pt>
                <c:pt idx="2">
                  <c:v>191.7</c:v>
                </c:pt>
              </c:numCache>
            </c:numRef>
          </c:val>
        </c:ser>
        <c:dLbls>
          <c:showLegendKey val="0"/>
          <c:showVal val="1"/>
          <c:showCatName val="0"/>
          <c:showSerName val="0"/>
          <c:showPercent val="0"/>
          <c:showBubbleSize val="0"/>
        </c:dLbls>
        <c:gapWidth val="150"/>
        <c:shape val="box"/>
        <c:axId val="48261632"/>
        <c:axId val="38905536"/>
        <c:axId val="0"/>
      </c:bar3DChart>
      <c:catAx>
        <c:axId val="48261632"/>
        <c:scaling>
          <c:orientation val="minMax"/>
        </c:scaling>
        <c:delete val="0"/>
        <c:axPos val="b"/>
        <c:majorTickMark val="none"/>
        <c:minorTickMark val="none"/>
        <c:tickLblPos val="nextTo"/>
        <c:txPr>
          <a:bodyPr/>
          <a:lstStyle/>
          <a:p>
            <a:pPr>
              <a:defRPr sz="1800">
                <a:latin typeface="Times New Roman" pitchFamily="18" charset="0"/>
                <a:cs typeface="Times New Roman" pitchFamily="18" charset="0"/>
              </a:defRPr>
            </a:pPr>
            <a:endParaRPr lang="lt-LT"/>
          </a:p>
        </c:txPr>
        <c:crossAx val="38905536"/>
        <c:crosses val="autoZero"/>
        <c:auto val="1"/>
        <c:lblAlgn val="ctr"/>
        <c:lblOffset val="100"/>
        <c:noMultiLvlLbl val="0"/>
      </c:catAx>
      <c:valAx>
        <c:axId val="38905536"/>
        <c:scaling>
          <c:orientation val="minMax"/>
        </c:scaling>
        <c:delete val="1"/>
        <c:axPos val="l"/>
        <c:numFmt formatCode="General" sourceLinked="1"/>
        <c:majorTickMark val="none"/>
        <c:minorTickMark val="none"/>
        <c:tickLblPos val="nextTo"/>
        <c:crossAx val="48261632"/>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lt-LT"/>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title>
      <c:tx>
        <c:rich>
          <a:bodyPr/>
          <a:lstStyle/>
          <a:p>
            <a:pPr>
              <a:defRPr sz="2800">
                <a:latin typeface="Times New Roman" pitchFamily="18" charset="0"/>
                <a:cs typeface="Times New Roman" pitchFamily="18" charset="0"/>
              </a:defRPr>
            </a:pPr>
            <a:r>
              <a:rPr lang="lt-LT" sz="2800">
                <a:latin typeface="Times New Roman" pitchFamily="18" charset="0"/>
                <a:cs typeface="Times New Roman" pitchFamily="18" charset="0"/>
              </a:rPr>
              <a:t>Mokymo lėšų suma skirta 2019- 2021 m.</a:t>
            </a:r>
          </a:p>
        </c:rich>
      </c:tx>
      <c:layout/>
      <c:overlay val="0"/>
    </c:title>
    <c:autoTitleDeleted val="0"/>
    <c:view3D>
      <c:rotX val="15"/>
      <c:rotY val="20"/>
      <c:rAngAx val="0"/>
      <c:perspective val="30"/>
    </c:view3D>
    <c:floor>
      <c:thickness val="0"/>
    </c:floor>
    <c:sideWall>
      <c:thickness val="0"/>
    </c:sideWall>
    <c:backWall>
      <c:thickness val="0"/>
    </c:backWall>
    <c:plotArea>
      <c:layout>
        <c:manualLayout>
          <c:layoutTarget val="inner"/>
          <c:xMode val="edge"/>
          <c:yMode val="edge"/>
          <c:x val="7.6526310988377644E-2"/>
          <c:y val="0.23668922655571065"/>
          <c:w val="0.89205833565247428"/>
          <c:h val="0.45376100562680499"/>
        </c:manualLayout>
      </c:layout>
      <c:bar3DChart>
        <c:barDir val="col"/>
        <c:grouping val="clustered"/>
        <c:varyColors val="0"/>
        <c:ser>
          <c:idx val="0"/>
          <c:order val="0"/>
          <c:tx>
            <c:strRef>
              <c:f>Lapas1!$G$78</c:f>
              <c:strCache>
                <c:ptCount val="1"/>
                <c:pt idx="0">
                  <c:v>Mokykloms</c:v>
                </c:pt>
              </c:strCache>
            </c:strRef>
          </c:tx>
          <c:invertIfNegative val="0"/>
          <c:cat>
            <c:numRef>
              <c:f>Lapas1!$F$79:$F$81</c:f>
              <c:numCache>
                <c:formatCode>General</c:formatCode>
                <c:ptCount val="3"/>
                <c:pt idx="0">
                  <c:v>2019</c:v>
                </c:pt>
                <c:pt idx="1">
                  <c:v>2020</c:v>
                </c:pt>
                <c:pt idx="2">
                  <c:v>2021</c:v>
                </c:pt>
              </c:numCache>
            </c:numRef>
          </c:cat>
          <c:val>
            <c:numRef>
              <c:f>Lapas1!$G$79:$G$81</c:f>
              <c:numCache>
                <c:formatCode>General</c:formatCode>
                <c:ptCount val="3"/>
                <c:pt idx="0">
                  <c:v>6590.9</c:v>
                </c:pt>
                <c:pt idx="1">
                  <c:v>7342.1</c:v>
                </c:pt>
                <c:pt idx="2">
                  <c:v>8215.7000000000007</c:v>
                </c:pt>
              </c:numCache>
            </c:numRef>
          </c:val>
        </c:ser>
        <c:ser>
          <c:idx val="1"/>
          <c:order val="1"/>
          <c:tx>
            <c:strRef>
              <c:f>Lapas1!$H$78</c:f>
              <c:strCache>
                <c:ptCount val="1"/>
                <c:pt idx="0">
                  <c:v>Savivaldybei</c:v>
                </c:pt>
              </c:strCache>
            </c:strRef>
          </c:tx>
          <c:invertIfNegative val="0"/>
          <c:cat>
            <c:numRef>
              <c:f>Lapas1!$F$79:$F$81</c:f>
              <c:numCache>
                <c:formatCode>General</c:formatCode>
                <c:ptCount val="3"/>
                <c:pt idx="0">
                  <c:v>2019</c:v>
                </c:pt>
                <c:pt idx="1">
                  <c:v>2020</c:v>
                </c:pt>
                <c:pt idx="2">
                  <c:v>2021</c:v>
                </c:pt>
              </c:numCache>
            </c:numRef>
          </c:cat>
          <c:val>
            <c:numRef>
              <c:f>Lapas1!$H$79:$H$81</c:f>
              <c:numCache>
                <c:formatCode>General</c:formatCode>
                <c:ptCount val="3"/>
                <c:pt idx="0">
                  <c:v>1599.4</c:v>
                </c:pt>
                <c:pt idx="1">
                  <c:v>1872.5</c:v>
                </c:pt>
                <c:pt idx="2">
                  <c:v>2246.8000000000002</c:v>
                </c:pt>
              </c:numCache>
            </c:numRef>
          </c:val>
        </c:ser>
        <c:dLbls>
          <c:showLegendKey val="0"/>
          <c:showVal val="0"/>
          <c:showCatName val="0"/>
          <c:showSerName val="0"/>
          <c:showPercent val="0"/>
          <c:showBubbleSize val="0"/>
        </c:dLbls>
        <c:gapWidth val="150"/>
        <c:shape val="box"/>
        <c:axId val="46479872"/>
        <c:axId val="55185920"/>
        <c:axId val="0"/>
      </c:bar3DChart>
      <c:catAx>
        <c:axId val="46479872"/>
        <c:scaling>
          <c:orientation val="minMax"/>
        </c:scaling>
        <c:delete val="0"/>
        <c:axPos val="b"/>
        <c:numFmt formatCode="General" sourceLinked="1"/>
        <c:majorTickMark val="none"/>
        <c:minorTickMark val="none"/>
        <c:tickLblPos val="nextTo"/>
        <c:txPr>
          <a:bodyPr/>
          <a:lstStyle/>
          <a:p>
            <a:pPr>
              <a:defRPr sz="1800">
                <a:latin typeface="Times New Roman" pitchFamily="18" charset="0"/>
                <a:cs typeface="Times New Roman" pitchFamily="18" charset="0"/>
              </a:defRPr>
            </a:pPr>
            <a:endParaRPr lang="lt-LT"/>
          </a:p>
        </c:txPr>
        <c:crossAx val="55185920"/>
        <c:crosses val="autoZero"/>
        <c:auto val="1"/>
        <c:lblAlgn val="ctr"/>
        <c:lblOffset val="100"/>
        <c:noMultiLvlLbl val="0"/>
      </c:catAx>
      <c:valAx>
        <c:axId val="55185920"/>
        <c:scaling>
          <c:orientation val="minMax"/>
        </c:scaling>
        <c:delete val="0"/>
        <c:axPos val="l"/>
        <c:majorGridlines/>
        <c:title>
          <c:tx>
            <c:rich>
              <a:bodyPr/>
              <a:lstStyle/>
              <a:p>
                <a:pPr>
                  <a:defRPr sz="1800">
                    <a:latin typeface="Times New Roman" pitchFamily="18" charset="0"/>
                    <a:cs typeface="Times New Roman" pitchFamily="18" charset="0"/>
                  </a:defRPr>
                </a:pPr>
                <a:r>
                  <a:rPr lang="lt-LT" sz="1800">
                    <a:latin typeface="Times New Roman" pitchFamily="18" charset="0"/>
                    <a:cs typeface="Times New Roman" pitchFamily="18" charset="0"/>
                  </a:rPr>
                  <a:t>Tūkst.Eurų</a:t>
                </a:r>
              </a:p>
            </c:rich>
          </c:tx>
          <c:layout>
            <c:manualLayout>
              <c:xMode val="edge"/>
              <c:yMode val="edge"/>
              <c:x val="7.9006155827369223E-2"/>
              <c:y val="0.23727668982808961"/>
            </c:manualLayout>
          </c:layout>
          <c:overlay val="0"/>
        </c:title>
        <c:numFmt formatCode="General" sourceLinked="1"/>
        <c:majorTickMark val="none"/>
        <c:minorTickMark val="none"/>
        <c:tickLblPos val="nextTo"/>
        <c:txPr>
          <a:bodyPr/>
          <a:lstStyle/>
          <a:p>
            <a:pPr>
              <a:defRPr sz="1800">
                <a:latin typeface="Times New Roman" pitchFamily="18" charset="0"/>
                <a:cs typeface="Times New Roman" pitchFamily="18" charset="0"/>
              </a:defRPr>
            </a:pPr>
            <a:endParaRPr lang="lt-LT"/>
          </a:p>
        </c:txPr>
        <c:crossAx val="46479872"/>
        <c:crosses val="autoZero"/>
        <c:crossBetween val="between"/>
      </c:valAx>
      <c:dTable>
        <c:showHorzBorder val="1"/>
        <c:showVertBorder val="1"/>
        <c:showOutline val="1"/>
        <c:showKeys val="1"/>
        <c:txPr>
          <a:bodyPr/>
          <a:lstStyle/>
          <a:p>
            <a:pPr rtl="0">
              <a:defRPr sz="1800">
                <a:latin typeface="Times New Roman" pitchFamily="18" charset="0"/>
                <a:cs typeface="Times New Roman" pitchFamily="18" charset="0"/>
              </a:defRPr>
            </a:pPr>
            <a:endParaRPr lang="lt-LT"/>
          </a:p>
        </c:txPr>
      </c:dTable>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800">
                <a:latin typeface="Times New Roman" pitchFamily="18" charset="0"/>
                <a:cs typeface="Times New Roman" pitchFamily="18" charset="0"/>
              </a:defRPr>
            </a:pPr>
            <a:r>
              <a:rPr lang="lt-LT" sz="2800">
                <a:latin typeface="Times New Roman" pitchFamily="18" charset="0"/>
                <a:cs typeface="Times New Roman" pitchFamily="18" charset="0"/>
              </a:rPr>
              <a:t>Ugdymo reikmės, finansuojamos iš mokyklai skiriamų mokymo lėšų Eur/mok.</a:t>
            </a:r>
          </a:p>
        </c:rich>
      </c:tx>
      <c:layout/>
      <c:overlay val="0"/>
    </c:title>
    <c:autoTitleDeleted val="0"/>
    <c:plotArea>
      <c:layout>
        <c:manualLayout>
          <c:layoutTarget val="inner"/>
          <c:xMode val="edge"/>
          <c:yMode val="edge"/>
          <c:x val="0.2921517060367454"/>
          <c:y val="0.48460946867972526"/>
          <c:w val="0.42372244094488187"/>
          <c:h val="0.51539053132027479"/>
        </c:manualLayout>
      </c:layout>
      <c:pieChart>
        <c:varyColors val="1"/>
        <c:ser>
          <c:idx val="0"/>
          <c:order val="0"/>
          <c:dLbls>
            <c:dLbl>
              <c:idx val="1"/>
              <c:layout>
                <c:manualLayout>
                  <c:x val="3.5098884514435692E-2"/>
                  <c:y val="-6.7989667814687252E-2"/>
                </c:manualLayout>
              </c:layout>
              <c:showLegendKey val="0"/>
              <c:showVal val="0"/>
              <c:showCatName val="0"/>
              <c:showSerName val="0"/>
              <c:showPercent val="1"/>
              <c:showBubbleSize val="0"/>
            </c:dLbl>
            <c:dLbl>
              <c:idx val="2"/>
              <c:layout>
                <c:manualLayout>
                  <c:x val="7.2391469816272966E-2"/>
                  <c:y val="-4.8916439840017778E-3"/>
                </c:manualLayout>
              </c:layout>
              <c:showLegendKey val="0"/>
              <c:showVal val="0"/>
              <c:showCatName val="0"/>
              <c:showSerName val="0"/>
              <c:showPercent val="1"/>
              <c:showBubbleSize val="0"/>
            </c:dLbl>
            <c:txPr>
              <a:bodyPr/>
              <a:lstStyle/>
              <a:p>
                <a:pPr>
                  <a:defRPr sz="2000" b="1"/>
                </a:pPr>
                <a:endParaRPr lang="lt-LT"/>
              </a:p>
            </c:txPr>
            <c:showLegendKey val="0"/>
            <c:showVal val="0"/>
            <c:showCatName val="0"/>
            <c:showSerName val="0"/>
            <c:showPercent val="1"/>
            <c:showBubbleSize val="0"/>
            <c:showLeaderLines val="1"/>
          </c:dLbls>
          <c:cat>
            <c:strRef>
              <c:f>Lapas2!$B$5:$B$8</c:f>
              <c:strCache>
                <c:ptCount val="4"/>
                <c:pt idx="0">
                  <c:v>Vadovėliams ir kitoms mokymo priemonėms</c:v>
                </c:pt>
                <c:pt idx="1">
                  <c:v>mokinių pažintinei veiklai ir profesiniam orientavimui</c:v>
                </c:pt>
                <c:pt idx="2">
                  <c:v>mokytojų ir kitų ugdymo procese dalyvaujančių asmenų kvalifikacijai tobulinti</c:v>
                </c:pt>
                <c:pt idx="3">
                  <c:v>informacinėms ir komunikacinėms technologijoms (IKT) diegti ir naudoti</c:v>
                </c:pt>
              </c:strCache>
            </c:strRef>
          </c:cat>
          <c:val>
            <c:numRef>
              <c:f>Lapas2!$C$5:$C$8</c:f>
              <c:numCache>
                <c:formatCode>General</c:formatCode>
                <c:ptCount val="4"/>
                <c:pt idx="0">
                  <c:v>21.29</c:v>
                </c:pt>
                <c:pt idx="1">
                  <c:v>4.33</c:v>
                </c:pt>
                <c:pt idx="2">
                  <c:v>7.96</c:v>
                </c:pt>
                <c:pt idx="3">
                  <c:v>6.08</c:v>
                </c:pt>
              </c:numCache>
            </c:numRef>
          </c:val>
        </c:ser>
        <c:dLbls>
          <c:showLegendKey val="0"/>
          <c:showVal val="0"/>
          <c:showCatName val="0"/>
          <c:showSerName val="0"/>
          <c:showPercent val="1"/>
          <c:showBubbleSize val="0"/>
          <c:showLeaderLines val="1"/>
        </c:dLbls>
        <c:firstSliceAng val="0"/>
      </c:pieChart>
    </c:plotArea>
    <c:legend>
      <c:legendPos val="t"/>
      <c:layout>
        <c:manualLayout>
          <c:xMode val="edge"/>
          <c:yMode val="edge"/>
          <c:x val="7.3077690288713915E-2"/>
          <c:y val="0.20796380223397914"/>
          <c:w val="0.87051115485564301"/>
          <c:h val="0.3317549646463292"/>
        </c:manualLayout>
      </c:layout>
      <c:overlay val="0"/>
      <c:txPr>
        <a:bodyPr/>
        <a:lstStyle/>
        <a:p>
          <a:pPr>
            <a:defRPr sz="1800">
              <a:latin typeface="Times New Roman" pitchFamily="18" charset="0"/>
              <a:cs typeface="Times New Roman" pitchFamily="18" charset="0"/>
            </a:defRPr>
          </a:pPr>
          <a:endParaRPr lang="lt-LT"/>
        </a:p>
      </c:txPr>
    </c:legend>
    <c:plotVisOnly val="1"/>
    <c:dispBlanksAs val="gap"/>
    <c:showDLblsOverMax val="0"/>
  </c:chart>
  <c:spPr>
    <a:ln>
      <a:gradFill>
        <a:gsLst>
          <a:gs pos="0">
            <a:srgbClr val="A9A57C">
              <a:tint val="66000"/>
              <a:satMod val="160000"/>
            </a:srgbClr>
          </a:gs>
          <a:gs pos="50000">
            <a:srgbClr val="A9A57C">
              <a:tint val="44500"/>
              <a:satMod val="160000"/>
            </a:srgbClr>
          </a:gs>
          <a:gs pos="100000">
            <a:srgbClr val="A9A57C">
              <a:tint val="23500"/>
              <a:satMod val="160000"/>
            </a:srgbClr>
          </a:gs>
        </a:gsLst>
        <a:lin ang="5400000" scaled="0"/>
      </a:gradFill>
    </a:ln>
  </c:spPr>
  <c:txPr>
    <a:bodyPr/>
    <a:lstStyle/>
    <a:p>
      <a:pPr>
        <a:defRPr sz="1400"/>
      </a:pPr>
      <a:endParaRPr lang="lt-LT"/>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lt-LT"/>
  <c:roundedCorners val="0"/>
  <mc:AlternateContent xmlns:mc="http://schemas.openxmlformats.org/markup-compatibility/2006">
    <mc:Choice xmlns:c14="http://schemas.microsoft.com/office/drawing/2007/8/2/chart" Requires="c14">
      <c14:style val="136"/>
    </mc:Choice>
    <mc:Fallback>
      <c:style val="36"/>
    </mc:Fallback>
  </mc:AlternateContent>
  <c:clrMapOvr bg1="lt1" tx1="dk1" bg2="lt2" tx2="dk2" accent1="accent1" accent2="accent2" accent3="accent3" accent4="accent4" accent5="accent5" accent6="accent6" hlink="hlink" folHlink="folHlink"/>
  <c:chart>
    <c:autoTitleDeleted val="1"/>
    <c:view3D>
      <c:rotX val="15"/>
      <c:rotY val="20"/>
      <c:rAngAx val="0"/>
      <c:perspective val="30"/>
    </c:view3D>
    <c:floor>
      <c:thickness val="0"/>
    </c:floor>
    <c:sideWall>
      <c:thickness val="0"/>
    </c:sideWall>
    <c:backWall>
      <c:thickness val="0"/>
    </c:backWall>
    <c:plotArea>
      <c:layout/>
      <c:bar3DChart>
        <c:barDir val="col"/>
        <c:grouping val="clustered"/>
        <c:varyColors val="0"/>
        <c:ser>
          <c:idx val="0"/>
          <c:order val="0"/>
          <c:tx>
            <c:strRef>
              <c:f>grafikai1!$C$32</c:f>
              <c:strCache>
                <c:ptCount val="1"/>
                <c:pt idx="0">
                  <c:v>2019 m.</c:v>
                </c:pt>
              </c:strCache>
            </c:strRef>
          </c:tx>
          <c:invertIfNegative val="0"/>
          <c:dLbls>
            <c:dLbl>
              <c:idx val="0"/>
              <c:layout>
                <c:manualLayout>
                  <c:x val="-3.0555555555555555E-2"/>
                  <c:y val="0"/>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strRef>
              <c:f>grafikai1!$D$31:$F$31</c:f>
              <c:strCache>
                <c:ptCount val="3"/>
                <c:pt idx="0">
                  <c:v>besimokiusių pagal ikimokyklinio ugdymo programas</c:v>
                </c:pt>
                <c:pt idx="1">
                  <c:v>besimokiusių pagal priešmokyklinio ugdymo programas</c:v>
                </c:pt>
                <c:pt idx="2">
                  <c:v>besimokiusių pagal bendrojo  ugdymo programas</c:v>
                </c:pt>
              </c:strCache>
            </c:strRef>
          </c:cat>
          <c:val>
            <c:numRef>
              <c:f>grafikai1!$D$32:$F$32</c:f>
              <c:numCache>
                <c:formatCode>0</c:formatCode>
                <c:ptCount val="3"/>
                <c:pt idx="0">
                  <c:v>1119</c:v>
                </c:pt>
                <c:pt idx="1">
                  <c:v>328</c:v>
                </c:pt>
                <c:pt idx="2">
                  <c:v>3957</c:v>
                </c:pt>
              </c:numCache>
            </c:numRef>
          </c:val>
        </c:ser>
        <c:ser>
          <c:idx val="1"/>
          <c:order val="1"/>
          <c:tx>
            <c:strRef>
              <c:f>grafikai1!$C$33</c:f>
              <c:strCache>
                <c:ptCount val="1"/>
                <c:pt idx="0">
                  <c:v>2020 m.</c:v>
                </c:pt>
              </c:strCache>
            </c:strRef>
          </c:tx>
          <c:invertIfNegative val="0"/>
          <c:cat>
            <c:strRef>
              <c:f>grafikai1!$D$31:$F$31</c:f>
              <c:strCache>
                <c:ptCount val="3"/>
                <c:pt idx="0">
                  <c:v>besimokiusių pagal ikimokyklinio ugdymo programas</c:v>
                </c:pt>
                <c:pt idx="1">
                  <c:v>besimokiusių pagal priešmokyklinio ugdymo programas</c:v>
                </c:pt>
                <c:pt idx="2">
                  <c:v>besimokiusių pagal bendrojo  ugdymo programas</c:v>
                </c:pt>
              </c:strCache>
            </c:strRef>
          </c:cat>
          <c:val>
            <c:numRef>
              <c:f>grafikai1!$D$33:$F$33</c:f>
              <c:numCache>
                <c:formatCode>0</c:formatCode>
                <c:ptCount val="3"/>
                <c:pt idx="0">
                  <c:v>1186</c:v>
                </c:pt>
                <c:pt idx="1">
                  <c:v>306</c:v>
                </c:pt>
                <c:pt idx="2">
                  <c:v>3908</c:v>
                </c:pt>
              </c:numCache>
            </c:numRef>
          </c:val>
        </c:ser>
        <c:ser>
          <c:idx val="2"/>
          <c:order val="2"/>
          <c:tx>
            <c:strRef>
              <c:f>grafikai1!$C$34</c:f>
              <c:strCache>
                <c:ptCount val="1"/>
                <c:pt idx="0">
                  <c:v>2021 m.</c:v>
                </c:pt>
              </c:strCache>
            </c:strRef>
          </c:tx>
          <c:invertIfNegative val="0"/>
          <c:dLbls>
            <c:dLbl>
              <c:idx val="0"/>
              <c:layout>
                <c:manualLayout>
                  <c:x val="2.7777777777777776E-2"/>
                  <c:y val="-1.5920398009950248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strRef>
              <c:f>grafikai1!$D$31:$F$31</c:f>
              <c:strCache>
                <c:ptCount val="3"/>
                <c:pt idx="0">
                  <c:v>besimokiusių pagal ikimokyklinio ugdymo programas</c:v>
                </c:pt>
                <c:pt idx="1">
                  <c:v>besimokiusių pagal priešmokyklinio ugdymo programas</c:v>
                </c:pt>
                <c:pt idx="2">
                  <c:v>besimokiusių pagal bendrojo  ugdymo programas</c:v>
                </c:pt>
              </c:strCache>
            </c:strRef>
          </c:cat>
          <c:val>
            <c:numRef>
              <c:f>grafikai1!$D$34:$F$34</c:f>
              <c:numCache>
                <c:formatCode>0</c:formatCode>
                <c:ptCount val="3"/>
                <c:pt idx="0">
                  <c:v>1218</c:v>
                </c:pt>
                <c:pt idx="1">
                  <c:v>258</c:v>
                </c:pt>
                <c:pt idx="2">
                  <c:v>3878</c:v>
                </c:pt>
              </c:numCache>
            </c:numRef>
          </c:val>
        </c:ser>
        <c:dLbls>
          <c:showLegendKey val="0"/>
          <c:showVal val="1"/>
          <c:showCatName val="0"/>
          <c:showSerName val="0"/>
          <c:showPercent val="0"/>
          <c:showBubbleSize val="0"/>
        </c:dLbls>
        <c:gapWidth val="75"/>
        <c:shape val="box"/>
        <c:axId val="47229440"/>
        <c:axId val="39083328"/>
        <c:axId val="0"/>
      </c:bar3DChart>
      <c:catAx>
        <c:axId val="47229440"/>
        <c:scaling>
          <c:orientation val="minMax"/>
        </c:scaling>
        <c:delete val="0"/>
        <c:axPos val="b"/>
        <c:majorTickMark val="none"/>
        <c:minorTickMark val="none"/>
        <c:tickLblPos val="nextTo"/>
        <c:crossAx val="39083328"/>
        <c:crosses val="autoZero"/>
        <c:auto val="1"/>
        <c:lblAlgn val="ctr"/>
        <c:lblOffset val="100"/>
        <c:noMultiLvlLbl val="0"/>
      </c:catAx>
      <c:valAx>
        <c:axId val="39083328"/>
        <c:scaling>
          <c:orientation val="minMax"/>
        </c:scaling>
        <c:delete val="0"/>
        <c:axPos val="l"/>
        <c:numFmt formatCode="0" sourceLinked="1"/>
        <c:majorTickMark val="none"/>
        <c:minorTickMark val="none"/>
        <c:tickLblPos val="nextTo"/>
        <c:crossAx val="47229440"/>
        <c:crosses val="autoZero"/>
        <c:crossBetween val="between"/>
      </c:valAx>
    </c:plotArea>
    <c:legend>
      <c:legendPos val="b"/>
      <c:layout/>
      <c:overlay val="0"/>
    </c:legend>
    <c:plotVisOnly val="1"/>
    <c:dispBlanksAs val="gap"/>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a:latin typeface="Times New Roman" pitchFamily="18" charset="0"/>
                <a:cs typeface="Times New Roman" pitchFamily="18" charset="0"/>
              </a:defRPr>
            </a:pPr>
            <a:r>
              <a:rPr lang="lt-LT" sz="1800">
                <a:latin typeface="Times New Roman" pitchFamily="18" charset="0"/>
                <a:cs typeface="Times New Roman" pitchFamily="18" charset="0"/>
              </a:rPr>
              <a:t>Mokyklų apsirūpinimas IKT priemonėmis bei hibridiniam ugdymui skirta įranga 2018-2021 m.</a:t>
            </a:r>
          </a:p>
          <a:p>
            <a:pPr>
              <a:defRPr sz="1800">
                <a:latin typeface="Times New Roman" pitchFamily="18" charset="0"/>
                <a:cs typeface="Times New Roman" pitchFamily="18" charset="0"/>
              </a:defRPr>
            </a:pPr>
            <a:endParaRPr lang="lt-LT" sz="1800">
              <a:latin typeface="Times New Roman" pitchFamily="18" charset="0"/>
              <a:cs typeface="Times New Roman" pitchFamily="18" charset="0"/>
            </a:endParaRPr>
          </a:p>
        </c:rich>
      </c:tx>
      <c:layout/>
      <c:overlay val="0"/>
    </c:title>
    <c:autoTitleDeleted val="0"/>
    <c:plotArea>
      <c:layout>
        <c:manualLayout>
          <c:layoutTarget val="inner"/>
          <c:xMode val="edge"/>
          <c:yMode val="edge"/>
          <c:x val="7.266121707538601E-3"/>
          <c:y val="0.18063781243030899"/>
          <c:w val="0.96003633060853766"/>
          <c:h val="0.39059441099274356"/>
        </c:manualLayout>
      </c:layout>
      <c:barChart>
        <c:barDir val="col"/>
        <c:grouping val="clustered"/>
        <c:varyColors val="0"/>
        <c:ser>
          <c:idx val="0"/>
          <c:order val="0"/>
          <c:tx>
            <c:strRef>
              <c:f>Lapas1!$A$8</c:f>
              <c:strCache>
                <c:ptCount val="1"/>
                <c:pt idx="0">
                  <c:v>Interaktyvios lentos</c:v>
                </c:pt>
              </c:strCache>
            </c:strRef>
          </c:tx>
          <c:invertIfNegative val="0"/>
          <c:dLbls>
            <c:txPr>
              <a:bodyPr/>
              <a:lstStyle/>
              <a:p>
                <a:pPr>
                  <a:defRPr sz="1200"/>
                </a:pPr>
                <a:endParaRPr lang="lt-LT"/>
              </a:p>
            </c:txPr>
            <c:showLegendKey val="0"/>
            <c:showVal val="1"/>
            <c:showCatName val="0"/>
            <c:showSerName val="0"/>
            <c:showPercent val="0"/>
            <c:showBubbleSize val="0"/>
            <c:showLeaderLines val="0"/>
          </c:dLbls>
          <c:cat>
            <c:multiLvlStrRef>
              <c:f>Lapas1!$B$5:$E$7</c:f>
              <c:multiLvlStrCache>
                <c:ptCount val="4"/>
                <c:lvl>
                  <c:pt idx="0">
                    <c:v>2018 m.</c:v>
                  </c:pt>
                  <c:pt idx="1">
                    <c:v>2019 m.</c:v>
                  </c:pt>
                  <c:pt idx="2">
                    <c:v>2020 m.</c:v>
                  </c:pt>
                  <c:pt idx="3">
                    <c:v>2021 m.</c:v>
                  </c:pt>
                </c:lvl>
                <c:lvl>
                  <c:pt idx="0">
                    <c:v>Įrangos kiekis vnt</c:v>
                  </c:pt>
                </c:lvl>
              </c:multiLvlStrCache>
            </c:multiLvlStrRef>
          </c:cat>
          <c:val>
            <c:numRef>
              <c:f>Lapas1!$B$8:$E$8</c:f>
              <c:numCache>
                <c:formatCode>General</c:formatCode>
                <c:ptCount val="4"/>
                <c:pt idx="0">
                  <c:v>38</c:v>
                </c:pt>
                <c:pt idx="1">
                  <c:v>40</c:v>
                </c:pt>
                <c:pt idx="2">
                  <c:v>41</c:v>
                </c:pt>
                <c:pt idx="3">
                  <c:v>65</c:v>
                </c:pt>
              </c:numCache>
            </c:numRef>
          </c:val>
        </c:ser>
        <c:ser>
          <c:idx val="1"/>
          <c:order val="1"/>
          <c:tx>
            <c:strRef>
              <c:f>Lapas1!$A$9</c:f>
              <c:strCache>
                <c:ptCount val="1"/>
                <c:pt idx="0">
                  <c:v>Daugialypės terpės projektoriai</c:v>
                </c:pt>
              </c:strCache>
            </c:strRef>
          </c:tx>
          <c:invertIfNegative val="0"/>
          <c:dLbls>
            <c:txPr>
              <a:bodyPr/>
              <a:lstStyle/>
              <a:p>
                <a:pPr>
                  <a:defRPr sz="1100"/>
                </a:pPr>
                <a:endParaRPr lang="lt-LT"/>
              </a:p>
            </c:txPr>
            <c:showLegendKey val="0"/>
            <c:showVal val="1"/>
            <c:showCatName val="0"/>
            <c:showSerName val="0"/>
            <c:showPercent val="0"/>
            <c:showBubbleSize val="0"/>
            <c:showLeaderLines val="0"/>
          </c:dLbls>
          <c:cat>
            <c:multiLvlStrRef>
              <c:f>Lapas1!$B$5:$E$7</c:f>
              <c:multiLvlStrCache>
                <c:ptCount val="4"/>
                <c:lvl>
                  <c:pt idx="0">
                    <c:v>2018 m.</c:v>
                  </c:pt>
                  <c:pt idx="1">
                    <c:v>2019 m.</c:v>
                  </c:pt>
                  <c:pt idx="2">
                    <c:v>2020 m.</c:v>
                  </c:pt>
                  <c:pt idx="3">
                    <c:v>2021 m.</c:v>
                  </c:pt>
                </c:lvl>
                <c:lvl>
                  <c:pt idx="0">
                    <c:v>Įrangos kiekis vnt</c:v>
                  </c:pt>
                </c:lvl>
              </c:multiLvlStrCache>
            </c:multiLvlStrRef>
          </c:cat>
          <c:val>
            <c:numRef>
              <c:f>Lapas1!$B$9:$E$9</c:f>
              <c:numCache>
                <c:formatCode>General</c:formatCode>
                <c:ptCount val="4"/>
                <c:pt idx="0">
                  <c:v>301</c:v>
                </c:pt>
                <c:pt idx="1">
                  <c:v>252</c:v>
                </c:pt>
                <c:pt idx="2">
                  <c:v>309</c:v>
                </c:pt>
                <c:pt idx="3">
                  <c:v>333</c:v>
                </c:pt>
              </c:numCache>
            </c:numRef>
          </c:val>
        </c:ser>
        <c:ser>
          <c:idx val="2"/>
          <c:order val="2"/>
          <c:tx>
            <c:strRef>
              <c:f>Lapas1!$A$10</c:f>
              <c:strCache>
                <c:ptCount val="1"/>
                <c:pt idx="0">
                  <c:v>Stacionarūs kompiuteriai</c:v>
                </c:pt>
              </c:strCache>
            </c:strRef>
          </c:tx>
          <c:invertIfNegative val="0"/>
          <c:dLbls>
            <c:txPr>
              <a:bodyPr/>
              <a:lstStyle/>
              <a:p>
                <a:pPr>
                  <a:defRPr sz="1200"/>
                </a:pPr>
                <a:endParaRPr lang="lt-LT"/>
              </a:p>
            </c:txPr>
            <c:showLegendKey val="0"/>
            <c:showVal val="1"/>
            <c:showCatName val="0"/>
            <c:showSerName val="0"/>
            <c:showPercent val="0"/>
            <c:showBubbleSize val="0"/>
            <c:showLeaderLines val="0"/>
          </c:dLbls>
          <c:cat>
            <c:multiLvlStrRef>
              <c:f>Lapas1!$B$5:$E$7</c:f>
              <c:multiLvlStrCache>
                <c:ptCount val="4"/>
                <c:lvl>
                  <c:pt idx="0">
                    <c:v>2018 m.</c:v>
                  </c:pt>
                  <c:pt idx="1">
                    <c:v>2019 m.</c:v>
                  </c:pt>
                  <c:pt idx="2">
                    <c:v>2020 m.</c:v>
                  </c:pt>
                  <c:pt idx="3">
                    <c:v>2021 m.</c:v>
                  </c:pt>
                </c:lvl>
                <c:lvl>
                  <c:pt idx="0">
                    <c:v>Įrangos kiekis vnt</c:v>
                  </c:pt>
                </c:lvl>
              </c:multiLvlStrCache>
            </c:multiLvlStrRef>
          </c:cat>
          <c:val>
            <c:numRef>
              <c:f>Lapas1!$B$10:$E$10</c:f>
              <c:numCache>
                <c:formatCode>General</c:formatCode>
                <c:ptCount val="4"/>
                <c:pt idx="0">
                  <c:v>849</c:v>
                </c:pt>
                <c:pt idx="1">
                  <c:v>728</c:v>
                </c:pt>
                <c:pt idx="2">
                  <c:v>636</c:v>
                </c:pt>
                <c:pt idx="3">
                  <c:v>371</c:v>
                </c:pt>
              </c:numCache>
            </c:numRef>
          </c:val>
        </c:ser>
        <c:ser>
          <c:idx val="3"/>
          <c:order val="3"/>
          <c:tx>
            <c:strRef>
              <c:f>Lapas1!$A$11</c:f>
              <c:strCache>
                <c:ptCount val="1"/>
                <c:pt idx="0">
                  <c:v> Nešiojami kompiuteriai</c:v>
                </c:pt>
              </c:strCache>
            </c:strRef>
          </c:tx>
          <c:invertIfNegative val="0"/>
          <c:dLbls>
            <c:txPr>
              <a:bodyPr/>
              <a:lstStyle/>
              <a:p>
                <a:pPr>
                  <a:defRPr sz="1200"/>
                </a:pPr>
                <a:endParaRPr lang="lt-LT"/>
              </a:p>
            </c:txPr>
            <c:showLegendKey val="0"/>
            <c:showVal val="1"/>
            <c:showCatName val="0"/>
            <c:showSerName val="0"/>
            <c:showPercent val="0"/>
            <c:showBubbleSize val="0"/>
            <c:showLeaderLines val="0"/>
          </c:dLbls>
          <c:cat>
            <c:multiLvlStrRef>
              <c:f>Lapas1!$B$5:$E$7</c:f>
              <c:multiLvlStrCache>
                <c:ptCount val="4"/>
                <c:lvl>
                  <c:pt idx="0">
                    <c:v>2018 m.</c:v>
                  </c:pt>
                  <c:pt idx="1">
                    <c:v>2019 m.</c:v>
                  </c:pt>
                  <c:pt idx="2">
                    <c:v>2020 m.</c:v>
                  </c:pt>
                  <c:pt idx="3">
                    <c:v>2021 m.</c:v>
                  </c:pt>
                </c:lvl>
                <c:lvl>
                  <c:pt idx="0">
                    <c:v>Įrangos kiekis vnt</c:v>
                  </c:pt>
                </c:lvl>
              </c:multiLvlStrCache>
            </c:multiLvlStrRef>
          </c:cat>
          <c:val>
            <c:numRef>
              <c:f>Lapas1!$B$11:$E$11</c:f>
              <c:numCache>
                <c:formatCode>General</c:formatCode>
                <c:ptCount val="4"/>
                <c:pt idx="0">
                  <c:v>256</c:v>
                </c:pt>
                <c:pt idx="1">
                  <c:v>312</c:v>
                </c:pt>
                <c:pt idx="2">
                  <c:v>371</c:v>
                </c:pt>
                <c:pt idx="3">
                  <c:v>528</c:v>
                </c:pt>
              </c:numCache>
            </c:numRef>
          </c:val>
        </c:ser>
        <c:ser>
          <c:idx val="4"/>
          <c:order val="4"/>
          <c:tx>
            <c:strRef>
              <c:f>Lapas1!$A$12</c:f>
              <c:strCache>
                <c:ptCount val="1"/>
                <c:pt idx="0">
                  <c:v>Planšetiniai kompiuteriai</c:v>
                </c:pt>
              </c:strCache>
            </c:strRef>
          </c:tx>
          <c:invertIfNegative val="0"/>
          <c:dLbls>
            <c:txPr>
              <a:bodyPr/>
              <a:lstStyle/>
              <a:p>
                <a:pPr>
                  <a:defRPr sz="1200"/>
                </a:pPr>
                <a:endParaRPr lang="lt-LT"/>
              </a:p>
            </c:txPr>
            <c:showLegendKey val="0"/>
            <c:showVal val="1"/>
            <c:showCatName val="0"/>
            <c:showSerName val="0"/>
            <c:showPercent val="0"/>
            <c:showBubbleSize val="0"/>
            <c:showLeaderLines val="0"/>
          </c:dLbls>
          <c:cat>
            <c:multiLvlStrRef>
              <c:f>Lapas1!$B$5:$E$7</c:f>
              <c:multiLvlStrCache>
                <c:ptCount val="4"/>
                <c:lvl>
                  <c:pt idx="0">
                    <c:v>2018 m.</c:v>
                  </c:pt>
                  <c:pt idx="1">
                    <c:v>2019 m.</c:v>
                  </c:pt>
                  <c:pt idx="2">
                    <c:v>2020 m.</c:v>
                  </c:pt>
                  <c:pt idx="3">
                    <c:v>2021 m.</c:v>
                  </c:pt>
                </c:lvl>
                <c:lvl>
                  <c:pt idx="0">
                    <c:v>Įrangos kiekis vnt</c:v>
                  </c:pt>
                </c:lvl>
              </c:multiLvlStrCache>
            </c:multiLvlStrRef>
          </c:cat>
          <c:val>
            <c:numRef>
              <c:f>Lapas1!$B$12:$E$12</c:f>
              <c:numCache>
                <c:formatCode>General</c:formatCode>
                <c:ptCount val="4"/>
                <c:pt idx="0">
                  <c:v>190</c:v>
                </c:pt>
                <c:pt idx="1">
                  <c:v>176</c:v>
                </c:pt>
                <c:pt idx="2">
                  <c:v>599</c:v>
                </c:pt>
                <c:pt idx="3">
                  <c:v>808</c:v>
                </c:pt>
              </c:numCache>
            </c:numRef>
          </c:val>
        </c:ser>
        <c:ser>
          <c:idx val="5"/>
          <c:order val="5"/>
          <c:tx>
            <c:strRef>
              <c:f>Lapas1!$A$13</c:f>
              <c:strCache>
                <c:ptCount val="1"/>
                <c:pt idx="0">
                  <c:v>Dokumentų kamera</c:v>
                </c:pt>
              </c:strCache>
            </c:strRef>
          </c:tx>
          <c:invertIfNegative val="0"/>
          <c:dLbls>
            <c:txPr>
              <a:bodyPr/>
              <a:lstStyle/>
              <a:p>
                <a:pPr>
                  <a:defRPr sz="1200"/>
                </a:pPr>
                <a:endParaRPr lang="lt-LT"/>
              </a:p>
            </c:txPr>
            <c:showLegendKey val="0"/>
            <c:showVal val="1"/>
            <c:showCatName val="0"/>
            <c:showSerName val="0"/>
            <c:showPercent val="0"/>
            <c:showBubbleSize val="0"/>
            <c:showLeaderLines val="0"/>
          </c:dLbls>
          <c:cat>
            <c:multiLvlStrRef>
              <c:f>Lapas1!$B$5:$E$7</c:f>
              <c:multiLvlStrCache>
                <c:ptCount val="4"/>
                <c:lvl>
                  <c:pt idx="0">
                    <c:v>2018 m.</c:v>
                  </c:pt>
                  <c:pt idx="1">
                    <c:v>2019 m.</c:v>
                  </c:pt>
                  <c:pt idx="2">
                    <c:v>2020 m.</c:v>
                  </c:pt>
                  <c:pt idx="3">
                    <c:v>2021 m.</c:v>
                  </c:pt>
                </c:lvl>
                <c:lvl>
                  <c:pt idx="0">
                    <c:v>Įrangos kiekis vnt</c:v>
                  </c:pt>
                </c:lvl>
              </c:multiLvlStrCache>
            </c:multiLvlStrRef>
          </c:cat>
          <c:val>
            <c:numRef>
              <c:f>Lapas1!$B$13:$E$13</c:f>
              <c:numCache>
                <c:formatCode>General</c:formatCode>
                <c:ptCount val="4"/>
                <c:pt idx="0">
                  <c:v>5</c:v>
                </c:pt>
                <c:pt idx="1">
                  <c:v>4</c:v>
                </c:pt>
                <c:pt idx="2">
                  <c:v>14</c:v>
                </c:pt>
                <c:pt idx="3">
                  <c:v>54</c:v>
                </c:pt>
              </c:numCache>
            </c:numRef>
          </c:val>
        </c:ser>
        <c:ser>
          <c:idx val="6"/>
          <c:order val="6"/>
          <c:tx>
            <c:strRef>
              <c:f>Lapas1!$A$14</c:f>
              <c:strCache>
                <c:ptCount val="1"/>
                <c:pt idx="0">
                  <c:v>Vaizdo kamera</c:v>
                </c:pt>
              </c:strCache>
            </c:strRef>
          </c:tx>
          <c:invertIfNegative val="0"/>
          <c:cat>
            <c:multiLvlStrRef>
              <c:f>Lapas1!$B$5:$E$7</c:f>
              <c:multiLvlStrCache>
                <c:ptCount val="4"/>
                <c:lvl>
                  <c:pt idx="0">
                    <c:v>2018 m.</c:v>
                  </c:pt>
                  <c:pt idx="1">
                    <c:v>2019 m.</c:v>
                  </c:pt>
                  <c:pt idx="2">
                    <c:v>2020 m.</c:v>
                  </c:pt>
                  <c:pt idx="3">
                    <c:v>2021 m.</c:v>
                  </c:pt>
                </c:lvl>
                <c:lvl>
                  <c:pt idx="0">
                    <c:v>Įrangos kiekis vnt</c:v>
                  </c:pt>
                </c:lvl>
              </c:multiLvlStrCache>
            </c:multiLvlStrRef>
          </c:cat>
          <c:val>
            <c:numRef>
              <c:f>Lapas1!$B$14:$E$14</c:f>
              <c:numCache>
                <c:formatCode>General</c:formatCode>
                <c:ptCount val="4"/>
                <c:pt idx="2">
                  <c:v>115</c:v>
                </c:pt>
                <c:pt idx="3">
                  <c:v>102</c:v>
                </c:pt>
              </c:numCache>
            </c:numRef>
          </c:val>
        </c:ser>
        <c:ser>
          <c:idx val="7"/>
          <c:order val="7"/>
          <c:tx>
            <c:strRef>
              <c:f>Lapas1!$A$15</c:f>
              <c:strCache>
                <c:ptCount val="1"/>
                <c:pt idx="0">
                  <c:v>Mikrofonas</c:v>
                </c:pt>
              </c:strCache>
            </c:strRef>
          </c:tx>
          <c:invertIfNegative val="0"/>
          <c:dLbls>
            <c:txPr>
              <a:bodyPr/>
              <a:lstStyle/>
              <a:p>
                <a:pPr>
                  <a:defRPr sz="1200"/>
                </a:pPr>
                <a:endParaRPr lang="lt-LT"/>
              </a:p>
            </c:txPr>
            <c:showLegendKey val="0"/>
            <c:showVal val="1"/>
            <c:showCatName val="0"/>
            <c:showSerName val="0"/>
            <c:showPercent val="0"/>
            <c:showBubbleSize val="0"/>
            <c:showLeaderLines val="0"/>
          </c:dLbls>
          <c:cat>
            <c:multiLvlStrRef>
              <c:f>Lapas1!$B$5:$E$7</c:f>
              <c:multiLvlStrCache>
                <c:ptCount val="4"/>
                <c:lvl>
                  <c:pt idx="0">
                    <c:v>2018 m.</c:v>
                  </c:pt>
                  <c:pt idx="1">
                    <c:v>2019 m.</c:v>
                  </c:pt>
                  <c:pt idx="2">
                    <c:v>2020 m.</c:v>
                  </c:pt>
                  <c:pt idx="3">
                    <c:v>2021 m.</c:v>
                  </c:pt>
                </c:lvl>
                <c:lvl>
                  <c:pt idx="0">
                    <c:v>Įrangos kiekis vnt</c:v>
                  </c:pt>
                </c:lvl>
              </c:multiLvlStrCache>
            </c:multiLvlStrRef>
          </c:cat>
          <c:val>
            <c:numRef>
              <c:f>Lapas1!$B$15:$E$15</c:f>
              <c:numCache>
                <c:formatCode>General</c:formatCode>
                <c:ptCount val="4"/>
                <c:pt idx="0">
                  <c:v>1</c:v>
                </c:pt>
                <c:pt idx="2">
                  <c:v>2</c:v>
                </c:pt>
                <c:pt idx="3">
                  <c:v>20</c:v>
                </c:pt>
              </c:numCache>
            </c:numRef>
          </c:val>
        </c:ser>
        <c:ser>
          <c:idx val="8"/>
          <c:order val="8"/>
          <c:tx>
            <c:strRef>
              <c:f>Lapas1!$A$16</c:f>
              <c:strCache>
                <c:ptCount val="1"/>
                <c:pt idx="0">
                  <c:v>Grafinės planšetės</c:v>
                </c:pt>
              </c:strCache>
            </c:strRef>
          </c:tx>
          <c:invertIfNegative val="0"/>
          <c:dLbls>
            <c:dLbl>
              <c:idx val="3"/>
              <c:layout>
                <c:manualLayout>
                  <c:x val="-1.1533063718421726E-16"/>
                  <c:y val="-1.8832916114764463E-2"/>
                </c:manualLayout>
              </c:layout>
              <c:showLegendKey val="0"/>
              <c:showVal val="1"/>
              <c:showCatName val="0"/>
              <c:showSerName val="0"/>
              <c:showPercent val="0"/>
              <c:showBubbleSize val="0"/>
            </c:dLbl>
            <c:txPr>
              <a:bodyPr/>
              <a:lstStyle/>
              <a:p>
                <a:pPr>
                  <a:defRPr sz="1200"/>
                </a:pPr>
                <a:endParaRPr lang="lt-LT"/>
              </a:p>
            </c:txPr>
            <c:showLegendKey val="0"/>
            <c:showVal val="1"/>
            <c:showCatName val="0"/>
            <c:showSerName val="0"/>
            <c:showPercent val="0"/>
            <c:showBubbleSize val="0"/>
            <c:showLeaderLines val="0"/>
          </c:dLbls>
          <c:cat>
            <c:multiLvlStrRef>
              <c:f>Lapas1!$B$5:$E$7</c:f>
              <c:multiLvlStrCache>
                <c:ptCount val="4"/>
                <c:lvl>
                  <c:pt idx="0">
                    <c:v>2018 m.</c:v>
                  </c:pt>
                  <c:pt idx="1">
                    <c:v>2019 m.</c:v>
                  </c:pt>
                  <c:pt idx="2">
                    <c:v>2020 m.</c:v>
                  </c:pt>
                  <c:pt idx="3">
                    <c:v>2021 m.</c:v>
                  </c:pt>
                </c:lvl>
                <c:lvl>
                  <c:pt idx="0">
                    <c:v>Įrangos kiekis vnt</c:v>
                  </c:pt>
                </c:lvl>
              </c:multiLvlStrCache>
            </c:multiLvlStrRef>
          </c:cat>
          <c:val>
            <c:numRef>
              <c:f>Lapas1!$B$16:$E$16</c:f>
              <c:numCache>
                <c:formatCode>General</c:formatCode>
                <c:ptCount val="4"/>
                <c:pt idx="2">
                  <c:v>11</c:v>
                </c:pt>
                <c:pt idx="3">
                  <c:v>26</c:v>
                </c:pt>
              </c:numCache>
            </c:numRef>
          </c:val>
        </c:ser>
        <c:ser>
          <c:idx val="9"/>
          <c:order val="9"/>
          <c:tx>
            <c:strRef>
              <c:f>Lapas1!$A$17</c:f>
              <c:strCache>
                <c:ptCount val="1"/>
                <c:pt idx="0">
                  <c:v>Laisvų rankų įranga</c:v>
                </c:pt>
              </c:strCache>
            </c:strRef>
          </c:tx>
          <c:invertIfNegative val="0"/>
          <c:dLbls>
            <c:txPr>
              <a:bodyPr/>
              <a:lstStyle/>
              <a:p>
                <a:pPr>
                  <a:defRPr sz="1200"/>
                </a:pPr>
                <a:endParaRPr lang="lt-LT"/>
              </a:p>
            </c:txPr>
            <c:showLegendKey val="0"/>
            <c:showVal val="1"/>
            <c:showCatName val="0"/>
            <c:showSerName val="0"/>
            <c:showPercent val="0"/>
            <c:showBubbleSize val="0"/>
            <c:showLeaderLines val="0"/>
          </c:dLbls>
          <c:cat>
            <c:multiLvlStrRef>
              <c:f>Lapas1!$B$5:$E$7</c:f>
              <c:multiLvlStrCache>
                <c:ptCount val="4"/>
                <c:lvl>
                  <c:pt idx="0">
                    <c:v>2018 m.</c:v>
                  </c:pt>
                  <c:pt idx="1">
                    <c:v>2019 m.</c:v>
                  </c:pt>
                  <c:pt idx="2">
                    <c:v>2020 m.</c:v>
                  </c:pt>
                  <c:pt idx="3">
                    <c:v>2021 m.</c:v>
                  </c:pt>
                </c:lvl>
                <c:lvl>
                  <c:pt idx="0">
                    <c:v>Įrangos kiekis vnt</c:v>
                  </c:pt>
                </c:lvl>
              </c:multiLvlStrCache>
            </c:multiLvlStrRef>
          </c:cat>
          <c:val>
            <c:numRef>
              <c:f>Lapas1!$B$17:$E$17</c:f>
              <c:numCache>
                <c:formatCode>General</c:formatCode>
                <c:ptCount val="4"/>
                <c:pt idx="3">
                  <c:v>2</c:v>
                </c:pt>
              </c:numCache>
            </c:numRef>
          </c:val>
        </c:ser>
        <c:ser>
          <c:idx val="10"/>
          <c:order val="10"/>
          <c:tx>
            <c:strRef>
              <c:f>Lapas1!$A$18</c:f>
              <c:strCache>
                <c:ptCount val="1"/>
                <c:pt idx="0">
                  <c:v>Ausinės</c:v>
                </c:pt>
              </c:strCache>
            </c:strRef>
          </c:tx>
          <c:invertIfNegative val="0"/>
          <c:dLbls>
            <c:txPr>
              <a:bodyPr/>
              <a:lstStyle/>
              <a:p>
                <a:pPr>
                  <a:defRPr sz="1200"/>
                </a:pPr>
                <a:endParaRPr lang="lt-LT"/>
              </a:p>
            </c:txPr>
            <c:showLegendKey val="0"/>
            <c:showVal val="1"/>
            <c:showCatName val="0"/>
            <c:showSerName val="0"/>
            <c:showPercent val="0"/>
            <c:showBubbleSize val="0"/>
            <c:showLeaderLines val="0"/>
          </c:dLbls>
          <c:cat>
            <c:multiLvlStrRef>
              <c:f>Lapas1!$B$5:$E$7</c:f>
              <c:multiLvlStrCache>
                <c:ptCount val="4"/>
                <c:lvl>
                  <c:pt idx="0">
                    <c:v>2018 m.</c:v>
                  </c:pt>
                  <c:pt idx="1">
                    <c:v>2019 m.</c:v>
                  </c:pt>
                  <c:pt idx="2">
                    <c:v>2020 m.</c:v>
                  </c:pt>
                  <c:pt idx="3">
                    <c:v>2021 m.</c:v>
                  </c:pt>
                </c:lvl>
                <c:lvl>
                  <c:pt idx="0">
                    <c:v>Įrangos kiekis vnt</c:v>
                  </c:pt>
                </c:lvl>
              </c:multiLvlStrCache>
            </c:multiLvlStrRef>
          </c:cat>
          <c:val>
            <c:numRef>
              <c:f>Lapas1!$B$18:$E$18</c:f>
              <c:numCache>
                <c:formatCode>General</c:formatCode>
                <c:ptCount val="4"/>
                <c:pt idx="3">
                  <c:v>10</c:v>
                </c:pt>
              </c:numCache>
            </c:numRef>
          </c:val>
        </c:ser>
        <c:ser>
          <c:idx val="11"/>
          <c:order val="11"/>
          <c:tx>
            <c:strRef>
              <c:f>Lapas1!$A$19</c:f>
              <c:strCache>
                <c:ptCount val="1"/>
                <c:pt idx="0">
                  <c:v>Konferencinė įranga</c:v>
                </c:pt>
              </c:strCache>
            </c:strRef>
          </c:tx>
          <c:invertIfNegative val="0"/>
          <c:dLbls>
            <c:txPr>
              <a:bodyPr/>
              <a:lstStyle/>
              <a:p>
                <a:pPr>
                  <a:defRPr sz="1200"/>
                </a:pPr>
                <a:endParaRPr lang="lt-LT"/>
              </a:p>
            </c:txPr>
            <c:showLegendKey val="0"/>
            <c:showVal val="1"/>
            <c:showCatName val="0"/>
            <c:showSerName val="0"/>
            <c:showPercent val="0"/>
            <c:showBubbleSize val="0"/>
            <c:showLeaderLines val="0"/>
          </c:dLbls>
          <c:cat>
            <c:multiLvlStrRef>
              <c:f>Lapas1!$B$5:$E$7</c:f>
              <c:multiLvlStrCache>
                <c:ptCount val="4"/>
                <c:lvl>
                  <c:pt idx="0">
                    <c:v>2018 m.</c:v>
                  </c:pt>
                  <c:pt idx="1">
                    <c:v>2019 m.</c:v>
                  </c:pt>
                  <c:pt idx="2">
                    <c:v>2020 m.</c:v>
                  </c:pt>
                  <c:pt idx="3">
                    <c:v>2021 m.</c:v>
                  </c:pt>
                </c:lvl>
                <c:lvl>
                  <c:pt idx="0">
                    <c:v>Įrangos kiekis vnt</c:v>
                  </c:pt>
                </c:lvl>
              </c:multiLvlStrCache>
            </c:multiLvlStrRef>
          </c:cat>
          <c:val>
            <c:numRef>
              <c:f>Lapas1!$B$19:$E$19</c:f>
              <c:numCache>
                <c:formatCode>General</c:formatCode>
                <c:ptCount val="4"/>
                <c:pt idx="3">
                  <c:v>8</c:v>
                </c:pt>
              </c:numCache>
            </c:numRef>
          </c:val>
        </c:ser>
        <c:ser>
          <c:idx val="12"/>
          <c:order val="12"/>
          <c:tx>
            <c:strRef>
              <c:f>Lapas1!$A$20</c:f>
              <c:strCache>
                <c:ptCount val="1"/>
                <c:pt idx="0">
                  <c:v>Swivl robotukai</c:v>
                </c:pt>
              </c:strCache>
            </c:strRef>
          </c:tx>
          <c:invertIfNegative val="0"/>
          <c:dLbls>
            <c:txPr>
              <a:bodyPr/>
              <a:lstStyle/>
              <a:p>
                <a:pPr>
                  <a:defRPr sz="1200"/>
                </a:pPr>
                <a:endParaRPr lang="lt-LT"/>
              </a:p>
            </c:txPr>
            <c:showLegendKey val="0"/>
            <c:showVal val="1"/>
            <c:showCatName val="0"/>
            <c:showSerName val="0"/>
            <c:showPercent val="0"/>
            <c:showBubbleSize val="0"/>
            <c:showLeaderLines val="0"/>
          </c:dLbls>
          <c:cat>
            <c:multiLvlStrRef>
              <c:f>Lapas1!$B$5:$E$7</c:f>
              <c:multiLvlStrCache>
                <c:ptCount val="4"/>
                <c:lvl>
                  <c:pt idx="0">
                    <c:v>2018 m.</c:v>
                  </c:pt>
                  <c:pt idx="1">
                    <c:v>2019 m.</c:v>
                  </c:pt>
                  <c:pt idx="2">
                    <c:v>2020 m.</c:v>
                  </c:pt>
                  <c:pt idx="3">
                    <c:v>2021 m.</c:v>
                  </c:pt>
                </c:lvl>
                <c:lvl>
                  <c:pt idx="0">
                    <c:v>Įrangos kiekis vnt</c:v>
                  </c:pt>
                </c:lvl>
              </c:multiLvlStrCache>
            </c:multiLvlStrRef>
          </c:cat>
          <c:val>
            <c:numRef>
              <c:f>Lapas1!$B$20:$E$20</c:f>
              <c:numCache>
                <c:formatCode>General</c:formatCode>
                <c:ptCount val="4"/>
                <c:pt idx="3">
                  <c:v>24</c:v>
                </c:pt>
              </c:numCache>
            </c:numRef>
          </c:val>
        </c:ser>
        <c:dLbls>
          <c:showLegendKey val="0"/>
          <c:showVal val="1"/>
          <c:showCatName val="0"/>
          <c:showSerName val="0"/>
          <c:showPercent val="0"/>
          <c:showBubbleSize val="0"/>
        </c:dLbls>
        <c:gapWidth val="150"/>
        <c:overlap val="-25"/>
        <c:axId val="77335040"/>
        <c:axId val="76813376"/>
      </c:barChart>
      <c:catAx>
        <c:axId val="77335040"/>
        <c:scaling>
          <c:orientation val="minMax"/>
        </c:scaling>
        <c:delete val="0"/>
        <c:axPos val="b"/>
        <c:majorTickMark val="none"/>
        <c:minorTickMark val="none"/>
        <c:tickLblPos val="nextTo"/>
        <c:spPr>
          <a:ln>
            <a:noFill/>
          </a:ln>
        </c:spPr>
        <c:crossAx val="76813376"/>
        <c:crosses val="autoZero"/>
        <c:auto val="1"/>
        <c:lblAlgn val="ctr"/>
        <c:lblOffset val="100"/>
        <c:noMultiLvlLbl val="0"/>
      </c:catAx>
      <c:valAx>
        <c:axId val="76813376"/>
        <c:scaling>
          <c:orientation val="minMax"/>
        </c:scaling>
        <c:delete val="1"/>
        <c:axPos val="l"/>
        <c:numFmt formatCode="General" sourceLinked="1"/>
        <c:majorTickMark val="none"/>
        <c:minorTickMark val="none"/>
        <c:tickLblPos val="nextTo"/>
        <c:crossAx val="77335040"/>
        <c:crosses val="autoZero"/>
        <c:crossBetween val="between"/>
      </c:valAx>
    </c:plotArea>
    <c:legend>
      <c:legendPos val="t"/>
      <c:layout>
        <c:manualLayout>
          <c:xMode val="edge"/>
          <c:yMode val="edge"/>
          <c:x val="0.11901821536613101"/>
          <c:y val="0.74152505446623096"/>
          <c:w val="0.79895834759785467"/>
          <c:h val="0.2584749857087536"/>
        </c:manualLayout>
      </c:layout>
      <c:overlay val="0"/>
      <c:txPr>
        <a:bodyPr/>
        <a:lstStyle/>
        <a:p>
          <a:pPr>
            <a:defRPr sz="1600"/>
          </a:pPr>
          <a:endParaRPr lang="lt-LT"/>
        </a:p>
      </c:txPr>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t-LT"/>
          </a:p>
        </p:txBody>
      </p:sp>
      <p:sp>
        <p:nvSpPr>
          <p:cNvPr id="3" name="Datos vietos rezervavimo ženklas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C1C8D2-25BC-4101-9AB5-900EA28785A3}" type="datetimeFigureOut">
              <a:rPr lang="lt-LT" smtClean="0"/>
              <a:t>2022-07-14</a:t>
            </a:fld>
            <a:endParaRPr lang="lt-LT"/>
          </a:p>
        </p:txBody>
      </p:sp>
      <p:sp>
        <p:nvSpPr>
          <p:cNvPr id="4" name="Skaidrės vaizdo vietos rezervavimo ženkla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t-LT"/>
          </a:p>
        </p:txBody>
      </p:sp>
      <p:sp>
        <p:nvSpPr>
          <p:cNvPr id="5" name="Pastabų vietos rezervavimo ženkl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6" name="Poraštės vietos rezervavimo ženklas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t-LT"/>
          </a:p>
        </p:txBody>
      </p:sp>
      <p:sp>
        <p:nvSpPr>
          <p:cNvPr id="7" name="Skaidrės numerio vietos rezervavimo ženklas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960F9D-46FA-44BA-98B0-14CB8DA99A6F}" type="slidenum">
              <a:rPr lang="lt-LT" smtClean="0"/>
              <a:t>‹#›</a:t>
            </a:fld>
            <a:endParaRPr lang="lt-LT"/>
          </a:p>
        </p:txBody>
      </p:sp>
    </p:spTree>
    <p:extLst>
      <p:ext uri="{BB962C8B-B14F-4D97-AF65-F5344CB8AC3E}">
        <p14:creationId xmlns:p14="http://schemas.microsoft.com/office/powerpoint/2010/main" val="983008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10"/>
          </p:nvPr>
        </p:nvSpPr>
        <p:spPr/>
        <p:txBody>
          <a:bodyPr/>
          <a:lstStyle/>
          <a:p>
            <a:fld id="{6E960F9D-46FA-44BA-98B0-14CB8DA99A6F}" type="slidenum">
              <a:rPr lang="lt-LT" smtClean="0"/>
              <a:t>10</a:t>
            </a:fld>
            <a:endParaRPr lang="lt-LT"/>
          </a:p>
        </p:txBody>
      </p:sp>
    </p:spTree>
    <p:extLst>
      <p:ext uri="{BB962C8B-B14F-4D97-AF65-F5344CB8AC3E}">
        <p14:creationId xmlns:p14="http://schemas.microsoft.com/office/powerpoint/2010/main" val="2188543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Pavadinimo skaidrė">
    <p:bg>
      <p:bgRef idx="1001">
        <a:schemeClr val="bg1"/>
      </p:bgRef>
    </p:bg>
    <p:spTree>
      <p:nvGrpSpPr>
        <p:cNvPr id="1" name=""/>
        <p:cNvGrpSpPr/>
        <p:nvPr/>
      </p:nvGrpSpPr>
      <p:grpSpPr>
        <a:xfrm>
          <a:off x="0" y="0"/>
          <a:ext cx="0" cy="0"/>
          <a:chOff x="0" y="0"/>
          <a:chExt cx="0" cy="0"/>
        </a:xfrm>
      </p:grpSpPr>
      <p:sp>
        <p:nvSpPr>
          <p:cNvPr id="8" name="Antraštė 7"/>
          <p:cNvSpPr>
            <a:spLocks noGrp="1"/>
          </p:cNvSpPr>
          <p:nvPr>
            <p:ph type="ctrTitle"/>
          </p:nvPr>
        </p:nvSpPr>
        <p:spPr>
          <a:xfrm>
            <a:off x="2286000" y="3124200"/>
            <a:ext cx="6172200" cy="1894362"/>
          </a:xfrm>
        </p:spPr>
        <p:txBody>
          <a:bodyPr/>
          <a:lstStyle>
            <a:lvl1pPr>
              <a:defRPr b="1"/>
            </a:lvl1pPr>
          </a:lstStyle>
          <a:p>
            <a:r>
              <a:rPr kumimoji="0" lang="lt-LT" smtClean="0"/>
              <a:t>Spustelėję redag. ruoš. pavad. stilių</a:t>
            </a:r>
            <a:endParaRPr kumimoji="0" lang="en-US"/>
          </a:p>
        </p:txBody>
      </p:sp>
      <p:sp>
        <p:nvSpPr>
          <p:cNvPr id="9" name="Antrinis pavadinimas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lt-LT" smtClean="0"/>
              <a:t>Spustelėję redag. ruoš. paantrš. stilių</a:t>
            </a:r>
            <a:endParaRPr kumimoji="0" lang="en-US"/>
          </a:p>
        </p:txBody>
      </p:sp>
      <p:sp>
        <p:nvSpPr>
          <p:cNvPr id="28" name="Datos vietos rezervavimo ženklas 27"/>
          <p:cNvSpPr>
            <a:spLocks noGrp="1"/>
          </p:cNvSpPr>
          <p:nvPr>
            <p:ph type="dt" sz="half" idx="10"/>
          </p:nvPr>
        </p:nvSpPr>
        <p:spPr bwMode="auto">
          <a:xfrm rot="5400000">
            <a:off x="7764621" y="1174097"/>
            <a:ext cx="2286000" cy="381000"/>
          </a:xfrm>
        </p:spPr>
        <p:txBody>
          <a:bodyPr/>
          <a:lstStyle/>
          <a:p>
            <a:fld id="{ED92B8C4-4D63-4930-8EEE-BB6D2C569224}" type="datetimeFigureOut">
              <a:rPr lang="lt-LT" smtClean="0"/>
              <a:t>2022-07-14</a:t>
            </a:fld>
            <a:endParaRPr lang="lt-LT"/>
          </a:p>
        </p:txBody>
      </p:sp>
      <p:sp>
        <p:nvSpPr>
          <p:cNvPr id="17" name="Poraštės vietos rezervavimo ženklas 16"/>
          <p:cNvSpPr>
            <a:spLocks noGrp="1"/>
          </p:cNvSpPr>
          <p:nvPr>
            <p:ph type="ftr" sz="quarter" idx="11"/>
          </p:nvPr>
        </p:nvSpPr>
        <p:spPr bwMode="auto">
          <a:xfrm rot="5400000">
            <a:off x="7077269" y="4181669"/>
            <a:ext cx="3657600" cy="384048"/>
          </a:xfrm>
        </p:spPr>
        <p:txBody>
          <a:bodyPr/>
          <a:lstStyle/>
          <a:p>
            <a:endParaRPr lang="lt-LT"/>
          </a:p>
        </p:txBody>
      </p:sp>
      <p:sp>
        <p:nvSpPr>
          <p:cNvPr id="10" name="Stačiakampis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ačiakampis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Stačiakampis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Stačiakampis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Tiesioji jungtis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Tiesioji jungtis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Tiesioji jungtis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Tiesioji jungtis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Tiesioji jungtis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Tiesioji jungtis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Stačiakampis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as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as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as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as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as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kaidrės numerio vietos rezervavimo ženklas 28"/>
          <p:cNvSpPr>
            <a:spLocks noGrp="1"/>
          </p:cNvSpPr>
          <p:nvPr>
            <p:ph type="sldNum" sz="quarter" idx="12"/>
          </p:nvPr>
        </p:nvSpPr>
        <p:spPr bwMode="auto">
          <a:xfrm>
            <a:off x="1325544" y="4928702"/>
            <a:ext cx="609600" cy="517524"/>
          </a:xfrm>
        </p:spPr>
        <p:txBody>
          <a:bodyPr/>
          <a:lstStyle/>
          <a:p>
            <a:fld id="{9F208E67-15F7-4010-9D8F-AFCEAF3F9968}" type="slidenum">
              <a:rPr lang="lt-LT" smtClean="0"/>
              <a:t>‹#›</a:t>
            </a:fld>
            <a:endParaRPr lang="lt-LT"/>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kumimoji="0" lang="lt-LT" smtClean="0"/>
              <a:t>Spustelėję redag. ruoš. pavad. stilių</a:t>
            </a:r>
            <a:endParaRPr kumimoji="0" lang="en-US"/>
          </a:p>
        </p:txBody>
      </p:sp>
      <p:sp>
        <p:nvSpPr>
          <p:cNvPr id="3" name="Vertikalaus teksto vietos rezervavimo ženklas 2"/>
          <p:cNvSpPr>
            <a:spLocks noGrp="1"/>
          </p:cNvSpPr>
          <p:nvPr>
            <p:ph type="body" orient="vert" idx="1"/>
          </p:nvPr>
        </p:nvSpPr>
        <p:spPr/>
        <p:txBody>
          <a:bodyPr vert="eaVert"/>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4" name="Datos vietos rezervavimo ženklas 3"/>
          <p:cNvSpPr>
            <a:spLocks noGrp="1"/>
          </p:cNvSpPr>
          <p:nvPr>
            <p:ph type="dt" sz="half" idx="10"/>
          </p:nvPr>
        </p:nvSpPr>
        <p:spPr/>
        <p:txBody>
          <a:bodyPr/>
          <a:lstStyle/>
          <a:p>
            <a:fld id="{ED92B8C4-4D63-4930-8EEE-BB6D2C569224}" type="datetimeFigureOut">
              <a:rPr lang="lt-LT" smtClean="0"/>
              <a:t>2022-07-14</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9F208E67-15F7-4010-9D8F-AFCEAF3F9968}" type="slidenum">
              <a:rPr lang="lt-LT" smtClean="0"/>
              <a:t>‹#›</a:t>
            </a:fld>
            <a:endParaRPr lang="lt-L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6629400" y="274639"/>
            <a:ext cx="1676400" cy="5851525"/>
          </a:xfrm>
        </p:spPr>
        <p:txBody>
          <a:bodyPr vert="eaVert"/>
          <a:lstStyle/>
          <a:p>
            <a:r>
              <a:rPr kumimoji="0" lang="lt-LT" smtClean="0"/>
              <a:t>Spustelėję redag. ruoš. pavad. stilių</a:t>
            </a:r>
            <a:endParaRPr kumimoji="0" lang="en-US"/>
          </a:p>
        </p:txBody>
      </p:sp>
      <p:sp>
        <p:nvSpPr>
          <p:cNvPr id="3" name="Vertikalaus teksto vietos rezervavimo ženklas 2"/>
          <p:cNvSpPr>
            <a:spLocks noGrp="1"/>
          </p:cNvSpPr>
          <p:nvPr>
            <p:ph type="body" orient="vert" idx="1"/>
          </p:nvPr>
        </p:nvSpPr>
        <p:spPr>
          <a:xfrm>
            <a:off x="457200" y="274638"/>
            <a:ext cx="6019800" cy="5851525"/>
          </a:xfrm>
        </p:spPr>
        <p:txBody>
          <a:bodyPr vert="eaVert"/>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4" name="Datos vietos rezervavimo ženklas 3"/>
          <p:cNvSpPr>
            <a:spLocks noGrp="1"/>
          </p:cNvSpPr>
          <p:nvPr>
            <p:ph type="dt" sz="half" idx="10"/>
          </p:nvPr>
        </p:nvSpPr>
        <p:spPr/>
        <p:txBody>
          <a:bodyPr/>
          <a:lstStyle/>
          <a:p>
            <a:fld id="{ED92B8C4-4D63-4930-8EEE-BB6D2C569224}" type="datetimeFigureOut">
              <a:rPr lang="lt-LT" smtClean="0"/>
              <a:t>2022-07-14</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9F208E67-15F7-4010-9D8F-AFCEAF3F9968}" type="slidenum">
              <a:rPr lang="lt-LT" smtClean="0"/>
              <a:t>‹#›</a:t>
            </a:fld>
            <a:endParaRPr lang="lt-L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kumimoji="0" lang="lt-LT" smtClean="0"/>
              <a:t>Spustelėję redag. ruoš. pavad. stilių</a:t>
            </a:r>
            <a:endParaRPr kumimoji="0" lang="en-US"/>
          </a:p>
        </p:txBody>
      </p:sp>
      <p:sp>
        <p:nvSpPr>
          <p:cNvPr id="8" name="Turinio vietos rezervavimo ženklas 7"/>
          <p:cNvSpPr>
            <a:spLocks noGrp="1"/>
          </p:cNvSpPr>
          <p:nvPr>
            <p:ph sz="quarter" idx="1"/>
          </p:nvPr>
        </p:nvSpPr>
        <p:spPr>
          <a:xfrm>
            <a:off x="457200" y="1600200"/>
            <a:ext cx="7467600" cy="4873752"/>
          </a:xfrm>
        </p:spPr>
        <p:txBody>
          <a:bodyPr/>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7" name="Datos vietos rezervavimo ženklas 6"/>
          <p:cNvSpPr>
            <a:spLocks noGrp="1"/>
          </p:cNvSpPr>
          <p:nvPr>
            <p:ph type="dt" sz="half" idx="14"/>
          </p:nvPr>
        </p:nvSpPr>
        <p:spPr/>
        <p:txBody>
          <a:bodyPr rtlCol="0"/>
          <a:lstStyle/>
          <a:p>
            <a:fld id="{ED92B8C4-4D63-4930-8EEE-BB6D2C569224}" type="datetimeFigureOut">
              <a:rPr lang="lt-LT" smtClean="0"/>
              <a:t>2022-07-14</a:t>
            </a:fld>
            <a:endParaRPr lang="lt-LT"/>
          </a:p>
        </p:txBody>
      </p:sp>
      <p:sp>
        <p:nvSpPr>
          <p:cNvPr id="9" name="Skaidrės numerio vietos rezervavimo ženklas 8"/>
          <p:cNvSpPr>
            <a:spLocks noGrp="1"/>
          </p:cNvSpPr>
          <p:nvPr>
            <p:ph type="sldNum" sz="quarter" idx="15"/>
          </p:nvPr>
        </p:nvSpPr>
        <p:spPr/>
        <p:txBody>
          <a:bodyPr rtlCol="0"/>
          <a:lstStyle/>
          <a:p>
            <a:fld id="{9F208E67-15F7-4010-9D8F-AFCEAF3F9968}" type="slidenum">
              <a:rPr lang="lt-LT" smtClean="0"/>
              <a:t>‹#›</a:t>
            </a:fld>
            <a:endParaRPr lang="lt-LT"/>
          </a:p>
        </p:txBody>
      </p:sp>
      <p:sp>
        <p:nvSpPr>
          <p:cNvPr id="10" name="Poraštės vietos rezervavimo ženklas 9"/>
          <p:cNvSpPr>
            <a:spLocks noGrp="1"/>
          </p:cNvSpPr>
          <p:nvPr>
            <p:ph type="ftr" sz="quarter" idx="16"/>
          </p:nvPr>
        </p:nvSpPr>
        <p:spPr/>
        <p:txBody>
          <a:bodyPr rtlCol="0"/>
          <a:lstStyle/>
          <a:p>
            <a:endParaRPr lang="lt-L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kcijos antraštė">
    <p:bg>
      <p:bgRef idx="1001">
        <a:schemeClr val="bg2"/>
      </p:bgRef>
    </p:bg>
    <p:spTree>
      <p:nvGrpSpPr>
        <p:cNvPr id="1" name=""/>
        <p:cNvGrpSpPr/>
        <p:nvPr/>
      </p:nvGrpSpPr>
      <p:grpSpPr>
        <a:xfrm>
          <a:off x="0" y="0"/>
          <a:ext cx="0" cy="0"/>
          <a:chOff x="0" y="0"/>
          <a:chExt cx="0" cy="0"/>
        </a:xfrm>
      </p:grpSpPr>
      <p:sp>
        <p:nvSpPr>
          <p:cNvPr id="2" name="Antraštė 1"/>
          <p:cNvSpPr>
            <a:spLocks noGrp="1"/>
          </p:cNvSpPr>
          <p:nvPr>
            <p:ph type="title"/>
          </p:nvPr>
        </p:nvSpPr>
        <p:spPr>
          <a:xfrm>
            <a:off x="2286000" y="2895600"/>
            <a:ext cx="6172200" cy="2053590"/>
          </a:xfrm>
        </p:spPr>
        <p:txBody>
          <a:bodyPr/>
          <a:lstStyle>
            <a:lvl1pPr algn="l">
              <a:buNone/>
              <a:defRPr sz="3000" b="1" cap="small" baseline="0"/>
            </a:lvl1pPr>
          </a:lstStyle>
          <a:p>
            <a:r>
              <a:rPr kumimoji="0" lang="lt-LT" smtClean="0"/>
              <a:t>Spustelėję redag. ruoš. pavad. stilių</a:t>
            </a:r>
            <a:endParaRPr kumimoji="0" lang="en-US"/>
          </a:p>
        </p:txBody>
      </p:sp>
      <p:sp>
        <p:nvSpPr>
          <p:cNvPr id="3" name="Teksto vietos rezervavimo ženklas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lt-LT" smtClean="0"/>
              <a:t>Spustelėję redag. ruoš. teksto stilių</a:t>
            </a:r>
          </a:p>
        </p:txBody>
      </p:sp>
      <p:sp>
        <p:nvSpPr>
          <p:cNvPr id="4" name="Datos vietos rezervavimo ženklas 3"/>
          <p:cNvSpPr>
            <a:spLocks noGrp="1"/>
          </p:cNvSpPr>
          <p:nvPr>
            <p:ph type="dt" sz="half" idx="10"/>
          </p:nvPr>
        </p:nvSpPr>
        <p:spPr bwMode="auto">
          <a:xfrm rot="5400000">
            <a:off x="7763256" y="1170432"/>
            <a:ext cx="2286000" cy="381000"/>
          </a:xfrm>
        </p:spPr>
        <p:txBody>
          <a:bodyPr/>
          <a:lstStyle/>
          <a:p>
            <a:fld id="{ED92B8C4-4D63-4930-8EEE-BB6D2C569224}" type="datetimeFigureOut">
              <a:rPr lang="lt-LT" smtClean="0"/>
              <a:t>2022-07-14</a:t>
            </a:fld>
            <a:endParaRPr lang="lt-LT"/>
          </a:p>
        </p:txBody>
      </p:sp>
      <p:sp>
        <p:nvSpPr>
          <p:cNvPr id="5" name="Poraštės vietos rezervavimo ženklas 4"/>
          <p:cNvSpPr>
            <a:spLocks noGrp="1"/>
          </p:cNvSpPr>
          <p:nvPr>
            <p:ph type="ftr" sz="quarter" idx="11"/>
          </p:nvPr>
        </p:nvSpPr>
        <p:spPr bwMode="auto">
          <a:xfrm rot="5400000">
            <a:off x="7077456" y="4178808"/>
            <a:ext cx="3657600" cy="384048"/>
          </a:xfrm>
        </p:spPr>
        <p:txBody>
          <a:bodyPr/>
          <a:lstStyle/>
          <a:p>
            <a:endParaRPr lang="lt-LT"/>
          </a:p>
        </p:txBody>
      </p:sp>
      <p:sp>
        <p:nvSpPr>
          <p:cNvPr id="9" name="Stačiakampis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Stačiakampis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ačiakampis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ačiakampis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Tiesioji jungtis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Tiesioji jungtis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Tiesioji jungtis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Tiesioji jungtis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Tiesioji jungtis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ačiakampis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as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as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as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as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as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Tiesioji jungtis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kaidrės numerio vietos rezervavimo ženklas 5"/>
          <p:cNvSpPr>
            <a:spLocks noGrp="1"/>
          </p:cNvSpPr>
          <p:nvPr>
            <p:ph type="sldNum" sz="quarter" idx="12"/>
          </p:nvPr>
        </p:nvSpPr>
        <p:spPr bwMode="auto">
          <a:xfrm>
            <a:off x="1340616" y="4928702"/>
            <a:ext cx="609600" cy="517524"/>
          </a:xfrm>
        </p:spPr>
        <p:txBody>
          <a:bodyPr/>
          <a:lstStyle/>
          <a:p>
            <a:fld id="{9F208E67-15F7-4010-9D8F-AFCEAF3F9968}" type="slidenum">
              <a:rPr lang="lt-LT" smtClean="0"/>
              <a:t>‹#›</a:t>
            </a:fld>
            <a:endParaRPr lang="lt-L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kumimoji="0" lang="lt-LT" smtClean="0"/>
              <a:t>Spustelėję redag. ruoš. pavad. stilių</a:t>
            </a:r>
            <a:endParaRPr kumimoji="0" lang="en-US"/>
          </a:p>
        </p:txBody>
      </p:sp>
      <p:sp>
        <p:nvSpPr>
          <p:cNvPr id="5" name="Datos vietos rezervavimo ženklas 4"/>
          <p:cNvSpPr>
            <a:spLocks noGrp="1"/>
          </p:cNvSpPr>
          <p:nvPr>
            <p:ph type="dt" sz="half" idx="10"/>
          </p:nvPr>
        </p:nvSpPr>
        <p:spPr/>
        <p:txBody>
          <a:bodyPr/>
          <a:lstStyle/>
          <a:p>
            <a:fld id="{ED92B8C4-4D63-4930-8EEE-BB6D2C569224}" type="datetimeFigureOut">
              <a:rPr lang="lt-LT" smtClean="0"/>
              <a:t>2022-07-14</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9F208E67-15F7-4010-9D8F-AFCEAF3F9968}" type="slidenum">
              <a:rPr lang="lt-LT" smtClean="0"/>
              <a:t>‹#›</a:t>
            </a:fld>
            <a:endParaRPr lang="lt-LT"/>
          </a:p>
        </p:txBody>
      </p:sp>
      <p:sp>
        <p:nvSpPr>
          <p:cNvPr id="9" name="Turinio vietos rezervavimo ženklas 8"/>
          <p:cNvSpPr>
            <a:spLocks noGrp="1"/>
          </p:cNvSpPr>
          <p:nvPr>
            <p:ph sz="quarter" idx="1"/>
          </p:nvPr>
        </p:nvSpPr>
        <p:spPr>
          <a:xfrm>
            <a:off x="457200" y="1600200"/>
            <a:ext cx="3657600" cy="4572000"/>
          </a:xfrm>
        </p:spPr>
        <p:txBody>
          <a:bodyPr/>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11" name="Turinio vietos rezervavimo ženklas 10"/>
          <p:cNvSpPr>
            <a:spLocks noGrp="1"/>
          </p:cNvSpPr>
          <p:nvPr>
            <p:ph sz="quarter" idx="2"/>
          </p:nvPr>
        </p:nvSpPr>
        <p:spPr>
          <a:xfrm>
            <a:off x="4270248" y="1600200"/>
            <a:ext cx="3657600" cy="4572000"/>
          </a:xfrm>
        </p:spPr>
        <p:txBody>
          <a:bodyPr/>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3050"/>
            <a:ext cx="7543800" cy="1143000"/>
          </a:xfrm>
        </p:spPr>
        <p:txBody>
          <a:bodyPr anchor="b"/>
          <a:lstStyle>
            <a:lvl1pPr>
              <a:defRPr/>
            </a:lvl1pPr>
          </a:lstStyle>
          <a:p>
            <a:r>
              <a:rPr kumimoji="0" lang="lt-LT" smtClean="0"/>
              <a:t>Spustelėję redag. ruoš. pavad. stilių</a:t>
            </a:r>
            <a:endParaRPr kumimoji="0" lang="en-US"/>
          </a:p>
        </p:txBody>
      </p:sp>
      <p:sp>
        <p:nvSpPr>
          <p:cNvPr id="7" name="Datos vietos rezervavimo ženklas 6"/>
          <p:cNvSpPr>
            <a:spLocks noGrp="1"/>
          </p:cNvSpPr>
          <p:nvPr>
            <p:ph type="dt" sz="half" idx="10"/>
          </p:nvPr>
        </p:nvSpPr>
        <p:spPr/>
        <p:txBody>
          <a:bodyPr/>
          <a:lstStyle/>
          <a:p>
            <a:fld id="{ED92B8C4-4D63-4930-8EEE-BB6D2C569224}" type="datetimeFigureOut">
              <a:rPr lang="lt-LT" smtClean="0"/>
              <a:t>2022-07-14</a:t>
            </a:fld>
            <a:endParaRPr lang="lt-LT"/>
          </a:p>
        </p:txBody>
      </p:sp>
      <p:sp>
        <p:nvSpPr>
          <p:cNvPr id="8" name="Poraštės vietos rezervavimo ženklas 7"/>
          <p:cNvSpPr>
            <a:spLocks noGrp="1"/>
          </p:cNvSpPr>
          <p:nvPr>
            <p:ph type="ftr" sz="quarter" idx="11"/>
          </p:nvPr>
        </p:nvSpPr>
        <p:spPr/>
        <p:txBody>
          <a:bodyPr/>
          <a:lstStyle/>
          <a:p>
            <a:endParaRPr lang="lt-LT"/>
          </a:p>
        </p:txBody>
      </p:sp>
      <p:sp>
        <p:nvSpPr>
          <p:cNvPr id="9" name="Skaidrės numerio vietos rezervavimo ženklas 8"/>
          <p:cNvSpPr>
            <a:spLocks noGrp="1"/>
          </p:cNvSpPr>
          <p:nvPr>
            <p:ph type="sldNum" sz="quarter" idx="12"/>
          </p:nvPr>
        </p:nvSpPr>
        <p:spPr/>
        <p:txBody>
          <a:bodyPr/>
          <a:lstStyle/>
          <a:p>
            <a:fld id="{9F208E67-15F7-4010-9D8F-AFCEAF3F9968}" type="slidenum">
              <a:rPr lang="lt-LT" smtClean="0"/>
              <a:t>‹#›</a:t>
            </a:fld>
            <a:endParaRPr lang="lt-LT"/>
          </a:p>
        </p:txBody>
      </p:sp>
      <p:sp>
        <p:nvSpPr>
          <p:cNvPr id="11" name="Turinio vietos rezervavimo ženklas 10"/>
          <p:cNvSpPr>
            <a:spLocks noGrp="1"/>
          </p:cNvSpPr>
          <p:nvPr>
            <p:ph sz="quarter" idx="2"/>
          </p:nvPr>
        </p:nvSpPr>
        <p:spPr>
          <a:xfrm>
            <a:off x="457200" y="2362200"/>
            <a:ext cx="3657600" cy="3886200"/>
          </a:xfrm>
        </p:spPr>
        <p:txBody>
          <a:bodyPr/>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13" name="Turinio vietos rezervavimo ženklas 12"/>
          <p:cNvSpPr>
            <a:spLocks noGrp="1"/>
          </p:cNvSpPr>
          <p:nvPr>
            <p:ph sz="quarter" idx="4"/>
          </p:nvPr>
        </p:nvSpPr>
        <p:spPr>
          <a:xfrm>
            <a:off x="4371975" y="2362200"/>
            <a:ext cx="3657600" cy="3886200"/>
          </a:xfrm>
        </p:spPr>
        <p:txBody>
          <a:bodyPr/>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12" name="Teksto vietos rezervavimo ženklas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lt-LT" smtClean="0"/>
              <a:t>Spustelėję redag. ruoš. teksto stilių</a:t>
            </a:r>
          </a:p>
        </p:txBody>
      </p:sp>
      <p:sp>
        <p:nvSpPr>
          <p:cNvPr id="14" name="Teksto vietos rezervavimo ženklas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lt-LT" smtClean="0"/>
              <a:t>Spustelėję redag. ruoš. teksto stilių</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kumimoji="0" lang="lt-LT" smtClean="0"/>
              <a:t>Spustelėję redag. ruoš. pavad. stilių</a:t>
            </a:r>
            <a:endParaRPr kumimoji="0" lang="en-US"/>
          </a:p>
        </p:txBody>
      </p:sp>
      <p:sp>
        <p:nvSpPr>
          <p:cNvPr id="6" name="Datos vietos rezervavimo ženklas 5"/>
          <p:cNvSpPr>
            <a:spLocks noGrp="1"/>
          </p:cNvSpPr>
          <p:nvPr>
            <p:ph type="dt" sz="half" idx="10"/>
          </p:nvPr>
        </p:nvSpPr>
        <p:spPr/>
        <p:txBody>
          <a:bodyPr rtlCol="0"/>
          <a:lstStyle/>
          <a:p>
            <a:fld id="{ED92B8C4-4D63-4930-8EEE-BB6D2C569224}" type="datetimeFigureOut">
              <a:rPr lang="lt-LT" smtClean="0"/>
              <a:t>2022-07-14</a:t>
            </a:fld>
            <a:endParaRPr lang="lt-LT"/>
          </a:p>
        </p:txBody>
      </p:sp>
      <p:sp>
        <p:nvSpPr>
          <p:cNvPr id="7" name="Skaidrės numerio vietos rezervavimo ženklas 6"/>
          <p:cNvSpPr>
            <a:spLocks noGrp="1"/>
          </p:cNvSpPr>
          <p:nvPr>
            <p:ph type="sldNum" sz="quarter" idx="11"/>
          </p:nvPr>
        </p:nvSpPr>
        <p:spPr/>
        <p:txBody>
          <a:bodyPr rtlCol="0"/>
          <a:lstStyle/>
          <a:p>
            <a:fld id="{9F208E67-15F7-4010-9D8F-AFCEAF3F9968}" type="slidenum">
              <a:rPr lang="lt-LT" smtClean="0"/>
              <a:t>‹#›</a:t>
            </a:fld>
            <a:endParaRPr lang="lt-LT"/>
          </a:p>
        </p:txBody>
      </p:sp>
      <p:sp>
        <p:nvSpPr>
          <p:cNvPr id="8" name="Poraštės vietos rezervavimo ženklas 7"/>
          <p:cNvSpPr>
            <a:spLocks noGrp="1"/>
          </p:cNvSpPr>
          <p:nvPr>
            <p:ph type="ftr" sz="quarter" idx="12"/>
          </p:nvPr>
        </p:nvSpPr>
        <p:spPr/>
        <p:txBody>
          <a:bodyPr rtlCol="0"/>
          <a:lstStyle/>
          <a:p>
            <a:endParaRPr lang="lt-L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1"/>
          <p:cNvSpPr>
            <a:spLocks noGrp="1"/>
          </p:cNvSpPr>
          <p:nvPr>
            <p:ph type="dt" sz="half" idx="10"/>
          </p:nvPr>
        </p:nvSpPr>
        <p:spPr/>
        <p:txBody>
          <a:bodyPr/>
          <a:lstStyle/>
          <a:p>
            <a:fld id="{ED92B8C4-4D63-4930-8EEE-BB6D2C569224}" type="datetimeFigureOut">
              <a:rPr lang="lt-LT" smtClean="0"/>
              <a:t>2022-07-14</a:t>
            </a:fld>
            <a:endParaRPr lang="lt-LT"/>
          </a:p>
        </p:txBody>
      </p:sp>
      <p:sp>
        <p:nvSpPr>
          <p:cNvPr id="3" name="Poraštės vietos rezervavimo ženklas 2"/>
          <p:cNvSpPr>
            <a:spLocks noGrp="1"/>
          </p:cNvSpPr>
          <p:nvPr>
            <p:ph type="ftr" sz="quarter" idx="11"/>
          </p:nvPr>
        </p:nvSpPr>
        <p:spPr/>
        <p:txBody>
          <a:bodyPr/>
          <a:lstStyle/>
          <a:p>
            <a:endParaRPr lang="lt-LT"/>
          </a:p>
        </p:txBody>
      </p:sp>
      <p:sp>
        <p:nvSpPr>
          <p:cNvPr id="4" name="Skaidrės numerio vietos rezervavimo ženklas 3"/>
          <p:cNvSpPr>
            <a:spLocks noGrp="1"/>
          </p:cNvSpPr>
          <p:nvPr>
            <p:ph type="sldNum" sz="quarter" idx="12"/>
          </p:nvPr>
        </p:nvSpPr>
        <p:spPr/>
        <p:txBody>
          <a:bodyPr/>
          <a:lstStyle/>
          <a:p>
            <a:fld id="{9F208E67-15F7-4010-9D8F-AFCEAF3F9968}" type="slidenum">
              <a:rPr lang="lt-LT" smtClean="0"/>
              <a:t>‹#›</a:t>
            </a:fld>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urinys ir antraštė">
    <p:bg>
      <p:bgRef idx="1001">
        <a:schemeClr val="bg1"/>
      </p:bgRef>
    </p:bg>
    <p:spTree>
      <p:nvGrpSpPr>
        <p:cNvPr id="1" name=""/>
        <p:cNvGrpSpPr/>
        <p:nvPr/>
      </p:nvGrpSpPr>
      <p:grpSpPr>
        <a:xfrm>
          <a:off x="0" y="0"/>
          <a:ext cx="0" cy="0"/>
          <a:chOff x="0" y="0"/>
          <a:chExt cx="0" cy="0"/>
        </a:xfrm>
      </p:grpSpPr>
      <p:sp>
        <p:nvSpPr>
          <p:cNvPr id="10" name="Tiesioji jungtis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Antraštė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lt-LT" smtClean="0"/>
              <a:t>Spustelėję redag. ruoš. pavad. stilių</a:t>
            </a:r>
            <a:endParaRPr kumimoji="0" lang="en-US"/>
          </a:p>
        </p:txBody>
      </p:sp>
      <p:sp>
        <p:nvSpPr>
          <p:cNvPr id="3" name="Teksto vietos rezervavimo ženklas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lt-LT" smtClean="0"/>
              <a:t>Spustelėję redag. ruoš. teksto stilių</a:t>
            </a:r>
          </a:p>
        </p:txBody>
      </p:sp>
      <p:sp>
        <p:nvSpPr>
          <p:cNvPr id="8" name="Tiesioji jungtis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Tiesioji jungtis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Tiesioji jungtis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ačiakampis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Tiesioji jungtis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as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Turinio vietos rezervavimo ženklas 17"/>
          <p:cNvSpPr>
            <a:spLocks noGrp="1"/>
          </p:cNvSpPr>
          <p:nvPr>
            <p:ph sz="quarter" idx="1"/>
          </p:nvPr>
        </p:nvSpPr>
        <p:spPr>
          <a:xfrm>
            <a:off x="304800" y="274320"/>
            <a:ext cx="5638800" cy="6327648"/>
          </a:xfrm>
        </p:spPr>
        <p:txBody>
          <a:bodyPr/>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21" name="Datos vietos rezervavimo ženklas 20"/>
          <p:cNvSpPr>
            <a:spLocks noGrp="1"/>
          </p:cNvSpPr>
          <p:nvPr>
            <p:ph type="dt" sz="half" idx="14"/>
          </p:nvPr>
        </p:nvSpPr>
        <p:spPr/>
        <p:txBody>
          <a:bodyPr rtlCol="0"/>
          <a:lstStyle/>
          <a:p>
            <a:fld id="{ED92B8C4-4D63-4930-8EEE-BB6D2C569224}" type="datetimeFigureOut">
              <a:rPr lang="lt-LT" smtClean="0"/>
              <a:t>2022-07-14</a:t>
            </a:fld>
            <a:endParaRPr lang="lt-LT"/>
          </a:p>
        </p:txBody>
      </p:sp>
      <p:sp>
        <p:nvSpPr>
          <p:cNvPr id="22" name="Skaidrės numerio vietos rezervavimo ženklas 21"/>
          <p:cNvSpPr>
            <a:spLocks noGrp="1"/>
          </p:cNvSpPr>
          <p:nvPr>
            <p:ph type="sldNum" sz="quarter" idx="15"/>
          </p:nvPr>
        </p:nvSpPr>
        <p:spPr/>
        <p:txBody>
          <a:bodyPr rtlCol="0"/>
          <a:lstStyle/>
          <a:p>
            <a:fld id="{9F208E67-15F7-4010-9D8F-AFCEAF3F9968}" type="slidenum">
              <a:rPr lang="lt-LT" smtClean="0"/>
              <a:t>‹#›</a:t>
            </a:fld>
            <a:endParaRPr lang="lt-LT"/>
          </a:p>
        </p:txBody>
      </p:sp>
      <p:sp>
        <p:nvSpPr>
          <p:cNvPr id="23" name="Poraštės vietos rezervavimo ženklas 22"/>
          <p:cNvSpPr>
            <a:spLocks noGrp="1"/>
          </p:cNvSpPr>
          <p:nvPr>
            <p:ph type="ftr" sz="quarter" idx="16"/>
          </p:nvPr>
        </p:nvSpPr>
        <p:spPr/>
        <p:txBody>
          <a:bodyPr rtlCol="0"/>
          <a:lstStyle/>
          <a:p>
            <a:endParaRPr lang="lt-LT"/>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aveikslėlis ir antraštė">
    <p:spTree>
      <p:nvGrpSpPr>
        <p:cNvPr id="1" name=""/>
        <p:cNvGrpSpPr/>
        <p:nvPr/>
      </p:nvGrpSpPr>
      <p:grpSpPr>
        <a:xfrm>
          <a:off x="0" y="0"/>
          <a:ext cx="0" cy="0"/>
          <a:chOff x="0" y="0"/>
          <a:chExt cx="0" cy="0"/>
        </a:xfrm>
      </p:grpSpPr>
      <p:sp>
        <p:nvSpPr>
          <p:cNvPr id="9" name="Tiesioji jungtis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as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Antraštė 1"/>
          <p:cNvSpPr>
            <a:spLocks noGrp="1"/>
          </p:cNvSpPr>
          <p:nvPr>
            <p:ph type="title"/>
          </p:nvPr>
        </p:nvSpPr>
        <p:spPr>
          <a:xfrm rot="5400000">
            <a:off x="3350133" y="3200400"/>
            <a:ext cx="6309360" cy="457200"/>
          </a:xfrm>
        </p:spPr>
        <p:txBody>
          <a:bodyPr anchor="b"/>
          <a:lstStyle>
            <a:lvl1pPr algn="l">
              <a:buNone/>
              <a:defRPr sz="2000" b="1"/>
            </a:lvl1pPr>
          </a:lstStyle>
          <a:p>
            <a:r>
              <a:rPr kumimoji="0" lang="lt-LT" smtClean="0"/>
              <a:t>Spustelėję redag. ruoš. pavad. stilių</a:t>
            </a:r>
            <a:endParaRPr kumimoji="0" lang="en-US"/>
          </a:p>
        </p:txBody>
      </p:sp>
      <p:sp>
        <p:nvSpPr>
          <p:cNvPr id="3" name="Paveikslėlio vietos rezervavimo ženklas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lt-LT" smtClean="0"/>
              <a:t>Spustelėkite piktogr. norėdami įtraukti pav.</a:t>
            </a:r>
            <a:endParaRPr kumimoji="0" lang="en-US" dirty="0"/>
          </a:p>
        </p:txBody>
      </p:sp>
      <p:sp>
        <p:nvSpPr>
          <p:cNvPr id="4" name="Teksto vietos rezervavimo ženklas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lt-LT" smtClean="0"/>
              <a:t>Spustelėję redag. ruoš. teksto stilių</a:t>
            </a:r>
          </a:p>
        </p:txBody>
      </p:sp>
      <p:sp>
        <p:nvSpPr>
          <p:cNvPr id="10" name="Tiesioji jungtis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Stačiakampis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Tiesioji jungtis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Tiesioji jungtis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Tiesioji jungtis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os vietos rezervavimo ženklas 16"/>
          <p:cNvSpPr>
            <a:spLocks noGrp="1"/>
          </p:cNvSpPr>
          <p:nvPr>
            <p:ph type="dt" sz="half" idx="10"/>
          </p:nvPr>
        </p:nvSpPr>
        <p:spPr/>
        <p:txBody>
          <a:bodyPr rtlCol="0"/>
          <a:lstStyle/>
          <a:p>
            <a:fld id="{ED92B8C4-4D63-4930-8EEE-BB6D2C569224}" type="datetimeFigureOut">
              <a:rPr lang="lt-LT" smtClean="0"/>
              <a:t>2022-07-14</a:t>
            </a:fld>
            <a:endParaRPr lang="lt-LT"/>
          </a:p>
        </p:txBody>
      </p:sp>
      <p:sp>
        <p:nvSpPr>
          <p:cNvPr id="18" name="Skaidrės numerio vietos rezervavimo ženklas 17"/>
          <p:cNvSpPr>
            <a:spLocks noGrp="1"/>
          </p:cNvSpPr>
          <p:nvPr>
            <p:ph type="sldNum" sz="quarter" idx="11"/>
          </p:nvPr>
        </p:nvSpPr>
        <p:spPr/>
        <p:txBody>
          <a:bodyPr rtlCol="0"/>
          <a:lstStyle/>
          <a:p>
            <a:fld id="{9F208E67-15F7-4010-9D8F-AFCEAF3F9968}" type="slidenum">
              <a:rPr lang="lt-LT" smtClean="0"/>
              <a:t>‹#›</a:t>
            </a:fld>
            <a:endParaRPr lang="lt-LT"/>
          </a:p>
        </p:txBody>
      </p:sp>
      <p:sp>
        <p:nvSpPr>
          <p:cNvPr id="21" name="Poraštės vietos rezervavimo ženklas 20"/>
          <p:cNvSpPr>
            <a:spLocks noGrp="1"/>
          </p:cNvSpPr>
          <p:nvPr>
            <p:ph type="ftr" sz="quarter" idx="12"/>
          </p:nvPr>
        </p:nvSpPr>
        <p:spPr/>
        <p:txBody>
          <a:bodyPr rtlCol="0"/>
          <a:lstStyle/>
          <a:p>
            <a:endParaRPr lang="lt-L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Tiesioji jungtis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Pavadinimo vietos rezervavimo ženklas 21"/>
          <p:cNvSpPr>
            <a:spLocks noGrp="1"/>
          </p:cNvSpPr>
          <p:nvPr>
            <p:ph type="title"/>
          </p:nvPr>
        </p:nvSpPr>
        <p:spPr>
          <a:xfrm>
            <a:off x="457200" y="274638"/>
            <a:ext cx="7467600" cy="1143000"/>
          </a:xfrm>
          <a:prstGeom prst="rect">
            <a:avLst/>
          </a:prstGeom>
        </p:spPr>
        <p:txBody>
          <a:bodyPr vert="horz" anchor="b">
            <a:normAutofit/>
          </a:bodyPr>
          <a:lstStyle/>
          <a:p>
            <a:r>
              <a:rPr kumimoji="0" lang="lt-LT" smtClean="0"/>
              <a:t>Spustelėję redag. ruoš. pavad. stilių</a:t>
            </a:r>
            <a:endParaRPr kumimoji="0" lang="en-US"/>
          </a:p>
        </p:txBody>
      </p:sp>
      <p:sp>
        <p:nvSpPr>
          <p:cNvPr id="13" name="Teksto vietos rezervavimo ženklas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lt-LT" smtClean="0"/>
              <a:t>Spustelėję redag. ruoš. teksto stilių</a:t>
            </a:r>
          </a:p>
          <a:p>
            <a:pPr lvl="1" eaLnBrk="1" latinLnBrk="0" hangingPunct="1"/>
            <a:r>
              <a:rPr kumimoji="0" lang="lt-LT" smtClean="0"/>
              <a:t>Antras lygmuo</a:t>
            </a:r>
          </a:p>
          <a:p>
            <a:pPr lvl="2" eaLnBrk="1" latinLnBrk="0" hangingPunct="1"/>
            <a:r>
              <a:rPr kumimoji="0" lang="lt-LT" smtClean="0"/>
              <a:t>Trečias lygmuo</a:t>
            </a:r>
          </a:p>
          <a:p>
            <a:pPr lvl="3" eaLnBrk="1" latinLnBrk="0" hangingPunct="1"/>
            <a:r>
              <a:rPr kumimoji="0" lang="lt-LT" smtClean="0"/>
              <a:t>Ketvirtas lygmuo</a:t>
            </a:r>
          </a:p>
          <a:p>
            <a:pPr lvl="4" eaLnBrk="1" latinLnBrk="0" hangingPunct="1"/>
            <a:r>
              <a:rPr kumimoji="0" lang="lt-LT" smtClean="0"/>
              <a:t>Penktas lygmuo</a:t>
            </a:r>
            <a:endParaRPr kumimoji="0" lang="en-US"/>
          </a:p>
        </p:txBody>
      </p:sp>
      <p:sp>
        <p:nvSpPr>
          <p:cNvPr id="14" name="Datos vietos rezervavimo ženklas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D92B8C4-4D63-4930-8EEE-BB6D2C569224}" type="datetimeFigureOut">
              <a:rPr lang="lt-LT" smtClean="0"/>
              <a:t>2022-07-14</a:t>
            </a:fld>
            <a:endParaRPr lang="lt-LT"/>
          </a:p>
        </p:txBody>
      </p:sp>
      <p:sp>
        <p:nvSpPr>
          <p:cNvPr id="3" name="Poraštės vietos rezervavimo ženklas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lt-LT"/>
          </a:p>
        </p:txBody>
      </p:sp>
      <p:sp>
        <p:nvSpPr>
          <p:cNvPr id="7" name="Tiesioji jungtis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Tiesioji jungtis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Stačiakampis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Tiesioji jungtis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as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kaidrės numerio vietos rezervavimo ženklas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F208E67-15F7-4010-9D8F-AFCEAF3F9968}" type="slidenum">
              <a:rPr lang="lt-LT" smtClean="0"/>
              <a:t>‹#›</a:t>
            </a:fld>
            <a:endParaRPr lang="lt-LT"/>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ctrTitle"/>
          </p:nvPr>
        </p:nvSpPr>
        <p:spPr/>
        <p:txBody>
          <a:bodyPr>
            <a:normAutofit fontScale="90000"/>
          </a:bodyPr>
          <a:lstStyle/>
          <a:p>
            <a:r>
              <a:rPr lang="lt-LT" sz="4910" dirty="0" smtClean="0"/>
              <a:t>Mokymo lėšų apskaičiavimo ir </a:t>
            </a:r>
            <a:r>
              <a:rPr lang="lt-LT" sz="4910" smtClean="0"/>
              <a:t>panaudojimo apžvalga </a:t>
            </a:r>
            <a:r>
              <a:rPr lang="lt-LT" sz="4910" dirty="0" smtClean="0"/>
              <a:t>2019-2021 </a:t>
            </a:r>
            <a:r>
              <a:rPr lang="lt-LT" sz="4910" dirty="0" err="1" smtClean="0"/>
              <a:t>m</a:t>
            </a:r>
            <a:r>
              <a:rPr lang="lt-LT" sz="4910" dirty="0" smtClean="0"/>
              <a:t>.</a:t>
            </a:r>
            <a:br>
              <a:rPr lang="lt-LT" sz="4910" dirty="0" smtClean="0"/>
            </a:br>
            <a:endParaRPr lang="lt-LT" sz="4910" dirty="0"/>
          </a:p>
        </p:txBody>
      </p:sp>
      <p:sp>
        <p:nvSpPr>
          <p:cNvPr id="3" name="Antrinis pavadinimas 2"/>
          <p:cNvSpPr>
            <a:spLocks noGrp="1"/>
          </p:cNvSpPr>
          <p:nvPr>
            <p:ph type="subTitle" idx="1"/>
          </p:nvPr>
        </p:nvSpPr>
        <p:spPr/>
        <p:txBody>
          <a:bodyPr/>
          <a:lstStyle/>
          <a:p>
            <a:endParaRPr lang="lt-LT" dirty="0" smtClean="0"/>
          </a:p>
          <a:p>
            <a:endParaRPr lang="lt-LT" dirty="0"/>
          </a:p>
          <a:p>
            <a:endParaRPr lang="lt-LT" dirty="0" smtClean="0"/>
          </a:p>
          <a:p>
            <a:endParaRPr lang="lt-LT" dirty="0"/>
          </a:p>
          <a:p>
            <a:endParaRPr lang="lt-LT" dirty="0" smtClean="0"/>
          </a:p>
          <a:p>
            <a:endParaRPr lang="lt-LT" dirty="0"/>
          </a:p>
          <a:p>
            <a:endParaRPr lang="lt-LT" dirty="0" smtClean="0"/>
          </a:p>
          <a:p>
            <a:endParaRPr lang="lt-LT" dirty="0"/>
          </a:p>
          <a:p>
            <a:endParaRPr lang="lt-LT" dirty="0"/>
          </a:p>
        </p:txBody>
      </p:sp>
    </p:spTree>
    <p:extLst>
      <p:ext uri="{BB962C8B-B14F-4D97-AF65-F5344CB8AC3E}">
        <p14:creationId xmlns:p14="http://schemas.microsoft.com/office/powerpoint/2010/main" val="29783890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395536" y="-171400"/>
            <a:ext cx="7992888" cy="1224136"/>
          </a:xfrm>
        </p:spPr>
        <p:txBody>
          <a:bodyPr>
            <a:normAutofit/>
          </a:bodyPr>
          <a:lstStyle/>
          <a:p>
            <a:pPr algn="ctr"/>
            <a:r>
              <a:rPr lang="lt-LT" sz="2800" b="1" dirty="0" smtClean="0">
                <a:solidFill>
                  <a:schemeClr val="tx1"/>
                </a:solidFill>
                <a:latin typeface="Times New Roman" pitchFamily="18" charset="0"/>
                <a:cs typeface="Times New Roman" pitchFamily="18" charset="0"/>
              </a:rPr>
              <a:t>Mokykloms skirtų mokymo lėšų ugdymo reikmėms panaudojimas 2019-2021 </a:t>
            </a:r>
            <a:r>
              <a:rPr lang="lt-LT" sz="2800" b="1" dirty="0" err="1" smtClean="0">
                <a:solidFill>
                  <a:schemeClr val="tx1"/>
                </a:solidFill>
                <a:latin typeface="Times New Roman" pitchFamily="18" charset="0"/>
                <a:cs typeface="Times New Roman" pitchFamily="18" charset="0"/>
              </a:rPr>
              <a:t>m</a:t>
            </a:r>
            <a:r>
              <a:rPr lang="lt-LT" sz="2800" b="1" dirty="0" smtClean="0">
                <a:solidFill>
                  <a:schemeClr val="tx1"/>
                </a:solidFill>
                <a:latin typeface="Times New Roman" pitchFamily="18" charset="0"/>
                <a:cs typeface="Times New Roman" pitchFamily="18" charset="0"/>
              </a:rPr>
              <a:t>.</a:t>
            </a:r>
            <a:endParaRPr lang="lt-LT" sz="2800" b="1" dirty="0">
              <a:solidFill>
                <a:schemeClr val="tx1"/>
              </a:solidFill>
              <a:latin typeface="Times New Roman" pitchFamily="18" charset="0"/>
              <a:cs typeface="Times New Roman" pitchFamily="18" charset="0"/>
            </a:endParaRPr>
          </a:p>
        </p:txBody>
      </p:sp>
      <p:graphicFrame>
        <p:nvGraphicFramePr>
          <p:cNvPr id="5" name="Turinio vietos rezervavimo ženklas 4"/>
          <p:cNvGraphicFramePr>
            <a:graphicFrameLocks noGrp="1"/>
          </p:cNvGraphicFramePr>
          <p:nvPr>
            <p:ph sz="quarter" idx="1"/>
            <p:extLst>
              <p:ext uri="{D42A27DB-BD31-4B8C-83A1-F6EECF244321}">
                <p14:modId xmlns:p14="http://schemas.microsoft.com/office/powerpoint/2010/main" val="943943745"/>
              </p:ext>
            </p:extLst>
          </p:nvPr>
        </p:nvGraphicFramePr>
        <p:xfrm>
          <a:off x="457200" y="1124745"/>
          <a:ext cx="8435281" cy="5535887"/>
        </p:xfrm>
        <a:graphic>
          <a:graphicData uri="http://schemas.openxmlformats.org/drawingml/2006/table">
            <a:tbl>
              <a:tblPr/>
              <a:tblGrid>
                <a:gridCol w="590224"/>
                <a:gridCol w="664001"/>
                <a:gridCol w="700335"/>
                <a:gridCol w="1008112"/>
                <a:gridCol w="648072"/>
                <a:gridCol w="692969"/>
                <a:gridCol w="590224"/>
                <a:gridCol w="590224"/>
                <a:gridCol w="590224"/>
                <a:gridCol w="590224"/>
                <a:gridCol w="590224"/>
                <a:gridCol w="590224"/>
                <a:gridCol w="590224"/>
              </a:tblGrid>
              <a:tr h="273416">
                <a:tc gridSpan="13">
                  <a:txBody>
                    <a:bodyPr/>
                    <a:lstStyle/>
                    <a:p>
                      <a:pPr algn="r" fontAlgn="ctr"/>
                      <a:r>
                        <a:rPr lang="lt-LT" sz="1800" b="0" i="1" u="none" strike="noStrike" dirty="0" err="1">
                          <a:solidFill>
                            <a:schemeClr val="tx1"/>
                          </a:solidFill>
                          <a:effectLst/>
                          <a:latin typeface="Times New Roman" pitchFamily="18" charset="0"/>
                          <a:cs typeface="Times New Roman" pitchFamily="18" charset="0"/>
                        </a:rPr>
                        <a:t>Tūkst.Eur</a:t>
                      </a:r>
                      <a:r>
                        <a:rPr lang="lt-LT" sz="1800" b="0" i="1" u="none" strike="noStrike" dirty="0">
                          <a:solidFill>
                            <a:schemeClr val="tx1"/>
                          </a:solidFill>
                          <a:effectLst/>
                          <a:latin typeface="Times New Roman" pitchFamily="18" charset="0"/>
                          <a:cs typeface="Times New Roman" pitchFamily="18" charset="0"/>
                        </a:rPr>
                        <a:t>.</a:t>
                      </a:r>
                    </a:p>
                  </a:txBody>
                  <a:tcPr marL="8331" marR="8331" marT="8331"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lt-LT" sz="1800" b="0" i="0" u="none" strike="noStrike" dirty="0">
                        <a:solidFill>
                          <a:schemeClr val="tx1"/>
                        </a:solidFill>
                        <a:effectLst/>
                        <a:latin typeface="Times New Roman" pitchFamily="18" charset="0"/>
                        <a:cs typeface="Times New Roman" pitchFamily="18" charset="0"/>
                      </a:endParaRPr>
                    </a:p>
                  </a:txBody>
                  <a:tcPr marL="8331" marR="8331" marT="8331"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lt-LT" sz="1800" b="0" i="0" u="none" strike="noStrike" dirty="0">
                        <a:solidFill>
                          <a:schemeClr val="tx1"/>
                        </a:solidFill>
                        <a:effectLst/>
                        <a:latin typeface="Times New Roman" pitchFamily="18" charset="0"/>
                        <a:cs typeface="Times New Roman" pitchFamily="18" charset="0"/>
                      </a:endParaRPr>
                    </a:p>
                  </a:txBody>
                  <a:tcPr marL="8331" marR="8331" marT="8331"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lt-LT" sz="1800" b="0" i="1" u="none" strike="noStrike" dirty="0">
                        <a:solidFill>
                          <a:schemeClr val="tx1"/>
                        </a:solidFill>
                        <a:effectLst/>
                        <a:latin typeface="Times New Roman" pitchFamily="18" charset="0"/>
                        <a:cs typeface="Times New Roman" pitchFamily="18" charset="0"/>
                      </a:endParaRPr>
                    </a:p>
                  </a:txBody>
                  <a:tcPr marL="8331" marR="8331" marT="8331"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lt-LT" sz="1800" b="0" i="0" u="none" strike="noStrike" dirty="0">
                        <a:solidFill>
                          <a:schemeClr val="tx1"/>
                        </a:solidFill>
                        <a:effectLst/>
                        <a:latin typeface="Times New Roman" pitchFamily="18" charset="0"/>
                        <a:cs typeface="Times New Roman" pitchFamily="18" charset="0"/>
                      </a:endParaRPr>
                    </a:p>
                  </a:txBody>
                  <a:tcPr marL="8331" marR="8331" marT="8331"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lt-LT" sz="1800" b="0" i="0" u="none" strike="noStrike" dirty="0">
                        <a:solidFill>
                          <a:schemeClr val="tx1"/>
                        </a:solidFill>
                        <a:effectLst/>
                        <a:latin typeface="Times New Roman" pitchFamily="18" charset="0"/>
                        <a:cs typeface="Times New Roman" pitchFamily="18" charset="0"/>
                      </a:endParaRPr>
                    </a:p>
                  </a:txBody>
                  <a:tcPr marL="8331" marR="8331" marT="8331"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lt-LT" sz="1800" b="0" i="1" u="none" strike="noStrike" dirty="0">
                        <a:solidFill>
                          <a:schemeClr val="tx1"/>
                        </a:solidFill>
                        <a:effectLst/>
                        <a:latin typeface="Times New Roman" pitchFamily="18" charset="0"/>
                        <a:cs typeface="Times New Roman" pitchFamily="18" charset="0"/>
                      </a:endParaRPr>
                    </a:p>
                  </a:txBody>
                  <a:tcPr marL="8331" marR="8331" marT="8331"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lt-LT" sz="1800" b="0" i="0" u="none" strike="noStrike" dirty="0">
                        <a:solidFill>
                          <a:schemeClr val="tx1"/>
                        </a:solidFill>
                        <a:effectLst/>
                        <a:latin typeface="Times New Roman" pitchFamily="18" charset="0"/>
                        <a:cs typeface="Times New Roman" pitchFamily="18" charset="0"/>
                      </a:endParaRPr>
                    </a:p>
                  </a:txBody>
                  <a:tcPr marL="8331" marR="8331" marT="8331"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lt-LT" sz="1800" b="0" i="0" u="none" strike="noStrike" dirty="0">
                        <a:solidFill>
                          <a:schemeClr val="tx1"/>
                        </a:solidFill>
                        <a:effectLst/>
                        <a:latin typeface="Times New Roman" pitchFamily="18" charset="0"/>
                        <a:cs typeface="Times New Roman" pitchFamily="18" charset="0"/>
                      </a:endParaRPr>
                    </a:p>
                  </a:txBody>
                  <a:tcPr marL="8331" marR="8331" marT="8331"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lt-LT" sz="1800" b="0" i="1" u="none" strike="noStrike" dirty="0">
                        <a:solidFill>
                          <a:schemeClr val="tx1"/>
                        </a:solidFill>
                        <a:effectLst/>
                        <a:latin typeface="Times New Roman" pitchFamily="18" charset="0"/>
                        <a:cs typeface="Times New Roman" pitchFamily="18" charset="0"/>
                      </a:endParaRPr>
                    </a:p>
                  </a:txBody>
                  <a:tcPr marL="8331" marR="8331" marT="8331"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lt-LT" sz="1800" b="0" i="0" u="none" strike="noStrike" dirty="0">
                        <a:solidFill>
                          <a:schemeClr val="tx1"/>
                        </a:solidFill>
                        <a:effectLst/>
                        <a:latin typeface="Times New Roman" pitchFamily="18" charset="0"/>
                        <a:cs typeface="Times New Roman" pitchFamily="18" charset="0"/>
                      </a:endParaRPr>
                    </a:p>
                  </a:txBody>
                  <a:tcPr marL="8331" marR="8331" marT="8331"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lt-LT" sz="1800" b="0" i="0" u="none" strike="noStrike" dirty="0">
                        <a:solidFill>
                          <a:schemeClr val="tx1"/>
                        </a:solidFill>
                        <a:effectLst/>
                        <a:latin typeface="Times New Roman" pitchFamily="18" charset="0"/>
                        <a:cs typeface="Times New Roman" pitchFamily="18" charset="0"/>
                      </a:endParaRPr>
                    </a:p>
                  </a:txBody>
                  <a:tcPr marL="8331" marR="8331" marT="8331"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lt-LT" sz="1800" b="0" i="1" u="none" strike="noStrike" dirty="0">
                        <a:solidFill>
                          <a:schemeClr val="tx1"/>
                        </a:solidFill>
                        <a:effectLst/>
                        <a:latin typeface="Times New Roman" pitchFamily="18" charset="0"/>
                        <a:cs typeface="Times New Roman" pitchFamily="18" charset="0"/>
                      </a:endParaRPr>
                    </a:p>
                  </a:txBody>
                  <a:tcPr marL="8331" marR="8331" marT="8331" marB="0" anchor="ctr">
                    <a:lnL>
                      <a:noFill/>
                    </a:lnL>
                    <a:lnR>
                      <a:noFill/>
                    </a:lnR>
                    <a:lnT>
                      <a:noFill/>
                    </a:lnT>
                    <a:lnB w="6350" cap="flat" cmpd="sng" algn="ctr">
                      <a:solidFill>
                        <a:srgbClr val="000000"/>
                      </a:solidFill>
                      <a:prstDash val="solid"/>
                      <a:round/>
                      <a:headEnd type="none" w="med" len="med"/>
                      <a:tailEnd type="none" w="med" len="med"/>
                    </a:lnB>
                  </a:tcPr>
                </a:tc>
              </a:tr>
              <a:tr h="1600205">
                <a:tc rowSpan="2">
                  <a:txBody>
                    <a:bodyPr/>
                    <a:lstStyle/>
                    <a:p>
                      <a:pPr algn="ctr" fontAlgn="ctr"/>
                      <a:r>
                        <a:rPr lang="lt-LT" sz="1800" b="1" i="1" u="none" strike="noStrike" dirty="0">
                          <a:solidFill>
                            <a:schemeClr val="tx1"/>
                          </a:solidFill>
                          <a:effectLst/>
                          <a:latin typeface="Times New Roman" pitchFamily="18" charset="0"/>
                          <a:cs typeface="Times New Roman" pitchFamily="18" charset="0"/>
                        </a:rPr>
                        <a:t>Metai</a:t>
                      </a:r>
                    </a:p>
                    <a:p>
                      <a:pPr algn="ctr" fontAlgn="ctr"/>
                      <a:r>
                        <a:rPr lang="lt-LT" sz="1800" b="1" i="1" u="none" strike="noStrike" dirty="0">
                          <a:solidFill>
                            <a:schemeClr val="tx1"/>
                          </a:solidFill>
                          <a:effectLst/>
                          <a:latin typeface="Times New Roman" pitchFamily="18" charset="0"/>
                          <a:cs typeface="Times New Roman" pitchFamily="18" charset="0"/>
                        </a:rPr>
                        <a:t> </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lt-LT" sz="1800" b="1" i="0" u="none" strike="noStrike" dirty="0">
                          <a:solidFill>
                            <a:schemeClr val="tx1"/>
                          </a:solidFill>
                          <a:effectLst/>
                          <a:latin typeface="Times New Roman" pitchFamily="18" charset="0"/>
                          <a:cs typeface="Times New Roman" pitchFamily="18" charset="0"/>
                        </a:rPr>
                        <a:t>Vadovėliams ir kitoms mokymo priemonėms</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lt-LT"/>
                    </a:p>
                  </a:txBody>
                  <a:tcPr/>
                </a:tc>
                <a:tc hMerge="1">
                  <a:txBody>
                    <a:bodyPr/>
                    <a:lstStyle/>
                    <a:p>
                      <a:endParaRPr lang="lt-LT"/>
                    </a:p>
                  </a:txBody>
                  <a:tcPr/>
                </a:tc>
                <a:tc gridSpan="3">
                  <a:txBody>
                    <a:bodyPr/>
                    <a:lstStyle/>
                    <a:p>
                      <a:pPr algn="ctr" fontAlgn="ctr"/>
                      <a:r>
                        <a:rPr lang="lt-LT" sz="1800" b="1" i="0" u="none" strike="noStrike" dirty="0">
                          <a:solidFill>
                            <a:schemeClr val="tx1"/>
                          </a:solidFill>
                          <a:effectLst/>
                          <a:latin typeface="Times New Roman" pitchFamily="18" charset="0"/>
                          <a:cs typeface="Times New Roman" pitchFamily="18" charset="0"/>
                        </a:rPr>
                        <a:t>Mokinių pažintinei veiklai ir profesiniam orientavimui</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lt-LT"/>
                    </a:p>
                  </a:txBody>
                  <a:tcPr/>
                </a:tc>
                <a:tc hMerge="1">
                  <a:txBody>
                    <a:bodyPr/>
                    <a:lstStyle/>
                    <a:p>
                      <a:endParaRPr lang="lt-LT"/>
                    </a:p>
                  </a:txBody>
                  <a:tcPr/>
                </a:tc>
                <a:tc gridSpan="3">
                  <a:txBody>
                    <a:bodyPr/>
                    <a:lstStyle/>
                    <a:p>
                      <a:pPr algn="ctr" fontAlgn="ctr"/>
                      <a:r>
                        <a:rPr lang="lt-LT" sz="1800" b="1" i="0" u="none" strike="noStrike" dirty="0">
                          <a:solidFill>
                            <a:schemeClr val="tx1"/>
                          </a:solidFill>
                          <a:effectLst/>
                          <a:latin typeface="Times New Roman" pitchFamily="18" charset="0"/>
                          <a:cs typeface="Times New Roman" pitchFamily="18" charset="0"/>
                        </a:rPr>
                        <a:t>Mokytojų ir kitų ugdymo procese dalyvaujančių asmenų kvalifikacijai tobulinti</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lt-LT"/>
                    </a:p>
                  </a:txBody>
                  <a:tcPr/>
                </a:tc>
                <a:tc hMerge="1">
                  <a:txBody>
                    <a:bodyPr/>
                    <a:lstStyle/>
                    <a:p>
                      <a:endParaRPr lang="lt-LT"/>
                    </a:p>
                  </a:txBody>
                  <a:tcPr/>
                </a:tc>
                <a:tc gridSpan="3">
                  <a:txBody>
                    <a:bodyPr/>
                    <a:lstStyle/>
                    <a:p>
                      <a:pPr algn="ctr" fontAlgn="ctr"/>
                      <a:r>
                        <a:rPr lang="lt-LT" sz="1800" b="1" i="0" u="none" strike="noStrike" dirty="0">
                          <a:solidFill>
                            <a:schemeClr val="tx1"/>
                          </a:solidFill>
                          <a:effectLst/>
                          <a:latin typeface="Times New Roman" pitchFamily="18" charset="0"/>
                          <a:cs typeface="Times New Roman" pitchFamily="18" charset="0"/>
                        </a:rPr>
                        <a:t>Informacinėms ir komunikacinėms technologijoms diegti ir naudoti</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lt-LT"/>
                    </a:p>
                  </a:txBody>
                  <a:tcPr/>
                </a:tc>
                <a:tc hMerge="1">
                  <a:txBody>
                    <a:bodyPr/>
                    <a:lstStyle/>
                    <a:p>
                      <a:endParaRPr lang="lt-LT"/>
                    </a:p>
                  </a:txBody>
                  <a:tcPr/>
                </a:tc>
              </a:tr>
              <a:tr h="1790477">
                <a:tc vMerge="1">
                  <a:txBody>
                    <a:bodyPr/>
                    <a:lstStyle/>
                    <a:p>
                      <a:pPr algn="ctr" fontAlgn="ctr"/>
                      <a:endParaRPr lang="lt-LT" sz="1800" b="1" i="1" u="none" strike="noStrike" dirty="0">
                        <a:solidFill>
                          <a:schemeClr val="tx1"/>
                        </a:solidFill>
                        <a:effectLst/>
                        <a:latin typeface="Times New Roman" pitchFamily="18" charset="0"/>
                        <a:cs typeface="Times New Roman" pitchFamily="18" charset="0"/>
                      </a:endParaRP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1" i="0" u="none" strike="noStrike">
                          <a:solidFill>
                            <a:schemeClr val="tx1"/>
                          </a:solidFill>
                          <a:effectLst/>
                          <a:latin typeface="Times New Roman" pitchFamily="18" charset="0"/>
                          <a:cs typeface="Times New Roman" pitchFamily="18" charset="0"/>
                        </a:rPr>
                        <a:t>Skirta</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1" i="0" u="none" strike="noStrike" dirty="0">
                          <a:solidFill>
                            <a:schemeClr val="tx1"/>
                          </a:solidFill>
                          <a:effectLst/>
                          <a:latin typeface="Times New Roman" pitchFamily="18" charset="0"/>
                          <a:cs typeface="Times New Roman" pitchFamily="18" charset="0"/>
                        </a:rPr>
                        <a:t>Panaudota</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1" i="1" u="none" strike="noStrike" dirty="0">
                          <a:solidFill>
                            <a:schemeClr val="tx1"/>
                          </a:solidFill>
                          <a:effectLst/>
                          <a:latin typeface="Times New Roman" pitchFamily="18" charset="0"/>
                          <a:cs typeface="Times New Roman" pitchFamily="18" charset="0"/>
                        </a:rPr>
                        <a:t>Panaudota/-Nepanaudota</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1" i="0" u="none" strike="noStrike">
                          <a:solidFill>
                            <a:schemeClr val="tx1"/>
                          </a:solidFill>
                          <a:effectLst/>
                          <a:latin typeface="Times New Roman" pitchFamily="18" charset="0"/>
                          <a:cs typeface="Times New Roman" pitchFamily="18" charset="0"/>
                        </a:rPr>
                        <a:t>Skirta</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1" i="0" u="none" strike="noStrike" dirty="0">
                          <a:solidFill>
                            <a:schemeClr val="tx1"/>
                          </a:solidFill>
                          <a:effectLst/>
                          <a:latin typeface="Times New Roman" pitchFamily="18" charset="0"/>
                          <a:cs typeface="Times New Roman" pitchFamily="18" charset="0"/>
                        </a:rPr>
                        <a:t>Panaudota</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1" i="1" u="none" strike="noStrike" dirty="0">
                          <a:solidFill>
                            <a:schemeClr val="tx1"/>
                          </a:solidFill>
                          <a:effectLst/>
                          <a:latin typeface="Times New Roman" pitchFamily="18" charset="0"/>
                          <a:cs typeface="Times New Roman" pitchFamily="18" charset="0"/>
                        </a:rPr>
                        <a:t>Panaudota/-Nepanaudota</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1" i="0" u="none" strike="noStrike" dirty="0">
                          <a:solidFill>
                            <a:schemeClr val="tx1"/>
                          </a:solidFill>
                          <a:effectLst/>
                          <a:latin typeface="Times New Roman" pitchFamily="18" charset="0"/>
                          <a:cs typeface="Times New Roman" pitchFamily="18" charset="0"/>
                        </a:rPr>
                        <a:t>Skirta</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1" i="0" u="none" strike="noStrike" dirty="0">
                          <a:solidFill>
                            <a:schemeClr val="tx1"/>
                          </a:solidFill>
                          <a:effectLst/>
                          <a:latin typeface="Times New Roman" pitchFamily="18" charset="0"/>
                          <a:cs typeface="Times New Roman" pitchFamily="18" charset="0"/>
                        </a:rPr>
                        <a:t>Panaudota</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1" i="1" u="none" strike="noStrike" dirty="0">
                          <a:solidFill>
                            <a:schemeClr val="tx1"/>
                          </a:solidFill>
                          <a:effectLst/>
                          <a:latin typeface="Times New Roman" pitchFamily="18" charset="0"/>
                          <a:cs typeface="Times New Roman" pitchFamily="18" charset="0"/>
                        </a:rPr>
                        <a:t>Panaudota/-Nepanaudota</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1" i="0" u="none" strike="noStrike" dirty="0">
                          <a:solidFill>
                            <a:schemeClr val="tx1"/>
                          </a:solidFill>
                          <a:effectLst/>
                          <a:latin typeface="Times New Roman" pitchFamily="18" charset="0"/>
                          <a:cs typeface="Times New Roman" pitchFamily="18" charset="0"/>
                        </a:rPr>
                        <a:t>Skirta</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1" i="0" u="none" strike="noStrike" dirty="0">
                          <a:solidFill>
                            <a:schemeClr val="tx1"/>
                          </a:solidFill>
                          <a:effectLst/>
                          <a:latin typeface="Times New Roman" pitchFamily="18" charset="0"/>
                          <a:cs typeface="Times New Roman" pitchFamily="18" charset="0"/>
                        </a:rPr>
                        <a:t>Panaudota</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1" i="1" u="none" strike="noStrike" dirty="0">
                          <a:solidFill>
                            <a:schemeClr val="tx1"/>
                          </a:solidFill>
                          <a:effectLst/>
                          <a:latin typeface="Times New Roman" pitchFamily="18" charset="0"/>
                          <a:cs typeface="Times New Roman" pitchFamily="18" charset="0"/>
                        </a:rPr>
                        <a:t>Panaudota/-Nepanaudota</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02836">
                <a:tc>
                  <a:txBody>
                    <a:bodyPr/>
                    <a:lstStyle/>
                    <a:p>
                      <a:pPr algn="ctr" fontAlgn="ctr"/>
                      <a:r>
                        <a:rPr lang="lt-LT" sz="1800" b="0" i="1" u="none" strike="noStrike" dirty="0">
                          <a:solidFill>
                            <a:schemeClr val="tx1"/>
                          </a:solidFill>
                          <a:effectLst/>
                          <a:latin typeface="Times New Roman" pitchFamily="18" charset="0"/>
                          <a:cs typeface="Times New Roman" pitchFamily="18" charset="0"/>
                        </a:rPr>
                        <a:t>2019 </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111,8</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134,5</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22,7</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22,7</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16,2</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-6,5</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41,9</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32,1</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dirty="0">
                          <a:solidFill>
                            <a:schemeClr val="tx1"/>
                          </a:solidFill>
                          <a:effectLst/>
                          <a:latin typeface="Times New Roman" pitchFamily="18" charset="0"/>
                          <a:cs typeface="Times New Roman" pitchFamily="18" charset="0"/>
                        </a:rPr>
                        <a:t>-9,8</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dirty="0">
                          <a:solidFill>
                            <a:schemeClr val="tx1"/>
                          </a:solidFill>
                          <a:effectLst/>
                          <a:latin typeface="Times New Roman" pitchFamily="18" charset="0"/>
                          <a:cs typeface="Times New Roman" pitchFamily="18" charset="0"/>
                        </a:rPr>
                        <a:t>32,0</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dirty="0">
                          <a:solidFill>
                            <a:schemeClr val="tx1"/>
                          </a:solidFill>
                          <a:effectLst/>
                          <a:latin typeface="Times New Roman" pitchFamily="18" charset="0"/>
                          <a:cs typeface="Times New Roman" pitchFamily="18" charset="0"/>
                        </a:rPr>
                        <a:t>46,8</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dirty="0">
                          <a:solidFill>
                            <a:schemeClr val="tx1"/>
                          </a:solidFill>
                          <a:effectLst/>
                          <a:latin typeface="Times New Roman" pitchFamily="18" charset="0"/>
                          <a:cs typeface="Times New Roman" pitchFamily="18" charset="0"/>
                        </a:rPr>
                        <a:t>14,8</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02836">
                <a:tc>
                  <a:txBody>
                    <a:bodyPr/>
                    <a:lstStyle/>
                    <a:p>
                      <a:pPr algn="ctr" fontAlgn="ctr"/>
                      <a:r>
                        <a:rPr lang="lt-LT" sz="1800" b="0" i="1" u="none" strike="noStrike" dirty="0">
                          <a:solidFill>
                            <a:schemeClr val="tx1"/>
                          </a:solidFill>
                          <a:effectLst/>
                          <a:latin typeface="Times New Roman" pitchFamily="18" charset="0"/>
                          <a:cs typeface="Times New Roman" pitchFamily="18" charset="0"/>
                        </a:rPr>
                        <a:t>2020 </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111,5</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127,6</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16,2</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22,7</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12,9</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-9,8</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41,7</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25,7</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-15,9</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31,8</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115,9</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dirty="0">
                          <a:solidFill>
                            <a:schemeClr val="tx1"/>
                          </a:solidFill>
                          <a:effectLst/>
                          <a:latin typeface="Times New Roman" pitchFamily="18" charset="0"/>
                          <a:cs typeface="Times New Roman" pitchFamily="18" charset="0"/>
                        </a:rPr>
                        <a:t>84,1</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02836">
                <a:tc>
                  <a:txBody>
                    <a:bodyPr/>
                    <a:lstStyle/>
                    <a:p>
                      <a:pPr algn="ctr" fontAlgn="ctr"/>
                      <a:r>
                        <a:rPr lang="lt-LT" sz="1800" b="0" i="1" u="none" strike="noStrike" dirty="0">
                          <a:solidFill>
                            <a:schemeClr val="tx1"/>
                          </a:solidFill>
                          <a:effectLst/>
                          <a:latin typeface="Times New Roman" pitchFamily="18" charset="0"/>
                          <a:cs typeface="Times New Roman" pitchFamily="18" charset="0"/>
                        </a:rPr>
                        <a:t>2021 </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80,0</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151,7</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71,7</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16,3</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10,2</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dirty="0">
                          <a:solidFill>
                            <a:schemeClr val="tx1"/>
                          </a:solidFill>
                          <a:effectLst/>
                          <a:latin typeface="Times New Roman" pitchFamily="18" charset="0"/>
                          <a:cs typeface="Times New Roman" pitchFamily="18" charset="0"/>
                        </a:rPr>
                        <a:t>-6,0</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29,9</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34,6</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4,7</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22,8</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a:solidFill>
                            <a:schemeClr val="tx1"/>
                          </a:solidFill>
                          <a:effectLst/>
                          <a:latin typeface="Times New Roman" pitchFamily="18" charset="0"/>
                          <a:cs typeface="Times New Roman" pitchFamily="18" charset="0"/>
                        </a:rPr>
                        <a:t>74,9</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lt-LT" sz="1800" b="0" i="0" u="none" strike="noStrike" dirty="0">
                          <a:solidFill>
                            <a:schemeClr val="tx1"/>
                          </a:solidFill>
                          <a:effectLst/>
                          <a:latin typeface="Times New Roman" pitchFamily="18" charset="0"/>
                          <a:cs typeface="Times New Roman" pitchFamily="18" charset="0"/>
                        </a:rPr>
                        <a:t>52,1</a:t>
                      </a:r>
                    </a:p>
                  </a:txBody>
                  <a:tcPr marL="8331" marR="8331" marT="83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4901465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urinio vietos rezervavimo ženklas 4"/>
          <p:cNvGraphicFramePr>
            <a:graphicFrameLocks noGrp="1"/>
          </p:cNvGraphicFramePr>
          <p:nvPr>
            <p:ph sz="quarter" idx="1"/>
            <p:extLst>
              <p:ext uri="{D42A27DB-BD31-4B8C-83A1-F6EECF244321}">
                <p14:modId xmlns:p14="http://schemas.microsoft.com/office/powerpoint/2010/main" val="4269542443"/>
              </p:ext>
            </p:extLst>
          </p:nvPr>
        </p:nvGraphicFramePr>
        <p:xfrm>
          <a:off x="457200" y="404664"/>
          <a:ext cx="8075240" cy="606916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634122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normAutofit fontScale="90000"/>
          </a:bodyPr>
          <a:lstStyle/>
          <a:p>
            <a:pPr algn="ctr"/>
            <a:r>
              <a:rPr lang="lt-LT" sz="2800" b="1" dirty="0" smtClean="0">
                <a:solidFill>
                  <a:schemeClr val="tx1"/>
                </a:solidFill>
                <a:latin typeface="Times New Roman" pitchFamily="18" charset="0"/>
                <a:cs typeface="Times New Roman" pitchFamily="18" charset="0"/>
              </a:rPr>
              <a:t>Specialiosios pedagoginės pagalbos specialistų etatų skaičiaus pokytis 2019-2021 </a:t>
            </a:r>
            <a:r>
              <a:rPr lang="lt-LT" sz="2800" b="1" dirty="0" err="1" smtClean="0">
                <a:solidFill>
                  <a:schemeClr val="tx1"/>
                </a:solidFill>
                <a:latin typeface="Times New Roman" pitchFamily="18" charset="0"/>
                <a:cs typeface="Times New Roman" pitchFamily="18" charset="0"/>
              </a:rPr>
              <a:t>m</a:t>
            </a:r>
            <a:r>
              <a:rPr lang="lt-LT" sz="2800" b="1" dirty="0" smtClean="0">
                <a:solidFill>
                  <a:schemeClr val="tx1"/>
                </a:solidFill>
                <a:latin typeface="Times New Roman" pitchFamily="18" charset="0"/>
                <a:cs typeface="Times New Roman" pitchFamily="18" charset="0"/>
              </a:rPr>
              <a:t>.</a:t>
            </a:r>
            <a:endParaRPr lang="lt-LT" sz="2800" b="1" dirty="0">
              <a:solidFill>
                <a:schemeClr val="tx1"/>
              </a:solidFill>
              <a:latin typeface="Times New Roman" pitchFamily="18" charset="0"/>
              <a:cs typeface="Times New Roman" pitchFamily="18" charset="0"/>
            </a:endParaRPr>
          </a:p>
        </p:txBody>
      </p:sp>
      <p:graphicFrame>
        <p:nvGraphicFramePr>
          <p:cNvPr id="4" name="Turinio vietos rezervavimo ženklas 3"/>
          <p:cNvGraphicFramePr>
            <a:graphicFrameLocks noGrp="1"/>
          </p:cNvGraphicFramePr>
          <p:nvPr>
            <p:ph sz="quarter" idx="1"/>
            <p:extLst>
              <p:ext uri="{D42A27DB-BD31-4B8C-83A1-F6EECF244321}">
                <p14:modId xmlns:p14="http://schemas.microsoft.com/office/powerpoint/2010/main" val="1156253044"/>
              </p:ext>
            </p:extLst>
          </p:nvPr>
        </p:nvGraphicFramePr>
        <p:xfrm>
          <a:off x="457200" y="1556792"/>
          <a:ext cx="8219256" cy="3137207"/>
        </p:xfrm>
        <a:graphic>
          <a:graphicData uri="http://schemas.openxmlformats.org/drawingml/2006/table">
            <a:tbl>
              <a:tblPr/>
              <a:tblGrid>
                <a:gridCol w="1154485"/>
                <a:gridCol w="872083"/>
                <a:gridCol w="792379"/>
                <a:gridCol w="1001181"/>
                <a:gridCol w="1004310"/>
                <a:gridCol w="802530"/>
                <a:gridCol w="502133"/>
                <a:gridCol w="600708"/>
                <a:gridCol w="600708"/>
                <a:gridCol w="888739"/>
              </a:tblGrid>
              <a:tr h="556242">
                <a:tc rowSpan="2">
                  <a:txBody>
                    <a:bodyPr/>
                    <a:lstStyle/>
                    <a:p>
                      <a:pPr algn="ctr" fontAlgn="b"/>
                      <a:r>
                        <a:rPr lang="lt-LT" sz="1800" b="1" i="0" u="none" strike="noStrike" dirty="0">
                          <a:solidFill>
                            <a:srgbClr val="000000"/>
                          </a:solidFill>
                          <a:effectLst/>
                          <a:latin typeface="Times New Roman"/>
                        </a:rPr>
                        <a:t>Mokslo metai</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b"/>
                      <a:r>
                        <a:rPr lang="lt-LT" sz="1800" b="1" i="0" u="none" strike="noStrike">
                          <a:solidFill>
                            <a:srgbClr val="000000"/>
                          </a:solidFill>
                          <a:effectLst/>
                          <a:latin typeface="Times New Roman"/>
                        </a:rPr>
                        <a:t>Socialinis pedagogas</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lt-LT"/>
                    </a:p>
                  </a:txBody>
                  <a:tcPr/>
                </a:tc>
                <a:tc hMerge="1">
                  <a:txBody>
                    <a:bodyPr/>
                    <a:lstStyle/>
                    <a:p>
                      <a:endParaRPr lang="lt-LT"/>
                    </a:p>
                  </a:txBody>
                  <a:tcPr/>
                </a:tc>
                <a:tc gridSpan="3">
                  <a:txBody>
                    <a:bodyPr/>
                    <a:lstStyle/>
                    <a:p>
                      <a:pPr algn="ctr" fontAlgn="b"/>
                      <a:r>
                        <a:rPr lang="lt-LT" sz="1800" b="1" i="0" u="none" strike="noStrike">
                          <a:solidFill>
                            <a:srgbClr val="000000"/>
                          </a:solidFill>
                          <a:effectLst/>
                          <a:latin typeface="Times New Roman"/>
                        </a:rPr>
                        <a:t>Logopedas</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lt-LT"/>
                    </a:p>
                  </a:txBody>
                  <a:tcPr/>
                </a:tc>
                <a:tc hMerge="1">
                  <a:txBody>
                    <a:bodyPr/>
                    <a:lstStyle/>
                    <a:p>
                      <a:endParaRPr lang="lt-LT"/>
                    </a:p>
                  </a:txBody>
                  <a:tcPr/>
                </a:tc>
                <a:tc gridSpan="3">
                  <a:txBody>
                    <a:bodyPr/>
                    <a:lstStyle/>
                    <a:p>
                      <a:pPr algn="ctr" fontAlgn="b"/>
                      <a:r>
                        <a:rPr lang="lt-LT" sz="1800" b="1" i="0" u="none" strike="noStrike">
                          <a:solidFill>
                            <a:srgbClr val="000000"/>
                          </a:solidFill>
                          <a:effectLst/>
                          <a:latin typeface="Times New Roman"/>
                        </a:rPr>
                        <a:t>Spec pedagogas</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lt-LT"/>
                    </a:p>
                  </a:txBody>
                  <a:tcPr/>
                </a:tc>
                <a:tc hMerge="1">
                  <a:txBody>
                    <a:bodyPr/>
                    <a:lstStyle/>
                    <a:p>
                      <a:endParaRPr lang="lt-LT"/>
                    </a:p>
                  </a:txBody>
                  <a:tcPr/>
                </a:tc>
              </a:tr>
              <a:tr h="912239">
                <a:tc vMerge="1">
                  <a:txBody>
                    <a:bodyPr/>
                    <a:lstStyle/>
                    <a:p>
                      <a:endParaRPr lang="lt-LT"/>
                    </a:p>
                  </a:txBody>
                  <a:tcPr/>
                </a:tc>
                <a:tc>
                  <a:txBody>
                    <a:bodyPr/>
                    <a:lstStyle/>
                    <a:p>
                      <a:pPr algn="l" fontAlgn="b"/>
                      <a:r>
                        <a:rPr lang="lt-LT" sz="1800" b="1" i="0" u="none" strike="noStrike" dirty="0">
                          <a:solidFill>
                            <a:srgbClr val="000000"/>
                          </a:solidFill>
                          <a:effectLst/>
                          <a:latin typeface="Times New Roman"/>
                        </a:rPr>
                        <a:t>Patvirtintas</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lt-LT" sz="1800" b="1" i="0" u="none" strike="noStrike" dirty="0">
                          <a:solidFill>
                            <a:srgbClr val="000000"/>
                          </a:solidFill>
                          <a:effectLst/>
                          <a:latin typeface="Times New Roman"/>
                        </a:rPr>
                        <a:t>Faktinis</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lt-LT" sz="1800" b="1" i="0" u="none" strike="noStrike" dirty="0">
                          <a:solidFill>
                            <a:srgbClr val="000000"/>
                          </a:solidFill>
                          <a:effectLst/>
                          <a:latin typeface="Times New Roman"/>
                        </a:rPr>
                        <a:t>Neužimta</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b"/>
                      <a:r>
                        <a:rPr lang="lt-LT" sz="1800" b="1" i="0" u="none" strike="noStrike">
                          <a:solidFill>
                            <a:srgbClr val="000000"/>
                          </a:solidFill>
                          <a:effectLst/>
                          <a:latin typeface="Times New Roman"/>
                        </a:rPr>
                        <a:t>Patvirtintas</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lt-LT" sz="1800" b="1" i="0" u="none" strike="noStrike">
                          <a:solidFill>
                            <a:srgbClr val="000000"/>
                          </a:solidFill>
                          <a:effectLst/>
                          <a:latin typeface="Times New Roman"/>
                        </a:rPr>
                        <a:t>Faktinis</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lt-LT" sz="1800" b="0" i="1" u="none" strike="noStrike">
                          <a:solidFill>
                            <a:srgbClr val="000000"/>
                          </a:solidFill>
                          <a:effectLst/>
                          <a:latin typeface="Times New Roman"/>
                        </a:rPr>
                        <a:t>Neužimta</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b"/>
                      <a:r>
                        <a:rPr lang="lt-LT" sz="1800" b="1" i="0" u="none" strike="noStrike">
                          <a:solidFill>
                            <a:srgbClr val="000000"/>
                          </a:solidFill>
                          <a:effectLst/>
                          <a:latin typeface="Times New Roman"/>
                        </a:rPr>
                        <a:t>Patvirtintas</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lt-LT" sz="1800" b="1" i="0" u="none" strike="noStrike">
                          <a:solidFill>
                            <a:srgbClr val="000000"/>
                          </a:solidFill>
                          <a:effectLst/>
                          <a:latin typeface="Times New Roman"/>
                        </a:rPr>
                        <a:t>Faktinis</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lt-LT" sz="1800" b="0" i="1" u="none" strike="noStrike">
                          <a:solidFill>
                            <a:srgbClr val="000000"/>
                          </a:solidFill>
                          <a:effectLst/>
                          <a:latin typeface="Times New Roman"/>
                        </a:rPr>
                        <a:t>Neužimta</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r>
              <a:tr h="556242">
                <a:tc>
                  <a:txBody>
                    <a:bodyPr/>
                    <a:lstStyle/>
                    <a:p>
                      <a:pPr algn="l" fontAlgn="b"/>
                      <a:r>
                        <a:rPr lang="lt-LT" sz="1800" b="1" i="0" u="none" strike="noStrike">
                          <a:solidFill>
                            <a:srgbClr val="000000"/>
                          </a:solidFill>
                          <a:effectLst/>
                          <a:latin typeface="Times New Roman"/>
                        </a:rPr>
                        <a:t>2019/2020</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13,5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12,75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dirty="0">
                          <a:solidFill>
                            <a:srgbClr val="000000"/>
                          </a:solidFill>
                          <a:effectLst/>
                          <a:latin typeface="Times New Roman"/>
                        </a:rPr>
                        <a:t>0,75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fontAlgn="b"/>
                      <a:r>
                        <a:rPr lang="lt-LT" sz="1800" b="0" i="0" u="none" strike="noStrike" dirty="0">
                          <a:solidFill>
                            <a:srgbClr val="000000"/>
                          </a:solidFill>
                          <a:effectLst/>
                          <a:latin typeface="Times New Roman"/>
                        </a:rPr>
                        <a:t>20,00</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15,75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1" u="none" strike="noStrike">
                          <a:solidFill>
                            <a:srgbClr val="000000"/>
                          </a:solidFill>
                          <a:effectLst/>
                          <a:latin typeface="Times New Roman"/>
                        </a:rPr>
                        <a:t>4,25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fontAlgn="b"/>
                      <a:r>
                        <a:rPr lang="lt-LT" sz="1800" b="0" i="0" u="none" strike="noStrike">
                          <a:solidFill>
                            <a:srgbClr val="000000"/>
                          </a:solidFill>
                          <a:effectLst/>
                          <a:latin typeface="Times New Roman"/>
                        </a:rPr>
                        <a:t>17,5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12,5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1" u="none" strike="noStrike">
                          <a:solidFill>
                            <a:srgbClr val="000000"/>
                          </a:solidFill>
                          <a:effectLst/>
                          <a:latin typeface="Times New Roman"/>
                        </a:rPr>
                        <a:t>5,00</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r>
              <a:tr h="556242">
                <a:tc>
                  <a:txBody>
                    <a:bodyPr/>
                    <a:lstStyle/>
                    <a:p>
                      <a:pPr algn="l" fontAlgn="b"/>
                      <a:r>
                        <a:rPr lang="lt-LT" sz="1800" b="1" i="0" u="none" strike="noStrike">
                          <a:solidFill>
                            <a:srgbClr val="000000"/>
                          </a:solidFill>
                          <a:effectLst/>
                          <a:latin typeface="Times New Roman"/>
                        </a:rPr>
                        <a:t>2020/2021</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14,25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14,25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0</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fontAlgn="b"/>
                      <a:r>
                        <a:rPr lang="lt-LT" sz="1800" b="0" i="0" u="none" strike="noStrike" dirty="0">
                          <a:solidFill>
                            <a:srgbClr val="000000"/>
                          </a:solidFill>
                          <a:effectLst/>
                          <a:latin typeface="Times New Roman"/>
                        </a:rPr>
                        <a:t>20,25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dirty="0">
                          <a:solidFill>
                            <a:srgbClr val="000000"/>
                          </a:solidFill>
                          <a:effectLst/>
                          <a:latin typeface="Times New Roman"/>
                        </a:rPr>
                        <a:t>15,75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1" u="none" strike="noStrike" dirty="0">
                          <a:solidFill>
                            <a:srgbClr val="000000"/>
                          </a:solidFill>
                          <a:effectLst/>
                          <a:latin typeface="Times New Roman"/>
                        </a:rPr>
                        <a:t>4,50</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fontAlgn="b"/>
                      <a:r>
                        <a:rPr lang="lt-LT" sz="1800" b="0" i="0" u="none" strike="noStrike">
                          <a:solidFill>
                            <a:srgbClr val="000000"/>
                          </a:solidFill>
                          <a:effectLst/>
                          <a:latin typeface="Times New Roman"/>
                        </a:rPr>
                        <a:t>16,5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13,2</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1" u="none" strike="noStrike">
                          <a:solidFill>
                            <a:srgbClr val="000000"/>
                          </a:solidFill>
                          <a:effectLst/>
                          <a:latin typeface="Times New Roman"/>
                        </a:rPr>
                        <a:t>3,30</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r>
              <a:tr h="556242">
                <a:tc>
                  <a:txBody>
                    <a:bodyPr/>
                    <a:lstStyle/>
                    <a:p>
                      <a:pPr algn="l" fontAlgn="b"/>
                      <a:r>
                        <a:rPr lang="lt-LT" sz="1800" b="1" i="0" u="none" strike="noStrike">
                          <a:solidFill>
                            <a:srgbClr val="000000"/>
                          </a:solidFill>
                          <a:effectLst/>
                          <a:latin typeface="Times New Roman"/>
                        </a:rPr>
                        <a:t>2021/2022</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14,25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14,25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0</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fontAlgn="b"/>
                      <a:r>
                        <a:rPr lang="lt-LT" sz="1800" b="0" i="0" u="none" strike="noStrike">
                          <a:solidFill>
                            <a:srgbClr val="000000"/>
                          </a:solidFill>
                          <a:effectLst/>
                          <a:latin typeface="Times New Roman"/>
                        </a:rPr>
                        <a:t>20,00</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16,25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1" u="none" strike="noStrike" dirty="0">
                          <a:solidFill>
                            <a:srgbClr val="000000"/>
                          </a:solidFill>
                          <a:effectLst/>
                          <a:latin typeface="Times New Roman"/>
                        </a:rPr>
                        <a:t>3,75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fontAlgn="b"/>
                      <a:r>
                        <a:rPr lang="lt-LT" sz="1800" b="0" i="0" u="none" strike="noStrike" dirty="0">
                          <a:solidFill>
                            <a:srgbClr val="000000"/>
                          </a:solidFill>
                          <a:effectLst/>
                          <a:latin typeface="Times New Roman"/>
                        </a:rPr>
                        <a:t>18,5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dirty="0">
                          <a:solidFill>
                            <a:srgbClr val="000000"/>
                          </a:solidFill>
                          <a:effectLst/>
                          <a:latin typeface="Times New Roman"/>
                        </a:rPr>
                        <a:t>12,75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1" u="none" strike="noStrike" dirty="0">
                          <a:solidFill>
                            <a:srgbClr val="000000"/>
                          </a:solidFill>
                          <a:effectLst/>
                          <a:latin typeface="Times New Roman"/>
                        </a:rPr>
                        <a:t>5,75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r>
            </a:tbl>
          </a:graphicData>
        </a:graphic>
      </p:graphicFrame>
    </p:spTree>
    <p:extLst>
      <p:ext uri="{BB962C8B-B14F-4D97-AF65-F5344CB8AC3E}">
        <p14:creationId xmlns:p14="http://schemas.microsoft.com/office/powerpoint/2010/main" val="28070481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pPr algn="ctr"/>
            <a:r>
              <a:rPr lang="lt-LT" sz="2500" b="1" dirty="0">
                <a:solidFill>
                  <a:prstClr val="black"/>
                </a:solidFill>
                <a:latin typeface="Times New Roman" pitchFamily="18" charset="0"/>
                <a:cs typeface="Times New Roman" pitchFamily="18" charset="0"/>
              </a:rPr>
              <a:t>Specialiosios pedagoginės pagalbos specialistų etatų skaičiaus pokytis 2019-2021 </a:t>
            </a:r>
            <a:r>
              <a:rPr lang="lt-LT" sz="2500" b="1" dirty="0" err="1">
                <a:solidFill>
                  <a:prstClr val="black"/>
                </a:solidFill>
                <a:latin typeface="Times New Roman" pitchFamily="18" charset="0"/>
                <a:cs typeface="Times New Roman" pitchFamily="18" charset="0"/>
              </a:rPr>
              <a:t>m</a:t>
            </a:r>
            <a:r>
              <a:rPr lang="lt-LT" sz="2500" b="1" dirty="0">
                <a:solidFill>
                  <a:prstClr val="black"/>
                </a:solidFill>
                <a:latin typeface="Times New Roman" pitchFamily="18" charset="0"/>
                <a:cs typeface="Times New Roman" pitchFamily="18" charset="0"/>
              </a:rPr>
              <a:t>.</a:t>
            </a:r>
            <a:endParaRPr lang="lt-LT" dirty="0"/>
          </a:p>
        </p:txBody>
      </p:sp>
      <p:graphicFrame>
        <p:nvGraphicFramePr>
          <p:cNvPr id="4" name="Turinio vietos rezervavimo ženklas 3"/>
          <p:cNvGraphicFramePr>
            <a:graphicFrameLocks noGrp="1"/>
          </p:cNvGraphicFramePr>
          <p:nvPr>
            <p:ph sz="quarter" idx="1"/>
            <p:extLst>
              <p:ext uri="{D42A27DB-BD31-4B8C-83A1-F6EECF244321}">
                <p14:modId xmlns:p14="http://schemas.microsoft.com/office/powerpoint/2010/main" val="160459030"/>
              </p:ext>
            </p:extLst>
          </p:nvPr>
        </p:nvGraphicFramePr>
        <p:xfrm>
          <a:off x="457200" y="1700808"/>
          <a:ext cx="8291262" cy="3123352"/>
        </p:xfrm>
        <a:graphic>
          <a:graphicData uri="http://schemas.openxmlformats.org/drawingml/2006/table">
            <a:tbl>
              <a:tblPr/>
              <a:tblGrid>
                <a:gridCol w="1018456"/>
                <a:gridCol w="720080"/>
                <a:gridCol w="864096"/>
                <a:gridCol w="936104"/>
                <a:gridCol w="1152128"/>
                <a:gridCol w="792088"/>
                <a:gridCol w="792088"/>
                <a:gridCol w="576064"/>
                <a:gridCol w="648072"/>
                <a:gridCol w="792086"/>
              </a:tblGrid>
              <a:tr h="683673">
                <a:tc rowSpan="2">
                  <a:txBody>
                    <a:bodyPr/>
                    <a:lstStyle/>
                    <a:p>
                      <a:pPr algn="ctr" fontAlgn="b"/>
                      <a:r>
                        <a:rPr lang="lt-LT" sz="1800" b="1" i="0" u="none" strike="noStrike" dirty="0">
                          <a:solidFill>
                            <a:srgbClr val="000000"/>
                          </a:solidFill>
                          <a:effectLst/>
                          <a:latin typeface="Times New Roman"/>
                        </a:rPr>
                        <a:t>Mokslo metai</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b"/>
                      <a:r>
                        <a:rPr lang="lt-LT" sz="1800" b="1" i="0" u="none" strike="noStrike">
                          <a:solidFill>
                            <a:srgbClr val="000000"/>
                          </a:solidFill>
                          <a:effectLst/>
                          <a:latin typeface="Times New Roman"/>
                        </a:rPr>
                        <a:t>Psichologas</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lt-LT"/>
                    </a:p>
                  </a:txBody>
                  <a:tcPr/>
                </a:tc>
                <a:tc hMerge="1">
                  <a:txBody>
                    <a:bodyPr/>
                    <a:lstStyle/>
                    <a:p>
                      <a:endParaRPr lang="lt-LT"/>
                    </a:p>
                  </a:txBody>
                  <a:tcPr/>
                </a:tc>
                <a:tc gridSpan="2">
                  <a:txBody>
                    <a:bodyPr/>
                    <a:lstStyle/>
                    <a:p>
                      <a:pPr algn="ctr" fontAlgn="b"/>
                      <a:r>
                        <a:rPr lang="lt-LT" sz="1800" b="1" i="0" u="none" strike="noStrike">
                          <a:solidFill>
                            <a:srgbClr val="000000"/>
                          </a:solidFill>
                          <a:effectLst/>
                          <a:latin typeface="Times New Roman"/>
                        </a:rPr>
                        <a:t>Judesio korekcijos pedagogas</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lt-LT"/>
                    </a:p>
                  </a:txBody>
                  <a:tcPr/>
                </a:tc>
                <a:tc gridSpan="3">
                  <a:txBody>
                    <a:bodyPr/>
                    <a:lstStyle/>
                    <a:p>
                      <a:pPr algn="ctr" fontAlgn="b"/>
                      <a:r>
                        <a:rPr lang="lt-LT" sz="1800" b="1" i="0" u="none" strike="noStrike">
                          <a:solidFill>
                            <a:srgbClr val="000000"/>
                          </a:solidFill>
                          <a:effectLst/>
                          <a:latin typeface="Times New Roman"/>
                        </a:rPr>
                        <a:t>Mokytojo padėjėjas</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lt-LT"/>
                    </a:p>
                  </a:txBody>
                  <a:tcPr/>
                </a:tc>
                <a:tc hMerge="1">
                  <a:txBody>
                    <a:bodyPr/>
                    <a:lstStyle/>
                    <a:p>
                      <a:endParaRPr lang="lt-LT"/>
                    </a:p>
                  </a:txBody>
                  <a:tcPr/>
                </a:tc>
                <a:tc rowSpan="2">
                  <a:txBody>
                    <a:bodyPr/>
                    <a:lstStyle/>
                    <a:p>
                      <a:pPr algn="ctr" fontAlgn="b"/>
                      <a:r>
                        <a:rPr lang="lt-LT" sz="1800" b="1" i="0" u="none" strike="noStrike">
                          <a:solidFill>
                            <a:srgbClr val="000000"/>
                          </a:solidFill>
                          <a:effectLst/>
                          <a:latin typeface="Times New Roman"/>
                        </a:rPr>
                        <a:t>Iš viso neužimta be mokytojų padėjėjų</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r>
              <a:tr h="1330369">
                <a:tc vMerge="1">
                  <a:txBody>
                    <a:bodyPr/>
                    <a:lstStyle/>
                    <a:p>
                      <a:endParaRPr lang="lt-LT"/>
                    </a:p>
                  </a:txBody>
                  <a:tcPr/>
                </a:tc>
                <a:tc>
                  <a:txBody>
                    <a:bodyPr/>
                    <a:lstStyle/>
                    <a:p>
                      <a:pPr algn="l" fontAlgn="b"/>
                      <a:r>
                        <a:rPr lang="lt-LT" sz="1800" b="1" i="0" u="none" strike="noStrike">
                          <a:solidFill>
                            <a:srgbClr val="000000"/>
                          </a:solidFill>
                          <a:effectLst/>
                          <a:latin typeface="Times New Roman"/>
                        </a:rPr>
                        <a:t>Patvirtintas</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lt-LT" sz="1800" b="1" i="0" u="none" strike="noStrike" dirty="0">
                          <a:solidFill>
                            <a:srgbClr val="000000"/>
                          </a:solidFill>
                          <a:effectLst/>
                          <a:latin typeface="Times New Roman"/>
                        </a:rPr>
                        <a:t>Faktinis</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lt-LT" sz="1800" b="0" i="1" u="none" strike="noStrike">
                          <a:solidFill>
                            <a:srgbClr val="000000"/>
                          </a:solidFill>
                          <a:effectLst/>
                          <a:latin typeface="Times New Roman"/>
                        </a:rPr>
                        <a:t>Neužimta</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b"/>
                      <a:r>
                        <a:rPr lang="lt-LT" sz="1800" b="1" i="0" u="none" strike="noStrike" dirty="0">
                          <a:solidFill>
                            <a:srgbClr val="000000"/>
                          </a:solidFill>
                          <a:effectLst/>
                          <a:latin typeface="Times New Roman"/>
                        </a:rPr>
                        <a:t>Patvirtintas</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lt-LT" sz="1800" b="1" i="0" u="none" strike="noStrike">
                          <a:solidFill>
                            <a:srgbClr val="000000"/>
                          </a:solidFill>
                          <a:effectLst/>
                          <a:latin typeface="Times New Roman"/>
                        </a:rPr>
                        <a:t>Faktinis</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lt-LT" sz="1800" b="1" i="0" u="none" strike="noStrike">
                          <a:solidFill>
                            <a:srgbClr val="000000"/>
                          </a:solidFill>
                          <a:effectLst/>
                          <a:latin typeface="Times New Roman"/>
                        </a:rPr>
                        <a:t>Patvirtintas</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lt-LT" sz="1800" b="1" i="0" u="none" strike="noStrike">
                          <a:solidFill>
                            <a:srgbClr val="000000"/>
                          </a:solidFill>
                          <a:effectLst/>
                          <a:latin typeface="Times New Roman"/>
                        </a:rPr>
                        <a:t>Faktinis</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lt-LT" sz="1800" b="0" i="1" u="none" strike="noStrike">
                          <a:solidFill>
                            <a:srgbClr val="000000"/>
                          </a:solidFill>
                          <a:effectLst/>
                          <a:latin typeface="Times New Roman"/>
                        </a:rPr>
                        <a:t>Neužimta</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vMerge="1">
                  <a:txBody>
                    <a:bodyPr/>
                    <a:lstStyle/>
                    <a:p>
                      <a:endParaRPr lang="lt-LT"/>
                    </a:p>
                  </a:txBody>
                  <a:tcPr/>
                </a:tc>
              </a:tr>
              <a:tr h="369770">
                <a:tc>
                  <a:txBody>
                    <a:bodyPr/>
                    <a:lstStyle/>
                    <a:p>
                      <a:pPr algn="l" fontAlgn="b"/>
                      <a:r>
                        <a:rPr lang="lt-LT" sz="1800" b="1" i="0" u="none" strike="noStrike">
                          <a:solidFill>
                            <a:srgbClr val="000000"/>
                          </a:solidFill>
                          <a:effectLst/>
                          <a:latin typeface="Times New Roman"/>
                        </a:rPr>
                        <a:t>2019/2020</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5,25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3,25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1" u="none" strike="noStrike">
                          <a:solidFill>
                            <a:srgbClr val="000000"/>
                          </a:solidFill>
                          <a:effectLst/>
                          <a:latin typeface="Times New Roman"/>
                        </a:rPr>
                        <a:t>2,00</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fontAlgn="b"/>
                      <a:r>
                        <a:rPr lang="lt-LT" sz="1800" b="0" i="0" u="none" strike="noStrike">
                          <a:solidFill>
                            <a:srgbClr val="000000"/>
                          </a:solidFill>
                          <a:effectLst/>
                          <a:latin typeface="Times New Roman"/>
                        </a:rPr>
                        <a:t>2,0</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2,0</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25,3</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dirty="0">
                          <a:solidFill>
                            <a:srgbClr val="000000"/>
                          </a:solidFill>
                          <a:effectLst/>
                          <a:latin typeface="Times New Roman"/>
                        </a:rPr>
                        <a:t>21,4</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1" u="none" strike="noStrike" dirty="0">
                          <a:solidFill>
                            <a:srgbClr val="000000"/>
                          </a:solidFill>
                          <a:effectLst/>
                          <a:latin typeface="Times New Roman"/>
                        </a:rPr>
                        <a:t>3,90</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fontAlgn="b"/>
                      <a:r>
                        <a:rPr lang="lt-LT" sz="1800" b="1" i="0" u="none" strike="noStrike">
                          <a:solidFill>
                            <a:srgbClr val="000000"/>
                          </a:solidFill>
                          <a:effectLst/>
                          <a:latin typeface="Times New Roman"/>
                        </a:rPr>
                        <a:t>12,00</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r>
              <a:tr h="369770">
                <a:tc>
                  <a:txBody>
                    <a:bodyPr/>
                    <a:lstStyle/>
                    <a:p>
                      <a:pPr algn="l" fontAlgn="b"/>
                      <a:r>
                        <a:rPr lang="lt-LT" sz="1800" b="1" i="0" u="none" strike="noStrike">
                          <a:solidFill>
                            <a:srgbClr val="000000"/>
                          </a:solidFill>
                          <a:effectLst/>
                          <a:latin typeface="Times New Roman"/>
                        </a:rPr>
                        <a:t>2020/2021</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5,25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2,75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1" u="none" strike="noStrike">
                          <a:solidFill>
                            <a:srgbClr val="000000"/>
                          </a:solidFill>
                          <a:effectLst/>
                          <a:latin typeface="Times New Roman"/>
                        </a:rPr>
                        <a:t>2,50</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fontAlgn="b"/>
                      <a:r>
                        <a:rPr lang="lt-LT" sz="1800" b="0" i="0" u="none" strike="noStrike">
                          <a:solidFill>
                            <a:srgbClr val="000000"/>
                          </a:solidFill>
                          <a:effectLst/>
                          <a:latin typeface="Times New Roman"/>
                        </a:rPr>
                        <a:t>2,0</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2,0</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24,25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24,2</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1" u="none" strike="noStrike">
                          <a:solidFill>
                            <a:srgbClr val="000000"/>
                          </a:solidFill>
                          <a:effectLst/>
                          <a:latin typeface="Times New Roman"/>
                        </a:rPr>
                        <a:t>0,05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fontAlgn="b"/>
                      <a:r>
                        <a:rPr lang="lt-LT" sz="1800" b="1" i="0" u="none" strike="noStrike">
                          <a:solidFill>
                            <a:srgbClr val="000000"/>
                          </a:solidFill>
                          <a:effectLst/>
                          <a:latin typeface="Times New Roman"/>
                        </a:rPr>
                        <a:t>10,30</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r>
              <a:tr h="369770">
                <a:tc>
                  <a:txBody>
                    <a:bodyPr/>
                    <a:lstStyle/>
                    <a:p>
                      <a:pPr algn="l" fontAlgn="b"/>
                      <a:r>
                        <a:rPr lang="lt-LT" sz="1800" b="1" i="0" u="none" strike="noStrike">
                          <a:solidFill>
                            <a:srgbClr val="000000"/>
                          </a:solidFill>
                          <a:effectLst/>
                          <a:latin typeface="Times New Roman"/>
                        </a:rPr>
                        <a:t>2021/2022</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6,75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5,5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1" u="none" strike="noStrike" dirty="0">
                          <a:solidFill>
                            <a:srgbClr val="000000"/>
                          </a:solidFill>
                          <a:effectLst/>
                          <a:latin typeface="Times New Roman"/>
                        </a:rPr>
                        <a:t>1,25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fontAlgn="b"/>
                      <a:r>
                        <a:rPr lang="lt-LT" sz="1800" b="0" i="0" u="none" strike="noStrike">
                          <a:solidFill>
                            <a:srgbClr val="000000"/>
                          </a:solidFill>
                          <a:effectLst/>
                          <a:latin typeface="Times New Roman"/>
                        </a:rPr>
                        <a:t>2,0</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2,0</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41,35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40,8</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1" u="none" strike="noStrike">
                          <a:solidFill>
                            <a:srgbClr val="000000"/>
                          </a:solidFill>
                          <a:effectLst/>
                          <a:latin typeface="Times New Roman"/>
                        </a:rPr>
                        <a:t>0,55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fontAlgn="b"/>
                      <a:r>
                        <a:rPr lang="lt-LT" sz="1800" b="1" i="0" u="none" strike="noStrike" dirty="0">
                          <a:solidFill>
                            <a:srgbClr val="000000"/>
                          </a:solidFill>
                          <a:effectLst/>
                          <a:latin typeface="Times New Roman"/>
                        </a:rPr>
                        <a:t>10,75</a:t>
                      </a:r>
                    </a:p>
                  </a:txBody>
                  <a:tcPr marL="9319" marR="9319" marT="93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r>
            </a:tbl>
          </a:graphicData>
        </a:graphic>
      </p:graphicFrame>
    </p:spTree>
    <p:extLst>
      <p:ext uri="{BB962C8B-B14F-4D97-AF65-F5344CB8AC3E}">
        <p14:creationId xmlns:p14="http://schemas.microsoft.com/office/powerpoint/2010/main" val="493341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urinio vietos rezervavimo ženklas 3"/>
          <p:cNvGraphicFramePr>
            <a:graphicFrameLocks noGrp="1"/>
          </p:cNvGraphicFramePr>
          <p:nvPr>
            <p:ph sz="quarter" idx="1"/>
            <p:extLst>
              <p:ext uri="{D42A27DB-BD31-4B8C-83A1-F6EECF244321}">
                <p14:modId xmlns:p14="http://schemas.microsoft.com/office/powerpoint/2010/main" val="1747323225"/>
              </p:ext>
            </p:extLst>
          </p:nvPr>
        </p:nvGraphicFramePr>
        <p:xfrm>
          <a:off x="1115616" y="116632"/>
          <a:ext cx="6264696" cy="2594610"/>
        </p:xfrm>
        <a:graphic>
          <a:graphicData uri="http://schemas.openxmlformats.org/drawingml/2006/table">
            <a:tbl>
              <a:tblPr/>
              <a:tblGrid>
                <a:gridCol w="1621089"/>
                <a:gridCol w="984076"/>
                <a:gridCol w="843493"/>
                <a:gridCol w="1405822"/>
                <a:gridCol w="1410216"/>
              </a:tblGrid>
              <a:tr h="0">
                <a:tc gridSpan="5">
                  <a:txBody>
                    <a:bodyPr/>
                    <a:lstStyle/>
                    <a:p>
                      <a:pPr algn="ctr" fontAlgn="b"/>
                      <a:r>
                        <a:rPr lang="lt-LT" sz="2800" b="1" i="0" u="none" strike="noStrike" dirty="0">
                          <a:solidFill>
                            <a:srgbClr val="000000"/>
                          </a:solidFill>
                          <a:effectLst/>
                          <a:latin typeface="Times New Roman"/>
                        </a:rPr>
                        <a:t>Plungės </a:t>
                      </a:r>
                      <a:r>
                        <a:rPr lang="lt-LT" sz="2800" b="1" i="0" u="none" strike="noStrike" dirty="0" smtClean="0">
                          <a:solidFill>
                            <a:srgbClr val="000000"/>
                          </a:solidFill>
                          <a:effectLst/>
                          <a:latin typeface="Times New Roman"/>
                        </a:rPr>
                        <a:t>PPT pedagoginių pareigybių etatų skaičius</a:t>
                      </a:r>
                    </a:p>
                    <a:p>
                      <a:pPr algn="ctr" fontAlgn="b"/>
                      <a:endParaRPr lang="lt-LT" sz="1600" b="1" i="0" u="none" strike="noStrike" dirty="0">
                        <a:solidFill>
                          <a:srgbClr val="000000"/>
                        </a:solidFill>
                        <a:effectLst/>
                        <a:latin typeface="Times New Roman"/>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lt-LT"/>
                    </a:p>
                  </a:txBody>
                  <a:tcPr/>
                </a:tc>
                <a:tc hMerge="1">
                  <a:txBody>
                    <a:bodyPr/>
                    <a:lstStyle/>
                    <a:p>
                      <a:endParaRPr lang="lt-LT"/>
                    </a:p>
                  </a:txBody>
                  <a:tcPr/>
                </a:tc>
                <a:tc hMerge="1">
                  <a:txBody>
                    <a:bodyPr/>
                    <a:lstStyle/>
                    <a:p>
                      <a:endParaRPr lang="lt-LT"/>
                    </a:p>
                  </a:txBody>
                  <a:tcPr/>
                </a:tc>
                <a:tc hMerge="1">
                  <a:txBody>
                    <a:bodyPr/>
                    <a:lstStyle/>
                    <a:p>
                      <a:endParaRPr lang="lt-LT"/>
                    </a:p>
                  </a:txBody>
                  <a:tcPr/>
                </a:tc>
              </a:tr>
              <a:tr h="200025">
                <a:tc rowSpan="2">
                  <a:txBody>
                    <a:bodyPr/>
                    <a:lstStyle/>
                    <a:p>
                      <a:pPr algn="ctr" fontAlgn="b"/>
                      <a:r>
                        <a:rPr lang="lt-LT" sz="1800" b="1" i="0" u="none" strike="noStrike" dirty="0">
                          <a:solidFill>
                            <a:srgbClr val="000000"/>
                          </a:solidFill>
                          <a:effectLst/>
                          <a:latin typeface="Times New Roman"/>
                        </a:rPr>
                        <a:t>Pedagoginių pareigybių skaičius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lt-LT" sz="1800" b="1" i="0" u="none" strike="noStrike" dirty="0">
                          <a:solidFill>
                            <a:srgbClr val="000000"/>
                          </a:solidFill>
                          <a:effectLst/>
                          <a:latin typeface="Times New Roman"/>
                        </a:rPr>
                        <a:t>Nepedagoginių pareigybių skaičius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lt-LT" sz="1800" b="1" i="0" u="none" strike="noStrike" dirty="0">
                          <a:solidFill>
                            <a:srgbClr val="000000"/>
                          </a:solidFill>
                          <a:effectLst/>
                          <a:latin typeface="Times New Roman"/>
                        </a:rPr>
                        <a:t>Iš viso pareigybių</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lt-LT" sz="1800" b="1" i="0" u="none" strike="noStrike">
                          <a:solidFill>
                            <a:srgbClr val="000000"/>
                          </a:solidFill>
                          <a:effectLst/>
                          <a:latin typeface="Times New Roman"/>
                        </a:rPr>
                        <a:t>Neužimta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hMerge="1">
                  <a:txBody>
                    <a:bodyPr/>
                    <a:lstStyle/>
                    <a:p>
                      <a:endParaRPr lang="lt-LT"/>
                    </a:p>
                  </a:txBody>
                  <a:tcPr/>
                </a:tc>
              </a:tr>
              <a:tr h="657225">
                <a:tc vMerge="1">
                  <a:txBody>
                    <a:bodyPr/>
                    <a:lstStyle/>
                    <a:p>
                      <a:endParaRPr lang="lt-LT"/>
                    </a:p>
                  </a:txBody>
                  <a:tcPr/>
                </a:tc>
                <a:tc vMerge="1">
                  <a:txBody>
                    <a:bodyPr/>
                    <a:lstStyle/>
                    <a:p>
                      <a:endParaRPr lang="lt-LT"/>
                    </a:p>
                  </a:txBody>
                  <a:tcPr/>
                </a:tc>
                <a:tc vMerge="1">
                  <a:txBody>
                    <a:bodyPr/>
                    <a:lstStyle/>
                    <a:p>
                      <a:endParaRPr lang="lt-LT"/>
                    </a:p>
                  </a:txBody>
                  <a:tcPr/>
                </a:tc>
                <a:tc>
                  <a:txBody>
                    <a:bodyPr/>
                    <a:lstStyle/>
                    <a:p>
                      <a:pPr algn="l" fontAlgn="b"/>
                      <a:r>
                        <a:rPr lang="lt-LT" sz="1800" b="1" i="0" u="none" strike="noStrike" dirty="0" smtClean="0">
                          <a:solidFill>
                            <a:srgbClr val="000000"/>
                          </a:solidFill>
                          <a:effectLst/>
                          <a:latin typeface="Times New Roman"/>
                        </a:rPr>
                        <a:t>Psichologas</a:t>
                      </a:r>
                      <a:endParaRPr lang="lt-LT" sz="1800" b="1" i="0" u="none" strike="noStrike" dirty="0">
                        <a:solidFill>
                          <a:srgbClr val="000000"/>
                        </a:solidFill>
                        <a:effectLst/>
                        <a:latin typeface="Times New Roman"/>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b"/>
                      <a:r>
                        <a:rPr lang="lt-LT" sz="1800" b="1" i="0" u="none" strike="noStrike" dirty="0">
                          <a:solidFill>
                            <a:srgbClr val="000000"/>
                          </a:solidFill>
                          <a:effectLst/>
                          <a:latin typeface="Times New Roman"/>
                        </a:rPr>
                        <a:t>Socialinis pedagogas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r>
              <a:tr h="381000">
                <a:tc>
                  <a:txBody>
                    <a:bodyPr/>
                    <a:lstStyle/>
                    <a:p>
                      <a:pPr algn="ctr" fontAlgn="b"/>
                      <a:r>
                        <a:rPr lang="lt-LT" sz="1800" b="0" i="0" u="none" strike="noStrike" dirty="0">
                          <a:solidFill>
                            <a:srgbClr val="000000"/>
                          </a:solidFill>
                          <a:effectLst/>
                          <a:latin typeface="Times New Roman"/>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dirty="0">
                          <a:solidFill>
                            <a:srgbClr val="000000"/>
                          </a:solidFill>
                          <a:effectLst/>
                          <a:latin typeface="Times New Roman"/>
                        </a:rPr>
                        <a:t>10,4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ctr" fontAlgn="b"/>
                      <a:r>
                        <a:rPr lang="lt-LT" sz="1800" b="0" i="0" u="none" strike="noStrike" dirty="0">
                          <a:solidFill>
                            <a:srgbClr val="000000"/>
                          </a:solidFill>
                          <a:effectLst/>
                          <a:latin typeface="Times New Roman"/>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r>
            </a:tbl>
          </a:graphicData>
        </a:graphic>
      </p:graphicFrame>
      <p:graphicFrame>
        <p:nvGraphicFramePr>
          <p:cNvPr id="5" name="Lentelė 4"/>
          <p:cNvGraphicFramePr>
            <a:graphicFrameLocks noGrp="1"/>
          </p:cNvGraphicFramePr>
          <p:nvPr>
            <p:extLst>
              <p:ext uri="{D42A27DB-BD31-4B8C-83A1-F6EECF244321}">
                <p14:modId xmlns:p14="http://schemas.microsoft.com/office/powerpoint/2010/main" val="2896881959"/>
              </p:ext>
            </p:extLst>
          </p:nvPr>
        </p:nvGraphicFramePr>
        <p:xfrm>
          <a:off x="1187624" y="3068961"/>
          <a:ext cx="6264697" cy="2416186"/>
        </p:xfrm>
        <a:graphic>
          <a:graphicData uri="http://schemas.openxmlformats.org/drawingml/2006/table">
            <a:tbl>
              <a:tblPr/>
              <a:tblGrid>
                <a:gridCol w="1848894"/>
                <a:gridCol w="1920695"/>
                <a:gridCol w="2495108"/>
              </a:tblGrid>
              <a:tr h="1154537">
                <a:tc gridSpan="3">
                  <a:txBody>
                    <a:bodyPr/>
                    <a:lstStyle/>
                    <a:p>
                      <a:pPr algn="ctr" fontAlgn="b"/>
                      <a:r>
                        <a:rPr lang="lt-LT" sz="2800" b="1" i="0" u="none" strike="noStrike" dirty="0">
                          <a:solidFill>
                            <a:srgbClr val="000000"/>
                          </a:solidFill>
                          <a:effectLst/>
                          <a:latin typeface="Times New Roman"/>
                        </a:rPr>
                        <a:t>Mokytojų etatų skaičius BU mokyklose 2021/2022 </a:t>
                      </a:r>
                      <a:r>
                        <a:rPr lang="lt-LT" sz="2800" b="1" i="0" u="none" strike="noStrike" dirty="0" err="1">
                          <a:solidFill>
                            <a:srgbClr val="000000"/>
                          </a:solidFill>
                          <a:effectLst/>
                          <a:latin typeface="Times New Roman"/>
                        </a:rPr>
                        <a:t>m.m</a:t>
                      </a:r>
                      <a:r>
                        <a:rPr lang="lt-LT" sz="2800" b="1" i="0" u="none" strike="noStrike" dirty="0" smtClean="0">
                          <a:solidFill>
                            <a:srgbClr val="000000"/>
                          </a:solidFill>
                          <a:effectLst/>
                          <a:latin typeface="Times New Roman"/>
                        </a:rPr>
                        <a:t>.</a:t>
                      </a:r>
                    </a:p>
                    <a:p>
                      <a:pPr algn="ctr" fontAlgn="b"/>
                      <a:endParaRPr lang="lt-LT" sz="2800" b="1" i="0" u="none" strike="noStrike" dirty="0" smtClean="0">
                        <a:solidFill>
                          <a:srgbClr val="000000"/>
                        </a:solidFill>
                        <a:effectLst/>
                        <a:latin typeface="Times New Roman"/>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lt-LT"/>
                    </a:p>
                  </a:txBody>
                  <a:tcPr/>
                </a:tc>
                <a:tc hMerge="1">
                  <a:txBody>
                    <a:bodyPr/>
                    <a:lstStyle/>
                    <a:p>
                      <a:endParaRPr lang="lt-LT"/>
                    </a:p>
                  </a:txBody>
                  <a:tcPr/>
                </a:tc>
              </a:tr>
              <a:tr h="746753">
                <a:tc>
                  <a:txBody>
                    <a:bodyPr/>
                    <a:lstStyle/>
                    <a:p>
                      <a:pPr algn="l" fontAlgn="b"/>
                      <a:r>
                        <a:rPr lang="lt-LT" sz="1800" b="1" i="0" u="none" strike="noStrike" dirty="0">
                          <a:solidFill>
                            <a:srgbClr val="000000"/>
                          </a:solidFill>
                          <a:effectLst/>
                          <a:latin typeface="Times New Roman"/>
                        </a:rPr>
                        <a:t>Patvirtinti mokytojų etatai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lt-LT" sz="1800" b="1" i="0" u="none" strike="noStrike" dirty="0">
                          <a:solidFill>
                            <a:srgbClr val="000000"/>
                          </a:solidFill>
                          <a:effectLst/>
                          <a:latin typeface="Times New Roman"/>
                        </a:rPr>
                        <a:t>Faktiškai užimta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1" i="0" u="none" strike="noStrike" dirty="0">
                          <a:solidFill>
                            <a:srgbClr val="000000"/>
                          </a:solidFill>
                          <a:effectLst/>
                          <a:latin typeface="Times New Roman"/>
                        </a:rPr>
                        <a:t>Neužimta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r>
              <a:tr h="379748">
                <a:tc>
                  <a:txBody>
                    <a:bodyPr/>
                    <a:lstStyle/>
                    <a:p>
                      <a:pPr algn="ctr" fontAlgn="b"/>
                      <a:r>
                        <a:rPr lang="lt-LT" sz="1800" b="0" i="0" u="none" strike="noStrike">
                          <a:solidFill>
                            <a:srgbClr val="000000"/>
                          </a:solidFill>
                          <a:effectLst/>
                          <a:latin typeface="Times New Roman"/>
                        </a:rPr>
                        <a:t>394,08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353,7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dirty="0">
                          <a:solidFill>
                            <a:srgbClr val="000000"/>
                          </a:solidFill>
                          <a:effectLst/>
                          <a:latin typeface="Times New Roman"/>
                        </a:rPr>
                        <a:t>40,38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r>
            </a:tbl>
          </a:graphicData>
        </a:graphic>
      </p:graphicFrame>
    </p:spTree>
    <p:extLst>
      <p:ext uri="{BB962C8B-B14F-4D97-AF65-F5344CB8AC3E}">
        <p14:creationId xmlns:p14="http://schemas.microsoft.com/office/powerpoint/2010/main" val="5276564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pPr lvl="0">
              <a:spcBef>
                <a:spcPts val="0"/>
              </a:spcBef>
            </a:pPr>
            <a:r>
              <a:rPr lang="lt-LT" sz="2800" b="1" cap="none" spc="-100" dirty="0">
                <a:solidFill>
                  <a:prstClr val="black"/>
                </a:solidFill>
                <a:latin typeface="Times New Roman" pitchFamily="18" charset="0"/>
                <a:ea typeface="+mn-ea"/>
                <a:cs typeface="Times New Roman" pitchFamily="18" charset="0"/>
              </a:rPr>
              <a:t>Lėšų poreikis neužimtiems etatams </a:t>
            </a:r>
            <a:r>
              <a:rPr lang="lt-LT" sz="2800" b="1" cap="none" spc="-100" dirty="0" err="1">
                <a:solidFill>
                  <a:prstClr val="black"/>
                </a:solidFill>
                <a:latin typeface="Times New Roman" pitchFamily="18" charset="0"/>
                <a:ea typeface="+mn-ea"/>
                <a:cs typeface="Times New Roman" pitchFamily="18" charset="0"/>
              </a:rPr>
              <a:t>tūkst</a:t>
            </a:r>
            <a:r>
              <a:rPr lang="lt-LT" sz="2800" b="1" cap="none" spc="-100" dirty="0">
                <a:solidFill>
                  <a:prstClr val="black"/>
                </a:solidFill>
                <a:latin typeface="Times New Roman" pitchFamily="18" charset="0"/>
                <a:ea typeface="+mn-ea"/>
                <a:cs typeface="Times New Roman" pitchFamily="18" charset="0"/>
              </a:rPr>
              <a:t>. </a:t>
            </a:r>
            <a:r>
              <a:rPr lang="lt-LT" sz="2800" b="1" cap="none" spc="-100" dirty="0" err="1">
                <a:solidFill>
                  <a:prstClr val="black"/>
                </a:solidFill>
                <a:latin typeface="Times New Roman" pitchFamily="18" charset="0"/>
                <a:ea typeface="+mn-ea"/>
                <a:cs typeface="Times New Roman" pitchFamily="18" charset="0"/>
              </a:rPr>
              <a:t>Eur</a:t>
            </a:r>
            <a:r>
              <a:rPr lang="lt-LT" sz="2800" b="1" cap="none" dirty="0">
                <a:solidFill>
                  <a:prstClr val="black"/>
                </a:solidFill>
                <a:latin typeface="Times New Roman" pitchFamily="18" charset="0"/>
                <a:ea typeface="+mn-ea"/>
                <a:cs typeface="Times New Roman" pitchFamily="18" charset="0"/>
              </a:rPr>
              <a:t/>
            </a:r>
            <a:br>
              <a:rPr lang="lt-LT" sz="2800" b="1" cap="none" dirty="0">
                <a:solidFill>
                  <a:prstClr val="black"/>
                </a:solidFill>
                <a:latin typeface="Times New Roman" pitchFamily="18" charset="0"/>
                <a:ea typeface="+mn-ea"/>
                <a:cs typeface="Times New Roman" pitchFamily="18" charset="0"/>
              </a:rPr>
            </a:br>
            <a:endParaRPr lang="lt-LT" dirty="0"/>
          </a:p>
        </p:txBody>
      </p:sp>
      <p:graphicFrame>
        <p:nvGraphicFramePr>
          <p:cNvPr id="4" name="Turinio vietos rezervavimo ženklas 3"/>
          <p:cNvGraphicFramePr>
            <a:graphicFrameLocks noGrp="1"/>
          </p:cNvGraphicFramePr>
          <p:nvPr>
            <p:ph sz="quarter" idx="1"/>
            <p:extLst>
              <p:ext uri="{D42A27DB-BD31-4B8C-83A1-F6EECF244321}">
                <p14:modId xmlns:p14="http://schemas.microsoft.com/office/powerpoint/2010/main" val="2454195230"/>
              </p:ext>
            </p:extLst>
          </p:nvPr>
        </p:nvGraphicFramePr>
        <p:xfrm>
          <a:off x="899592" y="1377851"/>
          <a:ext cx="5539928" cy="1165382"/>
        </p:xfrm>
        <a:graphic>
          <a:graphicData uri="http://schemas.openxmlformats.org/drawingml/2006/table">
            <a:tbl>
              <a:tblPr/>
              <a:tblGrid>
                <a:gridCol w="4094729"/>
                <a:gridCol w="1445199"/>
              </a:tblGrid>
              <a:tr h="0">
                <a:tc>
                  <a:txBody>
                    <a:bodyPr/>
                    <a:lstStyle/>
                    <a:p>
                      <a:pPr algn="l" fontAlgn="b"/>
                      <a:r>
                        <a:rPr lang="lt-LT" sz="1800" b="0" i="0" u="none" strike="noStrike" dirty="0">
                          <a:solidFill>
                            <a:srgbClr val="000000"/>
                          </a:solidFill>
                          <a:effectLst/>
                          <a:latin typeface="Times New Roman" pitchFamily="18" charset="0"/>
                          <a:cs typeface="Times New Roman" pitchFamily="18" charset="0"/>
                        </a:rPr>
                        <a:t>PPT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lt-LT" sz="1800" b="0" i="0" u="none" strike="noStrike">
                          <a:solidFill>
                            <a:srgbClr val="000000"/>
                          </a:solidFill>
                          <a:effectLst/>
                          <a:latin typeface="Times New Roman" pitchFamily="18" charset="0"/>
                          <a:cs typeface="Times New Roman" pitchFamily="18" charset="0"/>
                        </a:rPr>
                        <a:t>14,3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3847">
                <a:tc>
                  <a:txBody>
                    <a:bodyPr/>
                    <a:lstStyle/>
                    <a:p>
                      <a:pPr algn="l" fontAlgn="b"/>
                      <a:r>
                        <a:rPr lang="lt-LT" sz="1800" b="0" i="0" u="none" strike="noStrike" dirty="0">
                          <a:solidFill>
                            <a:srgbClr val="000000"/>
                          </a:solidFill>
                          <a:effectLst/>
                          <a:latin typeface="Times New Roman" pitchFamily="18" charset="0"/>
                          <a:cs typeface="Times New Roman" pitchFamily="18" charset="0"/>
                        </a:rPr>
                        <a:t>Specialiosios pagalbos specialistų etatams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lt-LT" sz="1800" b="0" i="0" u="none" strike="noStrike">
                          <a:solidFill>
                            <a:srgbClr val="000000"/>
                          </a:solidFill>
                          <a:effectLst/>
                          <a:latin typeface="Times New Roman" pitchFamily="18" charset="0"/>
                          <a:cs typeface="Times New Roman" pitchFamily="18" charset="0"/>
                        </a:rPr>
                        <a:t>271,9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3852">
                <a:tc>
                  <a:txBody>
                    <a:bodyPr/>
                    <a:lstStyle/>
                    <a:p>
                      <a:pPr algn="l" fontAlgn="b"/>
                      <a:r>
                        <a:rPr lang="lt-LT" sz="1800" b="0" i="0" u="none" strike="noStrike" dirty="0">
                          <a:solidFill>
                            <a:srgbClr val="000000"/>
                          </a:solidFill>
                          <a:effectLst/>
                          <a:latin typeface="Times New Roman" pitchFamily="18" charset="0"/>
                          <a:cs typeface="Times New Roman" pitchFamily="18" charset="0"/>
                        </a:rPr>
                        <a:t>Mokytojų etatams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lt-LT" sz="1800" b="0" i="0" u="none" strike="noStrike">
                          <a:solidFill>
                            <a:srgbClr val="000000"/>
                          </a:solidFill>
                          <a:effectLst/>
                          <a:latin typeface="Times New Roman" pitchFamily="18" charset="0"/>
                          <a:cs typeface="Times New Roman" pitchFamily="18" charset="0"/>
                        </a:rPr>
                        <a:t>770,5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3852">
                <a:tc>
                  <a:txBody>
                    <a:bodyPr/>
                    <a:lstStyle/>
                    <a:p>
                      <a:pPr algn="ctr" fontAlgn="b"/>
                      <a:r>
                        <a:rPr lang="lt-LT" sz="1800" b="1" i="0" u="none" strike="noStrike" dirty="0">
                          <a:solidFill>
                            <a:srgbClr val="000000"/>
                          </a:solidFill>
                          <a:effectLst/>
                          <a:latin typeface="Times New Roman" pitchFamily="18" charset="0"/>
                          <a:cs typeface="Times New Roman" pitchFamily="18" charset="0"/>
                        </a:rPr>
                        <a:t>Iš viso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lt-LT" sz="1800" b="1" i="0" u="none" strike="noStrike" dirty="0">
                          <a:solidFill>
                            <a:srgbClr val="000000"/>
                          </a:solidFill>
                          <a:effectLst/>
                          <a:latin typeface="Times New Roman" pitchFamily="18" charset="0"/>
                          <a:cs typeface="Times New Roman" pitchFamily="18" charset="0"/>
                        </a:rPr>
                        <a:t>1056,7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789913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ntraštė 10"/>
          <p:cNvSpPr>
            <a:spLocks noGrp="1"/>
          </p:cNvSpPr>
          <p:nvPr>
            <p:ph type="title"/>
          </p:nvPr>
        </p:nvSpPr>
        <p:spPr>
          <a:xfrm>
            <a:off x="457200" y="274638"/>
            <a:ext cx="7467600" cy="4162474"/>
          </a:xfrm>
        </p:spPr>
        <p:txBody>
          <a:bodyPr>
            <a:normAutofit fontScale="90000"/>
          </a:bodyPr>
          <a:lstStyle/>
          <a:p>
            <a:pPr lvl="0" algn="ctr">
              <a:spcBef>
                <a:spcPts val="600"/>
              </a:spcBef>
            </a:pPr>
            <a:r>
              <a:rPr lang="lt-LT" sz="4400" cap="none" dirty="0" smtClean="0">
                <a:solidFill>
                  <a:prstClr val="black"/>
                </a:solidFill>
                <a:ea typeface="+mn-ea"/>
                <a:cs typeface="+mn-cs"/>
              </a:rPr>
              <a:t/>
            </a:r>
            <a:br>
              <a:rPr lang="lt-LT" sz="4400" cap="none" dirty="0" smtClean="0">
                <a:solidFill>
                  <a:prstClr val="black"/>
                </a:solidFill>
                <a:ea typeface="+mn-ea"/>
                <a:cs typeface="+mn-cs"/>
              </a:rPr>
            </a:br>
            <a:r>
              <a:rPr lang="lt-LT" sz="4400" cap="none" dirty="0">
                <a:solidFill>
                  <a:prstClr val="black"/>
                </a:solidFill>
                <a:ea typeface="+mn-ea"/>
                <a:cs typeface="+mn-cs"/>
              </a:rPr>
              <a:t/>
            </a:r>
            <a:br>
              <a:rPr lang="lt-LT" sz="4400" cap="none" dirty="0">
                <a:solidFill>
                  <a:prstClr val="black"/>
                </a:solidFill>
                <a:ea typeface="+mn-ea"/>
                <a:cs typeface="+mn-cs"/>
              </a:rPr>
            </a:br>
            <a:r>
              <a:rPr lang="lt-LT" sz="4400" cap="none" dirty="0" smtClean="0">
                <a:solidFill>
                  <a:prstClr val="black"/>
                </a:solidFill>
                <a:ea typeface="+mn-ea"/>
                <a:cs typeface="+mn-cs"/>
              </a:rPr>
              <a:t/>
            </a:r>
            <a:br>
              <a:rPr lang="lt-LT" sz="4400" cap="none" dirty="0" smtClean="0">
                <a:solidFill>
                  <a:prstClr val="black"/>
                </a:solidFill>
                <a:ea typeface="+mn-ea"/>
                <a:cs typeface="+mn-cs"/>
              </a:rPr>
            </a:br>
            <a:r>
              <a:rPr lang="lt-LT" sz="4400" cap="none" dirty="0">
                <a:solidFill>
                  <a:prstClr val="black"/>
                </a:solidFill>
                <a:ea typeface="+mn-ea"/>
                <a:cs typeface="+mn-cs"/>
              </a:rPr>
              <a:t/>
            </a:r>
            <a:br>
              <a:rPr lang="lt-LT" sz="4400" cap="none" dirty="0">
                <a:solidFill>
                  <a:prstClr val="black"/>
                </a:solidFill>
                <a:ea typeface="+mn-ea"/>
                <a:cs typeface="+mn-cs"/>
              </a:rPr>
            </a:br>
            <a:r>
              <a:rPr lang="lt-LT" sz="4400" cap="none" dirty="0" smtClean="0">
                <a:solidFill>
                  <a:prstClr val="black"/>
                </a:solidFill>
                <a:ea typeface="+mn-ea"/>
                <a:cs typeface="+mn-cs"/>
              </a:rPr>
              <a:t/>
            </a:r>
            <a:br>
              <a:rPr lang="lt-LT" sz="4400" cap="none" dirty="0" smtClean="0">
                <a:solidFill>
                  <a:prstClr val="black"/>
                </a:solidFill>
                <a:ea typeface="+mn-ea"/>
                <a:cs typeface="+mn-cs"/>
              </a:rPr>
            </a:br>
            <a:r>
              <a:rPr lang="lt-LT" sz="4400" cap="none" dirty="0">
                <a:solidFill>
                  <a:prstClr val="black"/>
                </a:solidFill>
                <a:ea typeface="+mn-ea"/>
                <a:cs typeface="+mn-cs"/>
              </a:rPr>
              <a:t/>
            </a:r>
            <a:br>
              <a:rPr lang="lt-LT" sz="4400" cap="none" dirty="0">
                <a:solidFill>
                  <a:prstClr val="black"/>
                </a:solidFill>
                <a:ea typeface="+mn-ea"/>
                <a:cs typeface="+mn-cs"/>
              </a:rPr>
            </a:br>
            <a:r>
              <a:rPr lang="lt-LT" sz="4400" cap="none" dirty="0" smtClean="0">
                <a:solidFill>
                  <a:prstClr val="black"/>
                </a:solidFill>
                <a:ea typeface="+mn-ea"/>
                <a:cs typeface="+mn-cs"/>
              </a:rPr>
              <a:t/>
            </a:r>
            <a:br>
              <a:rPr lang="lt-LT" sz="4400" cap="none" dirty="0" smtClean="0">
                <a:solidFill>
                  <a:prstClr val="black"/>
                </a:solidFill>
                <a:ea typeface="+mn-ea"/>
                <a:cs typeface="+mn-cs"/>
              </a:rPr>
            </a:br>
            <a:r>
              <a:rPr lang="lt-LT" sz="4400" cap="none" dirty="0" smtClean="0">
                <a:solidFill>
                  <a:prstClr val="black"/>
                </a:solidFill>
                <a:ea typeface="+mn-ea"/>
                <a:cs typeface="+mn-cs"/>
              </a:rPr>
              <a:t>Ačiū </a:t>
            </a:r>
            <a:r>
              <a:rPr lang="lt-LT" sz="4400" cap="none" dirty="0">
                <a:solidFill>
                  <a:prstClr val="black"/>
                </a:solidFill>
                <a:ea typeface="+mn-ea"/>
                <a:cs typeface="+mn-cs"/>
              </a:rPr>
              <a:t>už dėmesį</a:t>
            </a:r>
            <a:br>
              <a:rPr lang="lt-LT" sz="4400" cap="none" dirty="0">
                <a:solidFill>
                  <a:prstClr val="black"/>
                </a:solidFill>
                <a:ea typeface="+mn-ea"/>
                <a:cs typeface="+mn-cs"/>
              </a:rPr>
            </a:br>
            <a:endParaRPr lang="lt-LT" dirty="0"/>
          </a:p>
        </p:txBody>
      </p:sp>
    </p:spTree>
    <p:extLst>
      <p:ext uri="{BB962C8B-B14F-4D97-AF65-F5344CB8AC3E}">
        <p14:creationId xmlns:p14="http://schemas.microsoft.com/office/powerpoint/2010/main" val="913396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539552" y="116632"/>
            <a:ext cx="7467600" cy="1143000"/>
          </a:xfrm>
        </p:spPr>
        <p:txBody>
          <a:bodyPr>
            <a:normAutofit/>
          </a:bodyPr>
          <a:lstStyle/>
          <a:p>
            <a:r>
              <a:rPr lang="lt-LT" sz="2800" dirty="0" smtClean="0">
                <a:solidFill>
                  <a:schemeClr val="tx1"/>
                </a:solidFill>
                <a:latin typeface="Times New Roman" pitchFamily="18" charset="0"/>
                <a:cs typeface="Times New Roman" pitchFamily="18" charset="0"/>
              </a:rPr>
              <a:t>Mokymo lėšos, apskaičiuotos savivaldybei</a:t>
            </a:r>
            <a:endParaRPr lang="lt-LT" sz="2800" dirty="0">
              <a:solidFill>
                <a:schemeClr val="tx1"/>
              </a:solidFill>
              <a:latin typeface="Times New Roman" pitchFamily="18" charset="0"/>
              <a:cs typeface="Times New Roman" pitchFamily="18" charset="0"/>
            </a:endParaRPr>
          </a:p>
        </p:txBody>
      </p:sp>
      <p:sp>
        <p:nvSpPr>
          <p:cNvPr id="3" name="Turinio vietos rezervavimo ženklas 2"/>
          <p:cNvSpPr>
            <a:spLocks noGrp="1"/>
          </p:cNvSpPr>
          <p:nvPr>
            <p:ph sz="quarter" idx="1"/>
          </p:nvPr>
        </p:nvSpPr>
        <p:spPr>
          <a:xfrm>
            <a:off x="251520" y="1340768"/>
            <a:ext cx="7825680" cy="5184576"/>
          </a:xfrm>
        </p:spPr>
        <p:txBody>
          <a:bodyPr>
            <a:noAutofit/>
          </a:bodyPr>
          <a:lstStyle/>
          <a:p>
            <a:pPr indent="0" algn="just">
              <a:spcAft>
                <a:spcPts val="0"/>
              </a:spcAft>
              <a:buNone/>
            </a:pPr>
            <a:r>
              <a:rPr lang="lt-LT" sz="1800" dirty="0" smtClean="0">
                <a:solidFill>
                  <a:srgbClr val="000000"/>
                </a:solidFill>
                <a:latin typeface="Times New Roman"/>
                <a:ea typeface="Times New Roman"/>
              </a:rPr>
              <a:t>Savivaldybėms </a:t>
            </a:r>
            <a:r>
              <a:rPr lang="lt-LT" sz="1800" dirty="0">
                <a:solidFill>
                  <a:srgbClr val="000000"/>
                </a:solidFill>
                <a:latin typeface="Times New Roman"/>
                <a:ea typeface="Times New Roman"/>
              </a:rPr>
              <a:t>skiriamos šios mokymo lėšos, kurias jos paskirsto vadovaudamosi </a:t>
            </a:r>
            <a:r>
              <a:rPr lang="lt-LT" sz="1800" dirty="0" smtClean="0">
                <a:solidFill>
                  <a:srgbClr val="000000"/>
                </a:solidFill>
                <a:latin typeface="Times New Roman"/>
                <a:ea typeface="Times New Roman"/>
              </a:rPr>
              <a:t>savo </a:t>
            </a:r>
            <a:r>
              <a:rPr lang="lt-LT" sz="1800" dirty="0">
                <a:solidFill>
                  <a:srgbClr val="000000"/>
                </a:solidFill>
                <a:latin typeface="Times New Roman"/>
                <a:ea typeface="Times New Roman"/>
              </a:rPr>
              <a:t>nustatyta tvarka, šioms ugdymo reikmėms </a:t>
            </a:r>
            <a:r>
              <a:rPr lang="lt-LT" sz="1800" dirty="0" smtClean="0">
                <a:solidFill>
                  <a:srgbClr val="000000"/>
                </a:solidFill>
                <a:latin typeface="Times New Roman"/>
                <a:ea typeface="Times New Roman"/>
              </a:rPr>
              <a:t>tenkinti:</a:t>
            </a:r>
            <a:endParaRPr lang="lt-LT" sz="1800" dirty="0" smtClean="0">
              <a:latin typeface="Times New Roman"/>
              <a:ea typeface="Times New Roman"/>
            </a:endParaRPr>
          </a:p>
          <a:p>
            <a:pPr indent="0" algn="just">
              <a:spcAft>
                <a:spcPts val="0"/>
              </a:spcAft>
              <a:buNone/>
            </a:pPr>
            <a:r>
              <a:rPr lang="lt-LT" sz="1800" dirty="0" smtClean="0">
                <a:solidFill>
                  <a:srgbClr val="000000"/>
                </a:solidFill>
                <a:latin typeface="Times New Roman"/>
                <a:ea typeface="Times New Roman"/>
              </a:rPr>
              <a:t>1</a:t>
            </a:r>
            <a:r>
              <a:rPr lang="lt-LT" sz="1800" dirty="0">
                <a:solidFill>
                  <a:srgbClr val="000000"/>
                </a:solidFill>
                <a:latin typeface="Times New Roman"/>
                <a:ea typeface="Times New Roman"/>
              </a:rPr>
              <a:t>. ugdymo procesui organizuoti ir valdyti;</a:t>
            </a:r>
            <a:endParaRPr lang="lt-LT" sz="1800" dirty="0">
              <a:latin typeface="Times New Roman"/>
              <a:ea typeface="Times New Roman"/>
            </a:endParaRPr>
          </a:p>
          <a:p>
            <a:pPr indent="0" algn="just">
              <a:spcAft>
                <a:spcPts val="0"/>
              </a:spcAft>
              <a:buNone/>
            </a:pPr>
            <a:r>
              <a:rPr lang="lt-LT" sz="1800" dirty="0" smtClean="0">
                <a:solidFill>
                  <a:srgbClr val="000000"/>
                </a:solidFill>
                <a:latin typeface="Times New Roman"/>
                <a:ea typeface="Times New Roman"/>
              </a:rPr>
              <a:t>2</a:t>
            </a:r>
            <a:r>
              <a:rPr lang="lt-LT" sz="1800" dirty="0">
                <a:solidFill>
                  <a:srgbClr val="000000"/>
                </a:solidFill>
                <a:latin typeface="Times New Roman"/>
                <a:ea typeface="Times New Roman"/>
              </a:rPr>
              <a:t>. švietimo pagalbai mokyklose ir pedagoginę psichologinę pagalbą teikiančiose įstaigose (darbo užmokesčiui mokėti, paslaugoms, susijusioms su psichologine, specialiąja pedagogine, specialiąja ir socialine pedagogine pagalba, prevencinėms programoms įgyvendinti);</a:t>
            </a:r>
            <a:endParaRPr lang="lt-LT" sz="1800" dirty="0">
              <a:latin typeface="Times New Roman"/>
              <a:ea typeface="Times New Roman"/>
            </a:endParaRPr>
          </a:p>
          <a:p>
            <a:pPr indent="0" algn="just">
              <a:spcAft>
                <a:spcPts val="0"/>
              </a:spcAft>
              <a:buNone/>
            </a:pPr>
            <a:r>
              <a:rPr lang="lt-LT" sz="1800" dirty="0" smtClean="0">
                <a:solidFill>
                  <a:srgbClr val="000000"/>
                </a:solidFill>
                <a:latin typeface="Times New Roman"/>
                <a:ea typeface="Times New Roman"/>
              </a:rPr>
              <a:t>3</a:t>
            </a:r>
            <a:r>
              <a:rPr lang="lt-LT" sz="1800" dirty="0">
                <a:solidFill>
                  <a:srgbClr val="000000"/>
                </a:solidFill>
                <a:latin typeface="Times New Roman"/>
                <a:ea typeface="Times New Roman"/>
              </a:rPr>
              <a:t>. mokymosi pasiekimų patikrinimams organizuoti ir vykdyti;</a:t>
            </a:r>
            <a:endParaRPr lang="lt-LT" sz="1800" dirty="0">
              <a:latin typeface="Times New Roman"/>
              <a:ea typeface="Times New Roman"/>
            </a:endParaRPr>
          </a:p>
          <a:p>
            <a:pPr indent="0" algn="just">
              <a:spcAft>
                <a:spcPts val="0"/>
              </a:spcAft>
              <a:buNone/>
            </a:pPr>
            <a:r>
              <a:rPr lang="lt-LT" sz="1800" dirty="0" smtClean="0">
                <a:solidFill>
                  <a:srgbClr val="000000"/>
                </a:solidFill>
                <a:latin typeface="Times New Roman"/>
                <a:ea typeface="Times New Roman"/>
              </a:rPr>
              <a:t>4</a:t>
            </a:r>
            <a:r>
              <a:rPr lang="lt-LT" sz="1800" dirty="0">
                <a:solidFill>
                  <a:srgbClr val="000000"/>
                </a:solidFill>
                <a:latin typeface="Times New Roman"/>
                <a:ea typeface="Times New Roman"/>
              </a:rPr>
              <a:t>. formalųjį švietimą papildančio ugdymo programoms finansuoti (apmokėti už darbą mokytojams, dirbantiems pagal šias programas, jų kvalifikacijai tobulinti, su šių programų įgyvendinimu susijusių prekių ir paslaugų įsigijimo išlaidoms pagal finansų ministro tvirtinamą Lietuvos Respublikos valstybės ir savivaldybių biudžetų pajamų ir išlaidų klasifikaciją);</a:t>
            </a:r>
            <a:endParaRPr lang="lt-LT" sz="1800" dirty="0">
              <a:latin typeface="Times New Roman"/>
              <a:ea typeface="Times New Roman"/>
            </a:endParaRPr>
          </a:p>
          <a:p>
            <a:pPr indent="0" algn="just">
              <a:spcAft>
                <a:spcPts val="0"/>
              </a:spcAft>
              <a:buNone/>
            </a:pPr>
            <a:r>
              <a:rPr lang="lt-LT" sz="1800" dirty="0" smtClean="0">
                <a:solidFill>
                  <a:srgbClr val="000000"/>
                </a:solidFill>
                <a:latin typeface="Times New Roman"/>
                <a:ea typeface="Times New Roman"/>
              </a:rPr>
              <a:t>5</a:t>
            </a:r>
            <a:r>
              <a:rPr lang="lt-LT" sz="1800" dirty="0">
                <a:solidFill>
                  <a:srgbClr val="000000"/>
                </a:solidFill>
                <a:latin typeface="Times New Roman"/>
                <a:ea typeface="Times New Roman"/>
              </a:rPr>
              <a:t>. skaitmeninio ugdymo plėtrai (švietimo, mokslo ir sporto ministro nustatytus reikalavimus atitinkantiems skaitmeniniams </a:t>
            </a:r>
            <a:r>
              <a:rPr lang="lt-LT" sz="1800" dirty="0" err="1">
                <a:solidFill>
                  <a:srgbClr val="000000"/>
                </a:solidFill>
                <a:latin typeface="Times New Roman"/>
                <a:ea typeface="Times New Roman"/>
              </a:rPr>
              <a:t>mokymo(si</a:t>
            </a:r>
            <a:r>
              <a:rPr lang="lt-LT" sz="1800" dirty="0">
                <a:solidFill>
                  <a:srgbClr val="000000"/>
                </a:solidFill>
                <a:latin typeface="Times New Roman"/>
                <a:ea typeface="Times New Roman"/>
              </a:rPr>
              <a:t>) ištekliams, priemonėms ir informacinių ir komunikacinių technologijų įrangai įsigyti, taip pat mokytojų skaitmeninio raštingumo kompetencijai </a:t>
            </a:r>
            <a:r>
              <a:rPr lang="lt-LT" sz="1800" dirty="0" smtClean="0">
                <a:solidFill>
                  <a:srgbClr val="000000"/>
                </a:solidFill>
                <a:latin typeface="Times New Roman"/>
                <a:ea typeface="Times New Roman"/>
              </a:rPr>
              <a:t>tobulinti</a:t>
            </a:r>
            <a:endParaRPr lang="lt-LT" sz="1800" dirty="0">
              <a:latin typeface="Times New Roman"/>
              <a:ea typeface="Times New Roman"/>
            </a:endParaRPr>
          </a:p>
        </p:txBody>
      </p:sp>
    </p:spTree>
    <p:extLst>
      <p:ext uri="{BB962C8B-B14F-4D97-AF65-F5344CB8AC3E}">
        <p14:creationId xmlns:p14="http://schemas.microsoft.com/office/powerpoint/2010/main" val="821702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urinio vietos rezervavimo ženklas 1"/>
          <p:cNvSpPr>
            <a:spLocks noGrp="1"/>
          </p:cNvSpPr>
          <p:nvPr>
            <p:ph sz="quarter" idx="1"/>
          </p:nvPr>
        </p:nvSpPr>
        <p:spPr>
          <a:xfrm>
            <a:off x="457200" y="260648"/>
            <a:ext cx="7467600" cy="6213304"/>
          </a:xfrm>
        </p:spPr>
        <p:txBody>
          <a:bodyPr/>
          <a:lstStyle/>
          <a:p>
            <a:pPr lvl="0" indent="0" algn="just">
              <a:buClr>
                <a:srgbClr val="FE8637"/>
              </a:buClr>
              <a:buNone/>
            </a:pPr>
            <a:r>
              <a:rPr lang="lt-LT" sz="1800" dirty="0">
                <a:solidFill>
                  <a:srgbClr val="000000"/>
                </a:solidFill>
                <a:latin typeface="Times New Roman"/>
                <a:ea typeface="Times New Roman"/>
              </a:rPr>
              <a:t>pagal skaitmeninio raštingumo programas, atitinkančias švietimo, mokslo ir sporto ministro nustatytus reikalavimus);</a:t>
            </a:r>
            <a:endParaRPr lang="lt-LT" sz="1800" dirty="0">
              <a:solidFill>
                <a:prstClr val="black"/>
              </a:solidFill>
              <a:latin typeface="Times New Roman"/>
              <a:ea typeface="Times New Roman"/>
            </a:endParaRPr>
          </a:p>
          <a:p>
            <a:pPr lvl="0" indent="0" algn="just">
              <a:buClr>
                <a:srgbClr val="FE8637"/>
              </a:buClr>
              <a:buNone/>
            </a:pPr>
            <a:r>
              <a:rPr lang="lt-LT" sz="1800" dirty="0">
                <a:solidFill>
                  <a:srgbClr val="000000"/>
                </a:solidFill>
                <a:latin typeface="Times New Roman"/>
                <a:ea typeface="Times New Roman"/>
              </a:rPr>
              <a:t>6. mokyklų bibliotekų darbuotojams išlaikyti;</a:t>
            </a:r>
            <a:endParaRPr lang="lt-LT" sz="1800" dirty="0">
              <a:solidFill>
                <a:prstClr val="black"/>
              </a:solidFill>
              <a:latin typeface="Times New Roman"/>
              <a:ea typeface="Times New Roman"/>
            </a:endParaRPr>
          </a:p>
          <a:p>
            <a:pPr lvl="0" indent="0" algn="just">
              <a:buClr>
                <a:srgbClr val="FE8637"/>
              </a:buClr>
              <a:buNone/>
            </a:pPr>
            <a:r>
              <a:rPr lang="lt-LT" sz="1800" dirty="0">
                <a:solidFill>
                  <a:srgbClr val="000000"/>
                </a:solidFill>
                <a:latin typeface="Times New Roman"/>
                <a:ea typeface="Times New Roman"/>
              </a:rPr>
              <a:t>7. ugdymo finansavimo poreikių skirtumams tarp mokyklų sumažinti:</a:t>
            </a:r>
          </a:p>
          <a:p>
            <a:pPr marL="628650" lvl="0" indent="-285750" algn="just">
              <a:buClr>
                <a:srgbClr val="FE8637"/>
              </a:buClr>
            </a:pPr>
            <a:r>
              <a:rPr lang="lt-LT" sz="1800" dirty="0">
                <a:solidFill>
                  <a:prstClr val="black"/>
                </a:solidFill>
                <a:latin typeface="Times New Roman"/>
                <a:ea typeface="Times New Roman"/>
              </a:rPr>
              <a:t> pedagoginių darbuotojų </a:t>
            </a:r>
            <a:r>
              <a:rPr lang="lt-LT" sz="1800" dirty="0">
                <a:solidFill>
                  <a:srgbClr val="000000"/>
                </a:solidFill>
                <a:latin typeface="Times New Roman"/>
                <a:ea typeface="Times New Roman"/>
              </a:rPr>
              <a:t>pareiginės algos pastoviosios dalies</a:t>
            </a:r>
            <a:r>
              <a:rPr lang="lt-LT" sz="1800" dirty="0">
                <a:solidFill>
                  <a:prstClr val="black"/>
                </a:solidFill>
                <a:latin typeface="Times New Roman"/>
                <a:ea typeface="Times New Roman"/>
              </a:rPr>
              <a:t> koeficientų skirtumams mokyklose išlyginti (įskaitant pareiginės algos pastoviosios dalies koeficientų padidinimą dėl veiklos sudėtingumo), ikimokyklinio, priešmokyklinio ir bendrojo ugdymo prieinamumui užtikrinti (tarp jų ir mokyti namuose), ikimokyklinio ir priešmokyklinio ugdymo formų įvairovei </a:t>
            </a:r>
            <a:r>
              <a:rPr lang="lt-LT" sz="1800" dirty="0" smtClean="0">
                <a:solidFill>
                  <a:prstClr val="black"/>
                </a:solidFill>
                <a:latin typeface="Times New Roman"/>
                <a:ea typeface="Times New Roman"/>
              </a:rPr>
              <a:t>diegti;</a:t>
            </a:r>
          </a:p>
          <a:p>
            <a:pPr marL="628650" lvl="0" indent="-285750" algn="just">
              <a:buClr>
                <a:srgbClr val="FE8637"/>
              </a:buClr>
            </a:pPr>
            <a:r>
              <a:rPr lang="lt-LT" sz="1800" dirty="0" smtClean="0">
                <a:solidFill>
                  <a:srgbClr val="2F2B20"/>
                </a:solidFill>
                <a:latin typeface="Times New Roman"/>
                <a:ea typeface="Times New Roman"/>
              </a:rPr>
              <a:t>finansuoti </a:t>
            </a:r>
            <a:r>
              <a:rPr lang="lt-LT" sz="1800" dirty="0">
                <a:solidFill>
                  <a:srgbClr val="2F2B20"/>
                </a:solidFill>
                <a:latin typeface="Times New Roman"/>
                <a:ea typeface="Times New Roman"/>
              </a:rPr>
              <a:t>užsienio kalbų mokymuisi laikinosiose grupėse, mažesnėse už numatytąsias švietimo ir mokslo ministro tvirtinamuose</a:t>
            </a:r>
            <a:r>
              <a:rPr lang="lt-LT" sz="1800" b="1" dirty="0">
                <a:solidFill>
                  <a:srgbClr val="2F2B20"/>
                </a:solidFill>
                <a:latin typeface="Times New Roman"/>
                <a:ea typeface="Times New Roman"/>
              </a:rPr>
              <a:t> </a:t>
            </a:r>
            <a:r>
              <a:rPr lang="lt-LT" sz="1800" dirty="0">
                <a:solidFill>
                  <a:srgbClr val="2F2B20"/>
                </a:solidFill>
                <a:latin typeface="Times New Roman"/>
                <a:ea typeface="Times New Roman"/>
              </a:rPr>
              <a:t>pradinio, pagrindinio ir vidurinio ugdymo programų bendruosiuose ugdymo </a:t>
            </a:r>
            <a:r>
              <a:rPr lang="lt-LT" sz="1800" dirty="0" smtClean="0">
                <a:solidFill>
                  <a:srgbClr val="2F2B20"/>
                </a:solidFill>
                <a:latin typeface="Times New Roman"/>
                <a:ea typeface="Times New Roman"/>
              </a:rPr>
              <a:t>planuose;</a:t>
            </a:r>
          </a:p>
          <a:p>
            <a:pPr marL="628650" lvl="0" indent="-285750" algn="just">
              <a:buClr>
                <a:srgbClr val="FE8637"/>
              </a:buClr>
            </a:pPr>
            <a:r>
              <a:rPr lang="lt-LT" sz="1800" dirty="0" smtClean="0">
                <a:solidFill>
                  <a:srgbClr val="2F2B20"/>
                </a:solidFill>
                <a:latin typeface="Times New Roman"/>
                <a:ea typeface="Times New Roman"/>
              </a:rPr>
              <a:t>finansuoti </a:t>
            </a:r>
            <a:r>
              <a:rPr lang="lt-LT" sz="1800" dirty="0">
                <a:solidFill>
                  <a:srgbClr val="2F2B20"/>
                </a:solidFill>
                <a:latin typeface="Times New Roman"/>
                <a:ea typeface="Times New Roman"/>
              </a:rPr>
              <a:t>priemonėms, skirtoms mokinių iš nepalankios socialinės, ekonominės ir kultūrinės aplinkos mokymosi skirtumams sumažinti.</a:t>
            </a:r>
          </a:p>
          <a:p>
            <a:pPr marL="628650" lvl="0" indent="-285750" algn="just">
              <a:buClr>
                <a:srgbClr val="FE8637"/>
              </a:buClr>
            </a:pPr>
            <a:endParaRPr lang="lt-LT" sz="1800" dirty="0">
              <a:solidFill>
                <a:prstClr val="black"/>
              </a:solidFill>
              <a:latin typeface="Times New Roman"/>
              <a:ea typeface="Times New Roman"/>
            </a:endParaRPr>
          </a:p>
          <a:p>
            <a:endParaRPr lang="lt-LT" dirty="0"/>
          </a:p>
        </p:txBody>
      </p:sp>
    </p:spTree>
    <p:extLst>
      <p:ext uri="{BB962C8B-B14F-4D97-AF65-F5344CB8AC3E}">
        <p14:creationId xmlns:p14="http://schemas.microsoft.com/office/powerpoint/2010/main" val="2628098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urinio vietos rezervavimo ženklas 5"/>
          <p:cNvGraphicFramePr>
            <a:graphicFrameLocks noGrp="1"/>
          </p:cNvGraphicFramePr>
          <p:nvPr>
            <p:ph sz="quarter" idx="1"/>
            <p:extLst>
              <p:ext uri="{D42A27DB-BD31-4B8C-83A1-F6EECF244321}">
                <p14:modId xmlns:p14="http://schemas.microsoft.com/office/powerpoint/2010/main" val="1557775382"/>
              </p:ext>
            </p:extLst>
          </p:nvPr>
        </p:nvGraphicFramePr>
        <p:xfrm>
          <a:off x="755576" y="260648"/>
          <a:ext cx="7632848" cy="6403816"/>
        </p:xfrm>
        <a:graphic>
          <a:graphicData uri="http://schemas.openxmlformats.org/drawingml/2006/table">
            <a:tbl>
              <a:tblPr/>
              <a:tblGrid>
                <a:gridCol w="6639518"/>
                <a:gridCol w="993330"/>
              </a:tblGrid>
              <a:tr h="681991">
                <a:tc gridSpan="2">
                  <a:txBody>
                    <a:bodyPr/>
                    <a:lstStyle/>
                    <a:p>
                      <a:pPr algn="ctr" fontAlgn="b"/>
                      <a:r>
                        <a:rPr lang="lt-LT" sz="2800" b="1" i="0" u="none" strike="noStrike" dirty="0">
                          <a:solidFill>
                            <a:srgbClr val="000000"/>
                          </a:solidFill>
                          <a:effectLst/>
                          <a:latin typeface="Times New Roman"/>
                        </a:rPr>
                        <a:t>Ugdymo reikmės, finansuojamos iš savivaldybėms skiriamų mokymo lėšų</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lt-LT"/>
                    </a:p>
                  </a:txBody>
                  <a:tcPr/>
                </a:tc>
              </a:tr>
              <a:tr h="229801">
                <a:tc gridSpan="2">
                  <a:txBody>
                    <a:bodyPr/>
                    <a:lstStyle/>
                    <a:p>
                      <a:pPr algn="l" fontAlgn="ctr"/>
                      <a:r>
                        <a:rPr lang="lt-LT" sz="1800" b="0" i="0" u="none" strike="noStrike" dirty="0">
                          <a:solidFill>
                            <a:srgbClr val="000000"/>
                          </a:solidFill>
                          <a:effectLst/>
                          <a:latin typeface="Times New Roman"/>
                        </a:rPr>
                        <a:t>1.ugdymo procesui organizuoti ir valdyti:</a:t>
                      </a:r>
                    </a:p>
                  </a:txBody>
                  <a:tcPr marL="5816" marR="5816" marT="5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hMerge="1">
                  <a:txBody>
                    <a:bodyPr/>
                    <a:lstStyle/>
                    <a:p>
                      <a:endParaRPr lang="lt-LT"/>
                    </a:p>
                  </a:txBody>
                  <a:tcPr/>
                </a:tc>
              </a:tr>
              <a:tr h="434770">
                <a:tc>
                  <a:txBody>
                    <a:bodyPr/>
                    <a:lstStyle/>
                    <a:p>
                      <a:pPr algn="l" fontAlgn="ctr"/>
                      <a:r>
                        <a:rPr lang="lt-LT" sz="1800" b="0" i="0" u="none" strike="noStrike" dirty="0">
                          <a:solidFill>
                            <a:srgbClr val="000000"/>
                          </a:solidFill>
                          <a:effectLst/>
                          <a:latin typeface="Times New Roman"/>
                        </a:rPr>
                        <a:t>1.1. mokiniams, besimokantiems pagal ikimokyklinio ir priešmokyklinio ugdymo programas</a:t>
                      </a:r>
                    </a:p>
                  </a:txBody>
                  <a:tcPr marL="5816" marR="5816" marT="5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115,86</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1092">
                <a:tc>
                  <a:txBody>
                    <a:bodyPr/>
                    <a:lstStyle/>
                    <a:p>
                      <a:pPr algn="l" fontAlgn="ctr"/>
                      <a:r>
                        <a:rPr lang="lt-LT" sz="1800" b="0" i="0" u="none" strike="noStrike" dirty="0">
                          <a:solidFill>
                            <a:srgbClr val="000000"/>
                          </a:solidFill>
                          <a:effectLst/>
                          <a:latin typeface="Times New Roman"/>
                        </a:rPr>
                        <a:t>1.2. mokiniams, besimokantiems pagal bendrojo ugdymo programas</a:t>
                      </a:r>
                    </a:p>
                  </a:txBody>
                  <a:tcPr marL="5816" marR="5816" marT="5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231,75</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1344">
                <a:tc gridSpan="2">
                  <a:txBody>
                    <a:bodyPr/>
                    <a:lstStyle/>
                    <a:p>
                      <a:pPr algn="l" fontAlgn="ctr"/>
                      <a:r>
                        <a:rPr lang="lt-LT" sz="1800" b="0" i="0" u="none" strike="noStrike" dirty="0">
                          <a:solidFill>
                            <a:srgbClr val="000000"/>
                          </a:solidFill>
                          <a:effectLst/>
                          <a:latin typeface="Times New Roman"/>
                        </a:rPr>
                        <a:t>1.2. švietimo pagalbai mokyklose ir pedagoginę psichologinę pagalbą teikiančiose įstaigose:</a:t>
                      </a:r>
                    </a:p>
                  </a:txBody>
                  <a:tcPr marL="5816" marR="5816" marT="5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hMerge="1">
                  <a:txBody>
                    <a:bodyPr/>
                    <a:lstStyle/>
                    <a:p>
                      <a:endParaRPr lang="lt-LT"/>
                    </a:p>
                  </a:txBody>
                  <a:tcPr/>
                </a:tc>
              </a:tr>
              <a:tr h="434770">
                <a:tc>
                  <a:txBody>
                    <a:bodyPr/>
                    <a:lstStyle/>
                    <a:p>
                      <a:pPr algn="l" fontAlgn="ctr"/>
                      <a:r>
                        <a:rPr lang="lt-LT" sz="1800" b="0" i="0" u="none" strike="noStrike" dirty="0">
                          <a:solidFill>
                            <a:srgbClr val="000000"/>
                          </a:solidFill>
                          <a:effectLst/>
                          <a:latin typeface="Times New Roman"/>
                        </a:rPr>
                        <a:t>1.2.1. pedagoginei psichologinei pagalbai organizuoti, prevencinėms programoms įgyvendinti</a:t>
                      </a:r>
                    </a:p>
                  </a:txBody>
                  <a:tcPr marL="5816" marR="5816" marT="5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29,21</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9801">
                <a:tc>
                  <a:txBody>
                    <a:bodyPr/>
                    <a:lstStyle/>
                    <a:p>
                      <a:pPr algn="l" fontAlgn="ctr"/>
                      <a:r>
                        <a:rPr lang="lt-LT" sz="1800" b="0" i="0" u="none" strike="noStrike" dirty="0">
                          <a:solidFill>
                            <a:srgbClr val="000000"/>
                          </a:solidFill>
                          <a:effectLst/>
                          <a:latin typeface="Times New Roman"/>
                        </a:rPr>
                        <a:t>1.2.2. mokiniams, išskyrus mokinius, nurodytus  1.2.3 ir 1.2.4 papunkčiuose</a:t>
                      </a:r>
                    </a:p>
                  </a:txBody>
                  <a:tcPr marL="5816" marR="5816" marT="5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115,06</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1092">
                <a:tc>
                  <a:txBody>
                    <a:bodyPr/>
                    <a:lstStyle/>
                    <a:p>
                      <a:pPr algn="l" fontAlgn="ctr"/>
                      <a:r>
                        <a:rPr lang="lt-LT" sz="1800" b="0" i="0" u="none" strike="noStrike" dirty="0">
                          <a:solidFill>
                            <a:srgbClr val="000000"/>
                          </a:solidFill>
                          <a:effectLst/>
                          <a:latin typeface="Times New Roman"/>
                        </a:rPr>
                        <a:t>1.2.3. specialiųjų ugdymosi poreikių turintiems mokiniams:</a:t>
                      </a:r>
                    </a:p>
                  </a:txBody>
                  <a:tcPr marL="5816" marR="5816" marT="5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0" u="none" strike="noStrike">
                          <a:solidFill>
                            <a:srgbClr val="000000"/>
                          </a:solidFill>
                          <a:effectLst/>
                          <a:latin typeface="Times New Roman"/>
                        </a:rPr>
                        <a:t> </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80">
                <a:tc>
                  <a:txBody>
                    <a:bodyPr/>
                    <a:lstStyle/>
                    <a:p>
                      <a:pPr algn="l" fontAlgn="ctr"/>
                      <a:r>
                        <a:rPr lang="lt-LT" sz="1800" b="0" i="1" u="none" strike="noStrike" dirty="0">
                          <a:solidFill>
                            <a:srgbClr val="000000"/>
                          </a:solidFill>
                          <a:effectLst/>
                          <a:latin typeface="Times New Roman"/>
                        </a:rPr>
                        <a:t>1.2.3.1. besimokantiems pagal bendrojo ugdymo programas ir dėl įgimtų ar įgytų sutrikimų turintiems nedidelių arba vidutinių specialiųjų ugdymosi poreikių</a:t>
                      </a:r>
                    </a:p>
                  </a:txBody>
                  <a:tcPr marL="5816" marR="5816" marT="5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1" u="none" strike="noStrike">
                          <a:solidFill>
                            <a:srgbClr val="000000"/>
                          </a:solidFill>
                          <a:effectLst/>
                          <a:latin typeface="Times New Roman"/>
                        </a:rPr>
                        <a:t>1071,59</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190">
                <a:tc>
                  <a:txBody>
                    <a:bodyPr/>
                    <a:lstStyle/>
                    <a:p>
                      <a:pPr algn="l" fontAlgn="ctr"/>
                      <a:r>
                        <a:rPr lang="lt-LT" sz="1800" b="0" i="1" u="none" strike="noStrike" dirty="0">
                          <a:solidFill>
                            <a:srgbClr val="000000"/>
                          </a:solidFill>
                          <a:effectLst/>
                          <a:latin typeface="Times New Roman"/>
                        </a:rPr>
                        <a:t>1.2.3.2. besimokantiems pagal bendrojo ugdymo programas ir dėl įgimtų ar įgytų sutrikimų turintiems didelių arba labai didelių specialiųjų ugdymosi poreikių</a:t>
                      </a:r>
                    </a:p>
                  </a:txBody>
                  <a:tcPr marL="5816" marR="5816" marT="5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1" u="none" strike="noStrike">
                          <a:solidFill>
                            <a:srgbClr val="000000"/>
                          </a:solidFill>
                          <a:effectLst/>
                          <a:latin typeface="Times New Roman"/>
                        </a:rPr>
                        <a:t>1679,28</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9404">
                <a:tc>
                  <a:txBody>
                    <a:bodyPr/>
                    <a:lstStyle/>
                    <a:p>
                      <a:pPr algn="l" fontAlgn="ctr"/>
                      <a:r>
                        <a:rPr lang="lt-LT" sz="1800" b="0" i="1" u="none" strike="noStrike" dirty="0">
                          <a:solidFill>
                            <a:srgbClr val="000000"/>
                          </a:solidFill>
                          <a:effectLst/>
                          <a:latin typeface="Times New Roman"/>
                        </a:rPr>
                        <a:t>1.2.3.3. besimokantiems pagal ikimokyklinio ar priešmokyklinio ugdymo programas ir dėl įgimtų ar įgytų sutrikimų turintiems nedidelių arba vidutinių specialiųjų ugdymosi poreikių</a:t>
                      </a:r>
                    </a:p>
                  </a:txBody>
                  <a:tcPr marL="5816" marR="5816" marT="58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1" u="none" strike="noStrike" dirty="0">
                          <a:solidFill>
                            <a:srgbClr val="000000"/>
                          </a:solidFill>
                          <a:effectLst/>
                          <a:latin typeface="Times New Roman"/>
                        </a:rPr>
                        <a:t>743,40</a:t>
                      </a:r>
                    </a:p>
                  </a:txBody>
                  <a:tcPr marL="5816" marR="5816" marT="58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927987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urinio vietos rezervavimo ženklas 3"/>
          <p:cNvGraphicFramePr>
            <a:graphicFrameLocks noGrp="1"/>
          </p:cNvGraphicFramePr>
          <p:nvPr>
            <p:ph sz="quarter" idx="1"/>
            <p:extLst>
              <p:ext uri="{D42A27DB-BD31-4B8C-83A1-F6EECF244321}">
                <p14:modId xmlns:p14="http://schemas.microsoft.com/office/powerpoint/2010/main" val="4249151251"/>
              </p:ext>
            </p:extLst>
          </p:nvPr>
        </p:nvGraphicFramePr>
        <p:xfrm>
          <a:off x="971600" y="476672"/>
          <a:ext cx="7467600" cy="2242092"/>
        </p:xfrm>
        <a:graphic>
          <a:graphicData uri="http://schemas.openxmlformats.org/drawingml/2006/table">
            <a:tbl>
              <a:tblPr/>
              <a:tblGrid>
                <a:gridCol w="6398538"/>
                <a:gridCol w="1069062"/>
              </a:tblGrid>
              <a:tr h="692364">
                <a:tc>
                  <a:txBody>
                    <a:bodyPr/>
                    <a:lstStyle/>
                    <a:p>
                      <a:pPr algn="l" fontAlgn="ctr"/>
                      <a:r>
                        <a:rPr lang="lt-LT" sz="1800" b="0" i="1" u="none" strike="noStrike" dirty="0">
                          <a:solidFill>
                            <a:srgbClr val="000000"/>
                          </a:solidFill>
                          <a:effectLst/>
                          <a:latin typeface="Times New Roman"/>
                        </a:rPr>
                        <a:t>1.2.3.4. besimokantiems pagal ikimokyklinio ar priešmokyklinio ugdymo programas ir dėl įgimtų ar įgytų sutrikimų turintiems didelių arba labai didelių specialiųjų ugdymosi poreikių</a:t>
                      </a:r>
                    </a:p>
                  </a:txBody>
                  <a:tcPr marL="7922" marR="7922" marT="79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lt-LT" sz="1800" b="0" i="1" u="none" strike="noStrike">
                          <a:solidFill>
                            <a:srgbClr val="000000"/>
                          </a:solidFill>
                          <a:effectLst/>
                          <a:latin typeface="Times New Roman"/>
                        </a:rPr>
                        <a:t>1461,70</a:t>
                      </a:r>
                    </a:p>
                  </a:txBody>
                  <a:tcPr marL="7922" marR="7922" marT="79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5575">
                <a:tc>
                  <a:txBody>
                    <a:bodyPr/>
                    <a:lstStyle/>
                    <a:p>
                      <a:pPr algn="l" fontAlgn="ctr"/>
                      <a:r>
                        <a:rPr lang="lt-LT" sz="1800" b="0" i="0" u="none" strike="noStrike" dirty="0">
                          <a:solidFill>
                            <a:srgbClr val="000000"/>
                          </a:solidFill>
                          <a:effectLst/>
                          <a:latin typeface="Times New Roman"/>
                        </a:rPr>
                        <a:t>1.2.4. migrantams</a:t>
                      </a:r>
                    </a:p>
                  </a:txBody>
                  <a:tcPr marL="7922" marR="7922" marT="79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lt-LT" sz="1800" b="0" i="0" u="none" strike="noStrike">
                          <a:solidFill>
                            <a:srgbClr val="000000"/>
                          </a:solidFill>
                          <a:effectLst/>
                          <a:latin typeface="Times New Roman"/>
                        </a:rPr>
                        <a:t>593,30</a:t>
                      </a:r>
                    </a:p>
                  </a:txBody>
                  <a:tcPr marL="7922" marR="7922" marT="79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r>
              <a:tr h="261419">
                <a:tc>
                  <a:txBody>
                    <a:bodyPr/>
                    <a:lstStyle/>
                    <a:p>
                      <a:pPr algn="l" fontAlgn="ctr"/>
                      <a:r>
                        <a:rPr lang="fi-FI" sz="1800" b="0" i="0" u="none" strike="noStrike" dirty="0">
                          <a:solidFill>
                            <a:srgbClr val="000000"/>
                          </a:solidFill>
                          <a:effectLst/>
                          <a:latin typeface="Times New Roman"/>
                        </a:rPr>
                        <a:t>1.3. mokymosi pasiekimų patikrinimams organizuoti ir vykdyti</a:t>
                      </a:r>
                    </a:p>
                  </a:txBody>
                  <a:tcPr marL="7922" marR="7922" marT="79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lt-LT" sz="1800" b="0" i="0" u="none" strike="noStrike">
                          <a:solidFill>
                            <a:srgbClr val="000000"/>
                          </a:solidFill>
                          <a:effectLst/>
                          <a:latin typeface="Times New Roman"/>
                        </a:rPr>
                        <a:t>1,81</a:t>
                      </a:r>
                    </a:p>
                  </a:txBody>
                  <a:tcPr marL="7922" marR="7922" marT="79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r>
              <a:tr h="236069">
                <a:tc>
                  <a:txBody>
                    <a:bodyPr/>
                    <a:lstStyle/>
                    <a:p>
                      <a:pPr algn="l" fontAlgn="ctr"/>
                      <a:r>
                        <a:rPr lang="lt-LT" sz="1800" b="0" i="0" u="none" strike="noStrike" dirty="0">
                          <a:solidFill>
                            <a:srgbClr val="000000"/>
                          </a:solidFill>
                          <a:effectLst/>
                          <a:latin typeface="Times New Roman"/>
                        </a:rPr>
                        <a:t>1.4. formalųjį švietimą papildančio ugdymo programoms finansuoti</a:t>
                      </a:r>
                    </a:p>
                  </a:txBody>
                  <a:tcPr marL="7922" marR="7922" marT="79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lt-LT" sz="1800" b="0" i="0" u="none" strike="noStrike">
                          <a:solidFill>
                            <a:srgbClr val="000000"/>
                          </a:solidFill>
                          <a:effectLst/>
                          <a:latin typeface="Times New Roman"/>
                        </a:rPr>
                        <a:t>21,97</a:t>
                      </a:r>
                    </a:p>
                  </a:txBody>
                  <a:tcPr marL="7922" marR="7922" marT="79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r>
              <a:tr h="245575">
                <a:tc>
                  <a:txBody>
                    <a:bodyPr/>
                    <a:lstStyle/>
                    <a:p>
                      <a:pPr algn="l" fontAlgn="ctr"/>
                      <a:r>
                        <a:rPr lang="lt-LT" sz="1800" b="0" i="0" u="none" strike="noStrike" dirty="0">
                          <a:solidFill>
                            <a:srgbClr val="000000"/>
                          </a:solidFill>
                          <a:effectLst/>
                          <a:latin typeface="Times New Roman"/>
                        </a:rPr>
                        <a:t>1.5. skaitmeninio ugdymo plėtrai</a:t>
                      </a:r>
                    </a:p>
                  </a:txBody>
                  <a:tcPr marL="7922" marR="7922" marT="79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lt-LT" sz="1800" b="0" i="0" u="none" strike="noStrike">
                          <a:solidFill>
                            <a:srgbClr val="000000"/>
                          </a:solidFill>
                          <a:effectLst/>
                          <a:latin typeface="Times New Roman"/>
                        </a:rPr>
                        <a:t>30,01</a:t>
                      </a:r>
                    </a:p>
                  </a:txBody>
                  <a:tcPr marL="7922" marR="7922" marT="79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r>
              <a:tr h="245575">
                <a:tc>
                  <a:txBody>
                    <a:bodyPr/>
                    <a:lstStyle/>
                    <a:p>
                      <a:pPr algn="l" fontAlgn="ctr"/>
                      <a:r>
                        <a:rPr lang="lt-LT" sz="1800" b="0" i="0" u="none" strike="noStrike" dirty="0">
                          <a:solidFill>
                            <a:srgbClr val="000000"/>
                          </a:solidFill>
                          <a:effectLst/>
                          <a:latin typeface="Times New Roman"/>
                        </a:rPr>
                        <a:t>1.6. mokyklos bibliotekos darbuotojams išlaikyti</a:t>
                      </a:r>
                    </a:p>
                  </a:txBody>
                  <a:tcPr marL="7922" marR="7922" marT="79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lt-LT" sz="1800" b="0" i="0" u="none" strike="noStrike" dirty="0">
                          <a:solidFill>
                            <a:srgbClr val="000000"/>
                          </a:solidFill>
                          <a:effectLst/>
                          <a:latin typeface="Times New Roman"/>
                        </a:rPr>
                        <a:t>41,87</a:t>
                      </a:r>
                    </a:p>
                  </a:txBody>
                  <a:tcPr marL="7922" marR="7922" marT="792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r>
            </a:tbl>
          </a:graphicData>
        </a:graphic>
      </p:graphicFrame>
      <p:sp>
        <p:nvSpPr>
          <p:cNvPr id="5" name="Stačiakampis 4"/>
          <p:cNvSpPr/>
          <p:nvPr/>
        </p:nvSpPr>
        <p:spPr>
          <a:xfrm>
            <a:off x="1008011" y="2852936"/>
            <a:ext cx="7442703" cy="923330"/>
          </a:xfrm>
          <a:prstGeom prst="rect">
            <a:avLst/>
          </a:prstGeom>
        </p:spPr>
        <p:txBody>
          <a:bodyPr wrap="square">
            <a:spAutoFit/>
          </a:bodyPr>
          <a:lstStyle/>
          <a:p>
            <a:pPr marL="274320" lvl="0">
              <a:spcBef>
                <a:spcPts val="600"/>
              </a:spcBef>
              <a:buClr>
                <a:srgbClr val="A9A57C"/>
              </a:buClr>
              <a:buSzPct val="70000"/>
            </a:pPr>
            <a:r>
              <a:rPr lang="lt-LT" dirty="0">
                <a:solidFill>
                  <a:prstClr val="black"/>
                </a:solidFill>
                <a:latin typeface="Times New Roman"/>
                <a:ea typeface="Times New Roman"/>
              </a:rPr>
              <a:t>Lėšas ugdymo finansavimo poreikių skirtumams tarp mokyklų sumažinti sudaro 2,4 procento, apskaičiuoto nuo mokykloms apskaičiuotų lėšų ugdymo planui (ugdomajai veiklai) įgyvendinti sumos. </a:t>
            </a:r>
          </a:p>
        </p:txBody>
      </p:sp>
      <p:sp>
        <p:nvSpPr>
          <p:cNvPr id="6" name="Stačiakampis 5"/>
          <p:cNvSpPr/>
          <p:nvPr/>
        </p:nvSpPr>
        <p:spPr>
          <a:xfrm>
            <a:off x="1177907" y="3789040"/>
            <a:ext cx="7272807" cy="1477328"/>
          </a:xfrm>
          <a:prstGeom prst="rect">
            <a:avLst/>
          </a:prstGeom>
        </p:spPr>
        <p:txBody>
          <a:bodyPr wrap="square">
            <a:spAutoFit/>
          </a:bodyPr>
          <a:lstStyle/>
          <a:p>
            <a:pPr marL="114300" lvl="0">
              <a:spcBef>
                <a:spcPts val="600"/>
              </a:spcBef>
              <a:buClr>
                <a:srgbClr val="A9A57C"/>
              </a:buClr>
              <a:buSzPct val="70000"/>
            </a:pPr>
            <a:r>
              <a:rPr lang="lt-LT" dirty="0">
                <a:solidFill>
                  <a:srgbClr val="000000"/>
                </a:solidFill>
                <a:latin typeface="Times New Roman"/>
                <a:ea typeface="Times New Roman"/>
              </a:rPr>
              <a:t>2, 4, 6 punktuose nurodytoms ugdymo reikmėms tenkinti savivaldybės turi skirti ne mažiau kaip 100 procentų lėšų, apskaičiuotų pagal LRV patvirtinto mokymo lėšų apskaičiavimo, paskirstymo ir panaudojimo Aprašo 1 priede nurodytus atitinkamų ugdymo reikmių koeficientus ir faktinį mokinių skaičių. </a:t>
            </a:r>
            <a:endParaRPr lang="lt-LT" dirty="0">
              <a:solidFill>
                <a:srgbClr val="2F2B20"/>
              </a:solidFill>
            </a:endParaRPr>
          </a:p>
        </p:txBody>
      </p:sp>
    </p:spTree>
    <p:extLst>
      <p:ext uri="{BB962C8B-B14F-4D97-AF65-F5344CB8AC3E}">
        <p14:creationId xmlns:p14="http://schemas.microsoft.com/office/powerpoint/2010/main" val="25384643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p:cNvSpPr>
            <a:spLocks noGrp="1"/>
          </p:cNvSpPr>
          <p:nvPr>
            <p:ph sz="quarter" idx="1"/>
          </p:nvPr>
        </p:nvSpPr>
        <p:spPr>
          <a:xfrm>
            <a:off x="457200" y="404664"/>
            <a:ext cx="7620000" cy="5996136"/>
          </a:xfrm>
        </p:spPr>
        <p:txBody>
          <a:bodyPr/>
          <a:lstStyle/>
          <a:p>
            <a:pPr lvl="0" indent="0" algn="just">
              <a:buClr>
                <a:srgbClr val="A9A57C"/>
              </a:buClr>
              <a:buNone/>
            </a:pPr>
            <a:endParaRPr lang="lt-LT" sz="1400" dirty="0" smtClean="0">
              <a:solidFill>
                <a:srgbClr val="2F2B20"/>
              </a:solidFill>
              <a:latin typeface="Times New Roman"/>
              <a:ea typeface="Times New Roman"/>
            </a:endParaRPr>
          </a:p>
          <a:p>
            <a:pPr lvl="0" indent="0" algn="just">
              <a:buClr>
                <a:srgbClr val="A9A57C"/>
              </a:buClr>
              <a:buNone/>
            </a:pPr>
            <a:endParaRPr lang="lt-LT" sz="1400" dirty="0">
              <a:solidFill>
                <a:srgbClr val="2F2B20"/>
              </a:solidFill>
              <a:latin typeface="Times New Roman"/>
              <a:ea typeface="Times New Roman"/>
            </a:endParaRPr>
          </a:p>
          <a:p>
            <a:endParaRPr lang="lt-LT" dirty="0"/>
          </a:p>
        </p:txBody>
      </p:sp>
      <p:graphicFrame>
        <p:nvGraphicFramePr>
          <p:cNvPr id="5" name="Diagrama 4"/>
          <p:cNvGraphicFramePr>
            <a:graphicFrameLocks/>
          </p:cNvGraphicFramePr>
          <p:nvPr>
            <p:extLst>
              <p:ext uri="{D42A27DB-BD31-4B8C-83A1-F6EECF244321}">
                <p14:modId xmlns:p14="http://schemas.microsoft.com/office/powerpoint/2010/main" val="392268100"/>
              </p:ext>
            </p:extLst>
          </p:nvPr>
        </p:nvGraphicFramePr>
        <p:xfrm>
          <a:off x="1043608" y="116632"/>
          <a:ext cx="6840760" cy="29523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Diagrama 6"/>
          <p:cNvGraphicFramePr>
            <a:graphicFrameLocks/>
          </p:cNvGraphicFramePr>
          <p:nvPr>
            <p:extLst>
              <p:ext uri="{D42A27DB-BD31-4B8C-83A1-F6EECF244321}">
                <p14:modId xmlns:p14="http://schemas.microsoft.com/office/powerpoint/2010/main" val="3061302932"/>
              </p:ext>
            </p:extLst>
          </p:nvPr>
        </p:nvGraphicFramePr>
        <p:xfrm>
          <a:off x="899592" y="2996952"/>
          <a:ext cx="7272808" cy="32800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00950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7467600" cy="562074"/>
          </a:xfrm>
        </p:spPr>
        <p:txBody>
          <a:bodyPr>
            <a:normAutofit/>
          </a:bodyPr>
          <a:lstStyle/>
          <a:p>
            <a:r>
              <a:rPr lang="lt-LT" sz="2800" b="1" dirty="0" smtClean="0">
                <a:solidFill>
                  <a:schemeClr val="tx1"/>
                </a:solidFill>
                <a:latin typeface="Times New Roman" pitchFamily="18" charset="0"/>
                <a:cs typeface="Times New Roman" pitchFamily="18" charset="0"/>
              </a:rPr>
              <a:t>Mokykloms skiriamos mokymo lėšos</a:t>
            </a:r>
            <a:endParaRPr lang="lt-LT" sz="2800" b="1" dirty="0">
              <a:solidFill>
                <a:schemeClr val="tx1"/>
              </a:solidFill>
              <a:latin typeface="Times New Roman" pitchFamily="18" charset="0"/>
              <a:cs typeface="Times New Roman" pitchFamily="18" charset="0"/>
            </a:endParaRPr>
          </a:p>
        </p:txBody>
      </p:sp>
      <p:sp>
        <p:nvSpPr>
          <p:cNvPr id="3" name="Turinio vietos rezervavimo ženklas 2"/>
          <p:cNvSpPr>
            <a:spLocks noGrp="1"/>
          </p:cNvSpPr>
          <p:nvPr>
            <p:ph sz="quarter" idx="1"/>
          </p:nvPr>
        </p:nvSpPr>
        <p:spPr>
          <a:xfrm>
            <a:off x="457200" y="1052736"/>
            <a:ext cx="7467600" cy="5805264"/>
          </a:xfrm>
        </p:spPr>
        <p:txBody>
          <a:bodyPr>
            <a:normAutofit fontScale="32500" lnSpcReduction="20000"/>
          </a:bodyPr>
          <a:lstStyle/>
          <a:p>
            <a:pPr indent="0" algn="just">
              <a:spcAft>
                <a:spcPts val="0"/>
              </a:spcAft>
              <a:buNone/>
            </a:pPr>
            <a:r>
              <a:rPr lang="lt-LT" sz="5500" dirty="0" smtClean="0">
                <a:latin typeface="Times New Roman"/>
                <a:ea typeface="Times New Roman"/>
              </a:rPr>
              <a:t> </a:t>
            </a:r>
            <a:r>
              <a:rPr lang="lt-LT" sz="5500" dirty="0">
                <a:latin typeface="Times New Roman"/>
                <a:ea typeface="Times New Roman"/>
              </a:rPr>
              <a:t>Mokykloms skiriamos mokymo lėšos šioms ugdymo reikmėms tenkinti:</a:t>
            </a:r>
          </a:p>
          <a:p>
            <a:pPr indent="0" algn="just">
              <a:spcAft>
                <a:spcPts val="0"/>
              </a:spcAft>
              <a:buNone/>
            </a:pPr>
            <a:r>
              <a:rPr lang="lt-LT" sz="5500" dirty="0" smtClean="0">
                <a:latin typeface="Times New Roman"/>
                <a:ea typeface="Times New Roman"/>
              </a:rPr>
              <a:t>1</a:t>
            </a:r>
            <a:r>
              <a:rPr lang="lt-LT" sz="5500" dirty="0">
                <a:latin typeface="Times New Roman"/>
                <a:ea typeface="Times New Roman"/>
              </a:rPr>
              <a:t>. ugdymo planui (ugdomajai veiklai) įgyvendinti (darbo užmokesčiui pagal ugdymo planą mokėti, taip pat sumokėti už ikimokyklinį ir priešmokyklinį ugdymą, finansuojamą iš mokymo lėšų);</a:t>
            </a:r>
          </a:p>
          <a:p>
            <a:pPr indent="0" algn="just">
              <a:spcAft>
                <a:spcPts val="0"/>
              </a:spcAft>
              <a:buNone/>
            </a:pPr>
            <a:r>
              <a:rPr lang="lt-LT" sz="5500" dirty="0" smtClean="0">
                <a:latin typeface="Times New Roman"/>
                <a:ea typeface="Times New Roman"/>
              </a:rPr>
              <a:t>2</a:t>
            </a:r>
            <a:r>
              <a:rPr lang="lt-LT" sz="5500" dirty="0">
                <a:latin typeface="Times New Roman"/>
                <a:ea typeface="Times New Roman"/>
              </a:rPr>
              <a:t>. vadovėliams ir kitoms mokymo priemonėms (įsigyti ir nuomoti, įskaitant ir skaitmenines versijas), kurios naudojamos, vadovaujantis švietimo, mokslo ir sporto ministro tvirtinamu Bendrojo ugdymo dalykų vadovėlių ir mokymo priemonių atitikties teisės aktams įvertinimo ir aprūpinimo jais tvarkos aprašu; </a:t>
            </a:r>
          </a:p>
          <a:p>
            <a:pPr indent="0" algn="just">
              <a:spcAft>
                <a:spcPts val="0"/>
              </a:spcAft>
              <a:buNone/>
            </a:pPr>
            <a:r>
              <a:rPr lang="lt-LT" sz="5500" dirty="0" smtClean="0">
                <a:latin typeface="Times New Roman"/>
                <a:ea typeface="Times New Roman"/>
              </a:rPr>
              <a:t>3</a:t>
            </a:r>
            <a:r>
              <a:rPr lang="lt-LT" sz="5500" dirty="0">
                <a:latin typeface="Times New Roman"/>
                <a:ea typeface="Times New Roman"/>
              </a:rPr>
              <a:t>. mokinių pažintinei veiklai ir profesiniam orientavimui, kurias rekomenduojama naudoti, vadovaujantis švietimo, mokslo ir sporto ministro tvirtinamomis Mokinių pažintinei veiklai skirtų lėšų naudojimo metodinėmis rekomendacijomis; </a:t>
            </a:r>
          </a:p>
          <a:p>
            <a:pPr indent="0" algn="just">
              <a:spcAft>
                <a:spcPts val="0"/>
              </a:spcAft>
              <a:buNone/>
            </a:pPr>
            <a:r>
              <a:rPr lang="lt-LT" sz="5500" dirty="0" smtClean="0">
                <a:latin typeface="Times New Roman"/>
                <a:ea typeface="Times New Roman"/>
              </a:rPr>
              <a:t>4</a:t>
            </a:r>
            <a:r>
              <a:rPr lang="lt-LT" sz="5500" dirty="0">
                <a:latin typeface="Times New Roman"/>
                <a:ea typeface="Times New Roman"/>
              </a:rPr>
              <a:t>. mokytojų ir kitų ugdymo procese dalyvaujančių asmenų kvalifikacijai tobulinti, kurios naudojamos kvalifikacijai tobulinti, vadovaujantis švietimo, mokslo ir sporto ministro tvirtinamais Valstybinių ir savivaldybių švietimo įstaigų (išskyrus aukštąsias mokyklas) vadovų, jų pavaduotojų ugdymui, ugdymą organizuojančių skyrių vedėjų, mokytojų, pagalbos mokiniui specialistų kvalifikacijos tobulinimo nuostatais, taip pat komandiruočių išlaidoms padengti, kai vykstama tobulinti kvalifikacijos; </a:t>
            </a:r>
          </a:p>
          <a:p>
            <a:pPr indent="0" algn="just">
              <a:spcAft>
                <a:spcPts val="0"/>
              </a:spcAft>
              <a:buNone/>
              <a:tabLst>
                <a:tab pos="457200" algn="l"/>
              </a:tabLst>
            </a:pPr>
            <a:r>
              <a:rPr lang="lt-LT" sz="5500" dirty="0" smtClean="0">
                <a:latin typeface="Times New Roman"/>
                <a:ea typeface="Times New Roman"/>
              </a:rPr>
              <a:t>5</a:t>
            </a:r>
            <a:r>
              <a:rPr lang="lt-LT" sz="5500" dirty="0">
                <a:latin typeface="Times New Roman"/>
                <a:ea typeface="Times New Roman"/>
              </a:rPr>
              <a:t>. informacinėms ir komunikacinėms technologijoms (IKT) diegti ir naudoti (internetui diegti ir naudoti, duomenų bazėms, elektroniniams dienynams tvarkyti, IKT aptarnaujantiems darbuotojams už darbą mokėti ir kitoms išlaidoms, susijusioms su IKT</a:t>
            </a:r>
            <a:r>
              <a:rPr lang="lt-LT" sz="5500" dirty="0" smtClean="0">
                <a:latin typeface="Times New Roman"/>
                <a:ea typeface="Times New Roman"/>
              </a:rPr>
              <a:t>).</a:t>
            </a:r>
          </a:p>
          <a:p>
            <a:pPr indent="457200" algn="just">
              <a:spcAft>
                <a:spcPts val="0"/>
              </a:spcAft>
              <a:tabLst>
                <a:tab pos="457200" algn="l"/>
              </a:tabLst>
            </a:pPr>
            <a:endParaRPr lang="lt-LT" sz="5500" dirty="0">
              <a:latin typeface="Times New Roman"/>
              <a:ea typeface="Times New Roman"/>
            </a:endParaRPr>
          </a:p>
          <a:p>
            <a:endParaRPr lang="lt-LT" dirty="0"/>
          </a:p>
        </p:txBody>
      </p:sp>
    </p:spTree>
    <p:extLst>
      <p:ext uri="{BB962C8B-B14F-4D97-AF65-F5344CB8AC3E}">
        <p14:creationId xmlns:p14="http://schemas.microsoft.com/office/powerpoint/2010/main" val="30103347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urinio vietos rezervavimo ženklas 3"/>
          <p:cNvGraphicFramePr>
            <a:graphicFrameLocks noGrp="1"/>
          </p:cNvGraphicFramePr>
          <p:nvPr>
            <p:ph sz="quarter" idx="1"/>
            <p:extLst>
              <p:ext uri="{D42A27DB-BD31-4B8C-83A1-F6EECF244321}">
                <p14:modId xmlns:p14="http://schemas.microsoft.com/office/powerpoint/2010/main" val="148870890"/>
              </p:ext>
            </p:extLst>
          </p:nvPr>
        </p:nvGraphicFramePr>
        <p:xfrm>
          <a:off x="683568" y="332656"/>
          <a:ext cx="7620000" cy="62646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74625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endParaRPr lang="lt-LT"/>
          </a:p>
        </p:txBody>
      </p:sp>
      <p:graphicFrame>
        <p:nvGraphicFramePr>
          <p:cNvPr id="4" name="Turinio vietos rezervavimo ženklas 3"/>
          <p:cNvGraphicFramePr>
            <a:graphicFrameLocks noGrp="1"/>
          </p:cNvGraphicFramePr>
          <p:nvPr>
            <p:ph sz="quarter" idx="1"/>
          </p:nvPr>
        </p:nvGraphicFramePr>
        <p:xfrm>
          <a:off x="457200" y="1600200"/>
          <a:ext cx="7467600" cy="48736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262991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šdailintas">
  <a:themeElements>
    <a:clrScheme name="Išdailintas">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Išdailintas">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Išdailintas">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1261</TotalTime>
  <Words>969</Words>
  <Application>Microsoft Office PowerPoint</Application>
  <PresentationFormat>Demonstracija ekrane (4:3)</PresentationFormat>
  <Paragraphs>249</Paragraphs>
  <Slides>16</Slides>
  <Notes>1</Notes>
  <HiddenSlides>0</HiddenSlides>
  <MMClips>0</MMClips>
  <ScaleCrop>false</ScaleCrop>
  <HeadingPairs>
    <vt:vector size="4" baseType="variant">
      <vt:variant>
        <vt:lpstr>Tema</vt:lpstr>
      </vt:variant>
      <vt:variant>
        <vt:i4>1</vt:i4>
      </vt:variant>
      <vt:variant>
        <vt:lpstr>Skaidrių pavadinimai</vt:lpstr>
      </vt:variant>
      <vt:variant>
        <vt:i4>16</vt:i4>
      </vt:variant>
    </vt:vector>
  </HeadingPairs>
  <TitlesOfParts>
    <vt:vector size="17" baseType="lpstr">
      <vt:lpstr>Išdailintas</vt:lpstr>
      <vt:lpstr>Mokymo lėšų apskaičiavimo ir panaudojimo apžvalga 2019-2021 m. </vt:lpstr>
      <vt:lpstr>Mokymo lėšos, apskaičiuotos savivaldybei</vt:lpstr>
      <vt:lpstr>PowerPoint pristatymas</vt:lpstr>
      <vt:lpstr>PowerPoint pristatymas</vt:lpstr>
      <vt:lpstr>PowerPoint pristatymas</vt:lpstr>
      <vt:lpstr>PowerPoint pristatymas</vt:lpstr>
      <vt:lpstr>Mokykloms skiriamos mokymo lėšos</vt:lpstr>
      <vt:lpstr>PowerPoint pristatymas</vt:lpstr>
      <vt:lpstr>PowerPoint pristatymas</vt:lpstr>
      <vt:lpstr>Mokykloms skirtų mokymo lėšų ugdymo reikmėms panaudojimas 2019-2021 m.</vt:lpstr>
      <vt:lpstr>PowerPoint pristatymas</vt:lpstr>
      <vt:lpstr>Specialiosios pedagoginės pagalbos specialistų etatų skaičiaus pokytis 2019-2021 m.</vt:lpstr>
      <vt:lpstr>Specialiosios pedagoginės pagalbos specialistų etatų skaičiaus pokytis 2019-2021 m.</vt:lpstr>
      <vt:lpstr>PowerPoint pristatymas</vt:lpstr>
      <vt:lpstr>Lėšų poreikis neužimtiems etatams tūkst. Eur </vt:lpstr>
      <vt:lpstr>       Ačiū už dėmesį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Mokymo lėšų panaudojimo analizė 2018-2021 m.</dc:title>
  <dc:creator>Birutė Brogienė</dc:creator>
  <cp:lastModifiedBy>Birutė Brogienė</cp:lastModifiedBy>
  <cp:revision>48</cp:revision>
  <dcterms:created xsi:type="dcterms:W3CDTF">2022-05-31T08:39:52Z</dcterms:created>
  <dcterms:modified xsi:type="dcterms:W3CDTF">2022-07-14T13:09:23Z</dcterms:modified>
</cp:coreProperties>
</file>