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78" r:id="rId3"/>
    <p:sldId id="279" r:id="rId4"/>
    <p:sldId id="280" r:id="rId5"/>
    <p:sldId id="259" r:id="rId6"/>
    <p:sldId id="282" r:id="rId7"/>
    <p:sldId id="283" r:id="rId8"/>
    <p:sldId id="285" r:id="rId9"/>
    <p:sldId id="281" r:id="rId10"/>
    <p:sldId id="284" r:id="rId11"/>
    <p:sldId id="277" r:id="rId12"/>
    <p:sldId id="271" r:id="rId13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880249343832031E-3"/>
          <c:y val="0"/>
          <c:w val="0.63541715879265082"/>
          <c:h val="0.96875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7421227034120726"/>
                  <c:y val="4.931200787401574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513; </a:t>
                    </a:r>
                    <a:r>
                      <a:rPr lang="en-US" sz="1500" baseline="0" dirty="0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898802493438321"/>
                  <c:y val="-0.1521080216535433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588; </a:t>
                    </a:r>
                    <a:r>
                      <a:rPr lang="en-US" sz="1500" baseline="0" dirty="0"/>
                      <a:t>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706364829396324"/>
                  <c:y val="7.467249015748031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189; </a:t>
                    </a:r>
                    <a:r>
                      <a:rPr lang="en-US" sz="1500" baseline="0" dirty="0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Lapas1!$A$2:$A$5</c:f>
              <c:strCache>
                <c:ptCount val="3"/>
                <c:pt idx="0">
                  <c:v>Plungės SRC</c:v>
                </c:pt>
                <c:pt idx="1">
                  <c:v>Plungės M. Oginskio meno m-kla</c:v>
                </c:pt>
                <c:pt idx="2">
                  <c:v>Platelių meno m-kla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513</c:v>
                </c:pt>
                <c:pt idx="1">
                  <c:v>588</c:v>
                </c:pt>
                <c:pt idx="2">
                  <c:v>189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1339665354330719"/>
          <c:y val="0.1878001968503937"/>
          <c:w val="0.37410334645669291"/>
          <c:h val="0.62439936023622045"/>
        </c:manualLayout>
      </c:layout>
      <c:overlay val="0"/>
      <c:txPr>
        <a:bodyPr/>
        <a:lstStyle/>
        <a:p>
          <a:pPr>
            <a:defRPr sz="16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t-L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Lapas1!$B$2:$B$5</c:f>
              <c:numCache>
                <c:formatCode>General</c:formatCode>
                <c:ptCount val="4"/>
                <c:pt idx="0">
                  <c:v>0.36370000000000002</c:v>
                </c:pt>
                <c:pt idx="1">
                  <c:v>0.37640000000000001</c:v>
                </c:pt>
                <c:pt idx="2">
                  <c:v>0.3659</c:v>
                </c:pt>
                <c:pt idx="3">
                  <c:v>0.34449999999999997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6084608"/>
        <c:axId val="155487040"/>
      </c:lineChart>
      <c:catAx>
        <c:axId val="4608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155487040"/>
        <c:crosses val="autoZero"/>
        <c:auto val="1"/>
        <c:lblAlgn val="ctr"/>
        <c:lblOffset val="100"/>
        <c:noMultiLvlLbl val="0"/>
      </c:catAx>
      <c:valAx>
        <c:axId val="155487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4608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lt-L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Plungės SRC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Lapas1!$B$2:$B$5</c:f>
              <c:numCache>
                <c:formatCode>General</c:formatCode>
                <c:ptCount val="4"/>
                <c:pt idx="0">
                  <c:v>449</c:v>
                </c:pt>
                <c:pt idx="1">
                  <c:v>484</c:v>
                </c:pt>
                <c:pt idx="2">
                  <c:v>514</c:v>
                </c:pt>
                <c:pt idx="3">
                  <c:v>513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Plungės M.Oginskio meno m-kla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Lapas1!$C$2:$C$5</c:f>
              <c:numCache>
                <c:formatCode>General</c:formatCode>
                <c:ptCount val="4"/>
                <c:pt idx="0">
                  <c:v>574</c:v>
                </c:pt>
                <c:pt idx="1">
                  <c:v>600</c:v>
                </c:pt>
                <c:pt idx="2">
                  <c:v>602</c:v>
                </c:pt>
                <c:pt idx="3">
                  <c:v>588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Platelių meno m-kla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Lapas1!$D$2:$D$5</c:f>
              <c:numCache>
                <c:formatCode>General</c:formatCode>
                <c:ptCount val="4"/>
                <c:pt idx="0">
                  <c:v>229</c:v>
                </c:pt>
                <c:pt idx="1">
                  <c:v>265</c:v>
                </c:pt>
                <c:pt idx="2">
                  <c:v>221</c:v>
                </c:pt>
                <c:pt idx="3">
                  <c:v>189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96640"/>
        <c:axId val="94832320"/>
      </c:lineChart>
      <c:catAx>
        <c:axId val="1809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aseline="0"/>
            </a:pPr>
            <a:endParaRPr lang="lt-LT"/>
          </a:p>
        </c:txPr>
        <c:crossAx val="94832320"/>
        <c:crosses val="autoZero"/>
        <c:auto val="1"/>
        <c:lblAlgn val="ctr"/>
        <c:lblOffset val="100"/>
        <c:noMultiLvlLbl val="0"/>
      </c:catAx>
      <c:valAx>
        <c:axId val="94832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aseline="0"/>
            </a:pPr>
            <a:endParaRPr lang="lt-LT"/>
          </a:p>
        </c:txPr>
        <c:crossAx val="18096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aseline="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95286790988761E-2"/>
          <c:y val="5.6338395699598143E-2"/>
          <c:w val="0.62324626253764792"/>
          <c:h val="0.93465267992275991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explosion val="6"/>
          <c:dLbls>
            <c:dLbl>
              <c:idx val="0"/>
              <c:layout>
                <c:manualLayout>
                  <c:x val="-0.18180889444710355"/>
                  <c:y val="-7.2778821564636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585615653010968"/>
                  <c:y val="-9.7633996137988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Lapas1!$A$2:$A$5</c:f>
              <c:strCache>
                <c:ptCount val="2"/>
                <c:pt idx="0">
                  <c:v>NVŠ lankantys</c:v>
                </c:pt>
                <c:pt idx="1">
                  <c:v>NVŠ nelankantys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3"/>
                <c:pt idx="0">
                  <c:v>1895</c:v>
                </c:pt>
                <c:pt idx="1">
                  <c:v>1879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88630415135979E-2"/>
          <c:y val="5.082729171109035E-2"/>
          <c:w val="0.630386087017758"/>
          <c:h val="0.854572760494408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Stulpelis1</c:v>
                </c:pt>
              </c:strCache>
            </c:strRef>
          </c:tx>
          <c:explosion val="26"/>
          <c:dPt>
            <c:idx val="2"/>
            <c:bubble3D val="0"/>
            <c:explosion val="11"/>
          </c:dPt>
          <c:dLbls>
            <c:dLbl>
              <c:idx val="0"/>
              <c:layout>
                <c:manualLayout>
                  <c:x val="-0.11493754474712738"/>
                  <c:y val="6.023944676877376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373732409244023E-2"/>
                  <c:y val="-0.2154214399158829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354268142392696"/>
                  <c:y val="3.08230729921103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Lapas1!$A$2:$A$4</c:f>
              <c:strCache>
                <c:ptCount val="3"/>
                <c:pt idx="0">
                  <c:v>Sporto krypties</c:v>
                </c:pt>
                <c:pt idx="1">
                  <c:v>Meno krypties</c:v>
                </c:pt>
                <c:pt idx="2">
                  <c:v>Kita</c:v>
                </c:pt>
              </c:strCache>
            </c:strRef>
          </c:cat>
          <c:val>
            <c:numRef>
              <c:f>Lapas1!$B$2:$B$4</c:f>
              <c:numCache>
                <c:formatCode>General</c:formatCode>
                <c:ptCount val="3"/>
                <c:pt idx="0">
                  <c:v>719</c:v>
                </c:pt>
                <c:pt idx="1">
                  <c:v>1043</c:v>
                </c:pt>
                <c:pt idx="2">
                  <c:v>792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147073727504397E-2"/>
          <c:y val="2.5000000000000001E-2"/>
          <c:w val="0.58661281375761332"/>
          <c:h val="0.87812500000000004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25"/>
          <c:dPt>
            <c:idx val="0"/>
            <c:bubble3D val="0"/>
            <c:explosion val="21"/>
          </c:dPt>
          <c:dPt>
            <c:idx val="1"/>
            <c:bubble3D val="0"/>
            <c:explosion val="19"/>
          </c:dPt>
          <c:dPt>
            <c:idx val="2"/>
            <c:bubble3D val="0"/>
            <c:explosion val="8"/>
          </c:dPt>
          <c:dLbls>
            <c:dLbl>
              <c:idx val="0"/>
              <c:layout>
                <c:manualLayout>
                  <c:x val="-0.1174807250656168"/>
                  <c:y val="3.6134104330708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7344406167978996E-2"/>
                  <c:y val="-0.144053641732283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2436523950131234"/>
                  <c:y val="-6.2833907480314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Lapas1!$A$2:$A$5</c:f>
              <c:strCache>
                <c:ptCount val="3"/>
                <c:pt idx="0">
                  <c:v>Laisvieji mokytojai</c:v>
                </c:pt>
                <c:pt idx="1">
                  <c:v>Biudžetinės įstaigos</c:v>
                </c:pt>
                <c:pt idx="2">
                  <c:v>Viešosios įstaigos,asociacijos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1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2"/>
        <c:txPr>
          <a:bodyPr/>
          <a:lstStyle/>
          <a:p>
            <a:pPr>
              <a:defRPr sz="1700" baseline="0"/>
            </a:pPr>
            <a:endParaRPr lang="lt-LT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64858415354330712"/>
          <c:y val="0.23467519685039367"/>
          <c:w val="0.32224917979002621"/>
          <c:h val="0.577524360236220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272801837270342E-2"/>
          <c:y val="5.3124999999999999E-2"/>
          <c:w val="0.68691781496062987"/>
          <c:h val="0.861130413385826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Programų skaičius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Lapas1!$B$2:$B$6</c:f>
              <c:numCache>
                <c:formatCode>General</c:formatCode>
                <c:ptCount val="5"/>
                <c:pt idx="0">
                  <c:v>33</c:v>
                </c:pt>
                <c:pt idx="1">
                  <c:v>40</c:v>
                </c:pt>
                <c:pt idx="2">
                  <c:v>39</c:v>
                </c:pt>
                <c:pt idx="3">
                  <c:v>40</c:v>
                </c:pt>
                <c:pt idx="4">
                  <c:v>41</c:v>
                </c:pt>
              </c:numCache>
            </c:numRef>
          </c:val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Stulpelis2</c:v>
                </c:pt>
              </c:strCache>
            </c:strRef>
          </c:tx>
          <c:invertIfNegative val="0"/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Stulpelis1</c:v>
                </c:pt>
              </c:strCache>
            </c:strRef>
          </c:tx>
          <c:invertIfNegative val="0"/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875776"/>
        <c:axId val="155217856"/>
      </c:barChart>
      <c:catAx>
        <c:axId val="44875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155217856"/>
        <c:crosses val="autoZero"/>
        <c:auto val="1"/>
        <c:lblAlgn val="ctr"/>
        <c:lblOffset val="100"/>
        <c:noMultiLvlLbl val="0"/>
      </c:catAx>
      <c:valAx>
        <c:axId val="155217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lt-LT"/>
          </a:p>
        </c:txPr>
        <c:crossAx val="44875776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txPr>
          <a:bodyPr/>
          <a:lstStyle/>
          <a:p>
            <a:pPr>
              <a:defRPr sz="1400" b="0"/>
            </a:pPr>
            <a:endParaRPr lang="lt-LT"/>
          </a:p>
        </c:txPr>
      </c:legendEntry>
      <c:layout>
        <c:manualLayout>
          <c:xMode val="edge"/>
          <c:yMode val="edge"/>
          <c:x val="0.78249032152230968"/>
          <c:y val="0.42749729330708663"/>
          <c:w val="0.21750967847769029"/>
          <c:h val="0.1450054133858267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061023622047248E-2"/>
          <c:y val="0.19625787401574804"/>
          <c:w val="0.6146886482939633"/>
          <c:h val="0.69618971456692924"/>
        </c:manualLayout>
      </c:layout>
      <c:lineChart>
        <c:grouping val="stack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Mokinių skaičius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Lapas1!$B$2:$B$6</c:f>
              <c:numCache>
                <c:formatCode>General</c:formatCode>
                <c:ptCount val="5"/>
                <c:pt idx="0">
                  <c:v>1473</c:v>
                </c:pt>
                <c:pt idx="1">
                  <c:v>1567</c:v>
                </c:pt>
                <c:pt idx="2">
                  <c:v>1395</c:v>
                </c:pt>
                <c:pt idx="3">
                  <c:v>1300</c:v>
                </c:pt>
                <c:pt idx="4">
                  <c:v>1351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876288"/>
        <c:axId val="155220160"/>
      </c:lineChart>
      <c:catAx>
        <c:axId val="44876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lt-LT"/>
          </a:p>
        </c:txPr>
        <c:crossAx val="155220160"/>
        <c:crosses val="autoZero"/>
        <c:auto val="1"/>
        <c:lblAlgn val="ctr"/>
        <c:lblOffset val="100"/>
        <c:noMultiLvlLbl val="0"/>
      </c:catAx>
      <c:valAx>
        <c:axId val="155220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lt-LT"/>
          </a:p>
        </c:txPr>
        <c:crossAx val="448762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457677165354331E-2"/>
          <c:y val="1.8749999999999999E-2"/>
          <c:w val="0.62024146981627293"/>
          <c:h val="0.88437500000000002"/>
        </c:manualLayout>
      </c:layout>
      <c:pie3DChart>
        <c:varyColors val="1"/>
        <c:ser>
          <c:idx val="0"/>
          <c:order val="0"/>
          <c:tx>
            <c:strRef>
              <c:f>Lapas1!$B$1</c:f>
              <c:strCache>
                <c:ptCount val="1"/>
                <c:pt idx="0">
                  <c:v>Pardavimas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726316437007874"/>
                  <c:y val="-0.1216946358267716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580725065616798"/>
                  <c:y val="7.603838582677165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9611712598425191E-2"/>
                  <c:y val="7.13708169291338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Lapas1!$A$2:$A$5</c:f>
              <c:strCache>
                <c:ptCount val="3"/>
                <c:pt idx="0">
                  <c:v>Meno krypties</c:v>
                </c:pt>
                <c:pt idx="1">
                  <c:v>Sporto krypties</c:v>
                </c:pt>
                <c:pt idx="2">
                  <c:v>Kita</c:v>
                </c:pt>
              </c:strCache>
            </c:strRef>
          </c:cat>
          <c:val>
            <c:numRef>
              <c:f>Lapas1!$B$2:$B$5</c:f>
              <c:numCache>
                <c:formatCode>General</c:formatCode>
                <c:ptCount val="4"/>
                <c:pt idx="0">
                  <c:v>835</c:v>
                </c:pt>
                <c:pt idx="1">
                  <c:v>393</c:v>
                </c:pt>
                <c:pt idx="2">
                  <c:v>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Lėšų suma eurais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lt-L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Lapas1!$B$2:$B$5</c:f>
              <c:numCache>
                <c:formatCode>General</c:formatCode>
                <c:ptCount val="4"/>
                <c:pt idx="0">
                  <c:v>138000</c:v>
                </c:pt>
                <c:pt idx="1">
                  <c:v>145904</c:v>
                </c:pt>
                <c:pt idx="2">
                  <c:v>138060</c:v>
                </c:pt>
                <c:pt idx="3">
                  <c:v>181412</c:v>
                </c:pt>
              </c:numCache>
            </c:numRef>
          </c:val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Stulpelis1</c:v>
                </c:pt>
              </c:strCache>
            </c:strRef>
          </c:tx>
          <c:invertIfNegative val="0"/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Stulpelis2</c:v>
                </c:pt>
              </c:strCache>
            </c:strRef>
          </c:tx>
          <c:invertIfNegative val="0"/>
          <c:cat>
            <c:numRef>
              <c:f>Lapas1!$A$2:$A$5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Lapas1!$D$2:$D$5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084096"/>
        <c:axId val="155485312"/>
        <c:axId val="0"/>
      </c:bar3DChart>
      <c:catAx>
        <c:axId val="4608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lt-LT"/>
          </a:p>
        </c:txPr>
        <c:crossAx val="155485312"/>
        <c:crosses val="autoZero"/>
        <c:auto val="1"/>
        <c:lblAlgn val="ctr"/>
        <c:lblOffset val="100"/>
        <c:noMultiLvlLbl val="0"/>
      </c:catAx>
      <c:valAx>
        <c:axId val="1554853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6084096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  <c:txPr>
        <a:bodyPr/>
        <a:lstStyle/>
        <a:p>
          <a:pPr>
            <a:defRPr sz="1200"/>
          </a:pPr>
          <a:endParaRPr lang="lt-L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lt-L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FAAED-59B5-46A1-A5DE-B131AF8BDC02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DA3C6-771F-4A71-AEAD-50586C1B5AB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188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C020652-267A-4333-848D-1FA6C302C95E}" type="datetimeFigureOut">
              <a:rPr lang="lt-LT" smtClean="0"/>
              <a:t>2022-05-05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020D37B-33D4-46DE-A855-BC5B429EDFE6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1187624" y="2420888"/>
            <a:ext cx="6629400" cy="1219201"/>
          </a:xfrm>
        </p:spPr>
        <p:txBody>
          <a:bodyPr>
            <a:noAutofit/>
          </a:bodyPr>
          <a:lstStyle/>
          <a:p>
            <a:r>
              <a:rPr lang="lt-LT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Neformalusis vaikų švietimas </a:t>
            </a:r>
            <a:r>
              <a:rPr lang="lt-LT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Plungės rajono </a:t>
            </a:r>
            <a:r>
              <a:rPr lang="lt-LT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savivaldybėje</a:t>
            </a:r>
            <a:endParaRPr lang="lt-LT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tačiakampis 3"/>
          <p:cNvSpPr/>
          <p:nvPr/>
        </p:nvSpPr>
        <p:spPr>
          <a:xfrm>
            <a:off x="5292080" y="4941168"/>
            <a:ext cx="2845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Parengė </a:t>
            </a: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Švietimo ir sporto skyriaus vyr. specialistė </a:t>
            </a: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Julija </a:t>
            </a:r>
            <a:r>
              <a:rPr lang="lt-LT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Čiuželienė</a:t>
            </a:r>
            <a:endParaRPr lang="lt-LT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2022-05-16</a:t>
            </a:r>
          </a:p>
        </p:txBody>
      </p:sp>
    </p:spTree>
    <p:extLst>
      <p:ext uri="{BB962C8B-B14F-4D97-AF65-F5344CB8AC3E}">
        <p14:creationId xmlns:p14="http://schemas.microsoft.com/office/powerpoint/2010/main" val="15524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lt-LT" sz="25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NVŠ programoms 2018-2021 </a:t>
            </a:r>
            <a:r>
              <a:rPr lang="lt-LT" sz="25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skirtų tikslinio </a:t>
            </a:r>
            <a:r>
              <a:rPr lang="lt-LT" sz="25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finansavimo </a:t>
            </a:r>
            <a:r>
              <a:rPr lang="lt-LT" sz="25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lėšų įsisavinimas</a:t>
            </a:r>
            <a:endParaRPr lang="lt-LT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4405161"/>
              </p:ext>
            </p:extLst>
          </p:nvPr>
        </p:nvGraphicFramePr>
        <p:xfrm>
          <a:off x="1475656" y="1700808"/>
          <a:ext cx="6264696" cy="41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507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t-LT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Tikslinį NVŠ </a:t>
            </a:r>
            <a:r>
              <a:rPr lang="lt-L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finansavimą gavusių mokinių dalis procentais </a:t>
            </a:r>
            <a:r>
              <a:rPr lang="lt-LT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nuo bendro rajono mokinių skaičiaus </a:t>
            </a:r>
            <a:r>
              <a:rPr lang="lt-LT" sz="2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2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2018–2021 </a:t>
            </a:r>
            <a:r>
              <a:rPr lang="lt-L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m.)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750796414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17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696200" cy="1295401"/>
          </a:xfrm>
        </p:spPr>
        <p:txBody>
          <a:bodyPr>
            <a:normAutofit/>
          </a:bodyPr>
          <a:lstStyle/>
          <a:p>
            <a:r>
              <a:rPr lang="lt-LT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Ačiū už dėmesį</a:t>
            </a:r>
            <a:endParaRPr lang="lt-LT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5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Formalųjį švietimą papildantis ugdymas</a:t>
            </a:r>
            <a:r>
              <a:rPr lang="lt-LT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Bendras mokinių skaičius - 1290  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5584925"/>
              </p:ext>
            </p:extLst>
          </p:nvPr>
        </p:nvGraphicFramePr>
        <p:xfrm>
          <a:off x="1619672" y="19888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88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FŠPU lankančių mokinių skaičiaus pokytis 2018-2021 m.  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60668339"/>
              </p:ext>
            </p:extLst>
          </p:nvPr>
        </p:nvGraphicFramePr>
        <p:xfrm>
          <a:off x="1619672" y="206084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80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Neformalusis vaikų švietimas bendrojo ugdymo mokyklose</a:t>
            </a:r>
            <a:endParaRPr lang="lt-LT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87085056"/>
              </p:ext>
            </p:extLst>
          </p:nvPr>
        </p:nvGraphicFramePr>
        <p:xfrm>
          <a:off x="1524000" y="1628800"/>
          <a:ext cx="6000328" cy="383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652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60672" cy="1224136"/>
          </a:xfrm>
        </p:spPr>
        <p:txBody>
          <a:bodyPr>
            <a:noAutofit/>
          </a:bodyPr>
          <a:lstStyle/>
          <a:p>
            <a:r>
              <a:rPr lang="lt-LT" sz="2400" b="1" dirty="0" smtClean="0"/>
              <a:t/>
            </a:r>
            <a:br>
              <a:rPr lang="lt-LT" sz="2400" b="1" dirty="0" smtClean="0"/>
            </a:br>
            <a:r>
              <a:rPr lang="lt-LT" sz="1200" b="1" dirty="0" smtClean="0"/>
              <a:t/>
            </a:r>
            <a:br>
              <a:rPr lang="lt-LT" sz="1200" b="1" dirty="0" smtClean="0"/>
            </a:b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BUM neformaliojo </a:t>
            </a:r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vaikų </a:t>
            </a: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švietimo kryptys</a:t>
            </a:r>
            <a:r>
              <a:rPr lang="lt-LT" sz="2400" b="1" dirty="0" smtClean="0"/>
              <a:t/>
            </a:r>
            <a:br>
              <a:rPr lang="lt-LT" sz="2400" b="1" dirty="0" smtClean="0"/>
            </a:br>
            <a:endParaRPr lang="lt-LT" sz="24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56756735"/>
              </p:ext>
            </p:extLst>
          </p:nvPr>
        </p:nvGraphicFramePr>
        <p:xfrm>
          <a:off x="1115616" y="1772816"/>
          <a:ext cx="6816080" cy="435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968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Neformaliojo vaikų švietimo </a:t>
            </a:r>
            <a:r>
              <a:rPr lang="lt-LT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akredituotas programas teikia: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6456321"/>
              </p:ext>
            </p:extLst>
          </p:nvPr>
        </p:nvGraphicFramePr>
        <p:xfrm>
          <a:off x="1403648" y="1844824"/>
          <a:ext cx="65043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2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45329" cy="595193"/>
          </a:xfrm>
        </p:spPr>
        <p:txBody>
          <a:bodyPr>
            <a:normAutofit fontScale="90000"/>
          </a:bodyPr>
          <a:lstStyle/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711200" algn="l"/>
              </a:tabLst>
            </a:pPr>
            <a:r>
              <a:rPr lang="lt-LT" sz="11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lt-LT" sz="11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lt-LT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Tikslinio finansavimo NVŠ programų pokytis 2018-2022 m.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75331887"/>
              </p:ext>
            </p:extLst>
          </p:nvPr>
        </p:nvGraphicFramePr>
        <p:xfrm>
          <a:off x="1475656" y="177281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17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048672" cy="1202485"/>
          </a:xfrm>
        </p:spPr>
        <p:txBody>
          <a:bodyPr/>
          <a:lstStyle/>
          <a:p>
            <a:r>
              <a:rPr lang="lt-LT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NVŠ programų </a:t>
            </a:r>
            <a:r>
              <a:rPr lang="lt-LT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tikslinį finansavimą </a:t>
            </a:r>
            <a:r>
              <a:rPr lang="lt-LT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gaunančių mokinių pokytis  2018-2022 m.</a:t>
            </a:r>
            <a:endParaRPr lang="lt-LT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06909855"/>
              </p:ext>
            </p:extLst>
          </p:nvPr>
        </p:nvGraphicFramePr>
        <p:xfrm>
          <a:off x="1547664" y="170080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15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lt-LT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Neformaliojo vaikų švietimo programų </a:t>
            </a:r>
            <a:r>
              <a:rPr lang="lt-LT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tikslinį finansavimą gaunantys mokiniai</a:t>
            </a:r>
            <a:r>
              <a:rPr lang="lt-LT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28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904969448"/>
              </p:ext>
            </p:extLst>
          </p:nvPr>
        </p:nvGraphicFramePr>
        <p:xfrm>
          <a:off x="1547664" y="191683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99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meigtukas">
  <a:themeElements>
    <a:clrScheme name="Smeigtukas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Smeigtukas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meigtuka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1145</TotalTime>
  <Words>118</Words>
  <Application>Microsoft Office PowerPoint</Application>
  <PresentationFormat>Demonstracija ekrane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12</vt:i4>
      </vt:variant>
    </vt:vector>
  </HeadingPairs>
  <TitlesOfParts>
    <vt:vector size="13" baseType="lpstr">
      <vt:lpstr>Smeigtukas</vt:lpstr>
      <vt:lpstr>Neformalusis vaikų švietimas Plungės rajono savivaldybėje</vt:lpstr>
      <vt:lpstr>Formalųjį švietimą papildantis ugdymas Bendras mokinių skaičius - 1290  </vt:lpstr>
      <vt:lpstr>FŠPU lankančių mokinių skaičiaus pokytis 2018-2021 m.  </vt:lpstr>
      <vt:lpstr>Neformalusis vaikų švietimas bendrojo ugdymo mokyklose</vt:lpstr>
      <vt:lpstr>  BUM neformaliojo vaikų švietimo kryptys </vt:lpstr>
      <vt:lpstr>Neformaliojo vaikų švietimo akredituotas programas teikia:</vt:lpstr>
      <vt:lpstr> Tikslinio finansavimo NVŠ programų pokytis 2018-2022 m.</vt:lpstr>
      <vt:lpstr>NVŠ programų tikslinį finansavimą gaunančių mokinių pokytis  2018-2022 m.</vt:lpstr>
      <vt:lpstr>Neformaliojo vaikų švietimo programų tikslinį finansavimą gaunantys mokiniai  </vt:lpstr>
      <vt:lpstr>NVŠ programoms 2018-2021 m. skirtų tikslinio finansavimo lėšų įsisavinimas</vt:lpstr>
      <vt:lpstr>Tikslinį NVŠ finansavimą gavusių mokinių dalis procentais nuo bendro rajono mokinių skaičiaus (2018–2021 m.) </vt:lpstr>
      <vt:lpstr>Ačiū už dėmesį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pristatymas</dc:title>
  <dc:creator>Julija Čiuželienė</dc:creator>
  <cp:lastModifiedBy>Julija Čiuželienė</cp:lastModifiedBy>
  <cp:revision>95</cp:revision>
  <dcterms:created xsi:type="dcterms:W3CDTF">2021-11-17T09:29:14Z</dcterms:created>
  <dcterms:modified xsi:type="dcterms:W3CDTF">2022-05-05T11:02:25Z</dcterms:modified>
</cp:coreProperties>
</file>