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Vidutinis stili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Vidutinis stiliu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Šviesus stilius 3 – paryškinimas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Šviesus stilius 2 – paryškinimas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Šviesus stili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Be stiliaus, lentelės tinkleli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Šviesus stili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t-LT" sz="1400" b="0" i="0" baseline="0">
                <a:effectLst/>
              </a:rPr>
              <a:t>Mokinių ir klasių skaičiaus jungtinėse klasėse dalis nuo bendro skaičiaus, proc. </a:t>
            </a:r>
            <a:endParaRPr lang="lt-LT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3914260717410324E-2"/>
          <c:y val="0.17171296296296296"/>
          <c:w val="0.81275240594925635"/>
          <c:h val="0.61498432487605714"/>
        </c:manualLayout>
      </c:layout>
      <c:lineChart>
        <c:grouping val="standard"/>
        <c:varyColors val="0"/>
        <c:ser>
          <c:idx val="0"/>
          <c:order val="0"/>
          <c:tx>
            <c:strRef>
              <c:f>'[Jungtiniai komplektai.xlsx]Lapas2'!$B$3</c:f>
              <c:strCache>
                <c:ptCount val="1"/>
                <c:pt idx="0">
                  <c:v>Jungtinių klasių komplektų dalis nuo bendro klasių komplekto skaičiaus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'[Jungtiniai komplektai.xlsx]Lapas2'!$A$4:$A$7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'[Jungtiniai komplektai.xlsx]Lapas2'!$B$4:$B$7</c:f>
              <c:numCache>
                <c:formatCode>0.00</c:formatCode>
                <c:ptCount val="4"/>
                <c:pt idx="0">
                  <c:v>4.7872340425531918</c:v>
                </c:pt>
                <c:pt idx="1">
                  <c:v>3.7837837837837838</c:v>
                </c:pt>
                <c:pt idx="2">
                  <c:v>2.197802197802198</c:v>
                </c:pt>
                <c:pt idx="3">
                  <c:v>1.1299999999999999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778-46FD-81C8-E267582735D7}"/>
            </c:ext>
          </c:extLst>
        </c:ser>
        <c:ser>
          <c:idx val="1"/>
          <c:order val="1"/>
          <c:tx>
            <c:strRef>
              <c:f>'[Jungtiniai komplektai.xlsx]Lapas2'!$C$3</c:f>
              <c:strCache>
                <c:ptCount val="1"/>
                <c:pt idx="0">
                  <c:v>Mokinių, ugdomų jungtinėse klasėse, dalis nuo bendro mokinių skaičiaus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'[Jungtiniai komplektai.xlsx]Lapas2'!$A$4:$A$7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'[Jungtiniai komplektai.xlsx]Lapas2'!$C$4:$C$7</c:f>
              <c:numCache>
                <c:formatCode>0.00</c:formatCode>
                <c:ptCount val="4"/>
                <c:pt idx="0">
                  <c:v>2.3755370229972201</c:v>
                </c:pt>
                <c:pt idx="1">
                  <c:v>1.4559386973180077</c:v>
                </c:pt>
                <c:pt idx="2">
                  <c:v>1.03145951521403</c:v>
                </c:pt>
                <c:pt idx="3">
                  <c:v>0.62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778-46FD-81C8-E267582735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402560"/>
        <c:axId val="41531584"/>
      </c:lineChart>
      <c:catAx>
        <c:axId val="3840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1531584"/>
        <c:crosses val="autoZero"/>
        <c:auto val="1"/>
        <c:lblAlgn val="ctr"/>
        <c:lblOffset val="100"/>
        <c:noMultiLvlLbl val="0"/>
      </c:catAx>
      <c:valAx>
        <c:axId val="41531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3840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lt-L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lt-LT" dirty="0"/>
              <a:t>ŠVIETIMO ĮSTAIGŲ TINKLO PERTVARKOS 2021–2025 METŲ BENDROJO PLANO </a:t>
            </a:r>
            <a:r>
              <a:rPr lang="lt-LT" dirty="0" smtClean="0"/>
              <a:t>VYKDYMO ATASKAITA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94116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i="1" dirty="0"/>
              <a:t>Švietimo ir sporto skyriaus vedėjas</a:t>
            </a:r>
          </a:p>
          <a:p>
            <a:pPr algn="ctr"/>
            <a:r>
              <a:rPr lang="en-GB" i="1" dirty="0" err="1"/>
              <a:t>Gintautas</a:t>
            </a:r>
            <a:r>
              <a:rPr lang="en-GB" i="1" dirty="0"/>
              <a:t> </a:t>
            </a:r>
            <a:r>
              <a:rPr lang="en-GB" i="1" dirty="0" err="1"/>
              <a:t>Rimeikis</a:t>
            </a:r>
            <a:endParaRPr lang="lt-LT" i="1" dirty="0"/>
          </a:p>
          <a:p>
            <a:pPr algn="ctr"/>
            <a:endParaRPr lang="lt-LT" i="1" dirty="0"/>
          </a:p>
          <a:p>
            <a:pPr algn="ctr"/>
            <a:endParaRPr lang="lt-LT" i="1" dirty="0"/>
          </a:p>
          <a:p>
            <a:pPr algn="ctr"/>
            <a:r>
              <a:rPr lang="lt-LT" sz="1200" i="1" dirty="0"/>
              <a:t>20</a:t>
            </a:r>
            <a:r>
              <a:rPr lang="en-GB" sz="1200" i="1" dirty="0" smtClean="0"/>
              <a:t>2</a:t>
            </a:r>
            <a:r>
              <a:rPr lang="lt-LT" sz="1200" i="1" dirty="0" smtClean="0"/>
              <a:t>2– 04– 28</a:t>
            </a:r>
            <a:endParaRPr lang="lt-LT" sz="1200" i="1" dirty="0"/>
          </a:p>
        </p:txBody>
      </p:sp>
    </p:spTree>
    <p:extLst>
      <p:ext uri="{BB962C8B-B14F-4D97-AF65-F5344CB8AC3E}">
        <p14:creationId xmlns:p14="http://schemas.microsoft.com/office/powerpoint/2010/main" val="197775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lt-LT" dirty="0"/>
              <a:t>ŠVIETIMO ĮSTAIGŲ TINKLO PERTVARKOS 2021–2025 METŲ BENDROJO PLANO </a:t>
            </a:r>
            <a:r>
              <a:rPr lang="lt-LT" dirty="0" smtClean="0"/>
              <a:t>VYKDYMO ATASKAITA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94116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i="1" dirty="0"/>
              <a:t>Švietimo ir sporto skyriaus vedėjas</a:t>
            </a:r>
          </a:p>
          <a:p>
            <a:pPr algn="ctr"/>
            <a:r>
              <a:rPr lang="en-GB" i="1" dirty="0" err="1"/>
              <a:t>Gintautas</a:t>
            </a:r>
            <a:r>
              <a:rPr lang="en-GB" i="1" dirty="0"/>
              <a:t> </a:t>
            </a:r>
            <a:r>
              <a:rPr lang="en-GB" i="1" dirty="0" err="1"/>
              <a:t>Rimeikis</a:t>
            </a:r>
            <a:endParaRPr lang="lt-LT" i="1" dirty="0"/>
          </a:p>
          <a:p>
            <a:pPr algn="ctr"/>
            <a:endParaRPr lang="lt-LT" i="1" dirty="0"/>
          </a:p>
          <a:p>
            <a:pPr algn="ctr"/>
            <a:endParaRPr lang="lt-LT" i="1" dirty="0"/>
          </a:p>
          <a:p>
            <a:pPr algn="ctr"/>
            <a:r>
              <a:rPr lang="lt-LT" sz="1200" i="1" dirty="0"/>
              <a:t>20</a:t>
            </a:r>
            <a:r>
              <a:rPr lang="en-GB" sz="1200" i="1" dirty="0"/>
              <a:t>2</a:t>
            </a:r>
            <a:r>
              <a:rPr lang="lt-LT" sz="1200" i="1" dirty="0"/>
              <a:t>2– 04– 28</a:t>
            </a:r>
            <a:endParaRPr lang="lt-LT" sz="1200" i="1" dirty="0"/>
          </a:p>
        </p:txBody>
      </p:sp>
    </p:spTree>
    <p:extLst>
      <p:ext uri="{BB962C8B-B14F-4D97-AF65-F5344CB8AC3E}">
        <p14:creationId xmlns:p14="http://schemas.microsoft.com/office/powerpoint/2010/main" val="40223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089545-66C9-4E93-AC98-142361105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4C9FE72A-0A69-4361-99F4-E6EAC4099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616290" cy="450688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71DB75-381D-4A75-B3BC-3061D675BD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84" y="2924944"/>
            <a:ext cx="9468544" cy="40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0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Autofit/>
          </a:bodyPr>
          <a:lstStyle/>
          <a:p>
            <a:pPr lvl="0"/>
            <a:r>
              <a:rPr lang="lt-LT" altLang="lt-LT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Savivaldybės švietimo įstaigų skaičiaus kaita 2015 – 2021 m. pagal įstaigų </a:t>
            </a:r>
            <a:r>
              <a:rPr lang="lt-LT" altLang="lt-LT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tipus</a:t>
            </a:r>
            <a:endParaRPr lang="lt-LT" sz="2400" dirty="0"/>
          </a:p>
        </p:txBody>
      </p:sp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059890"/>
              </p:ext>
            </p:extLst>
          </p:nvPr>
        </p:nvGraphicFramePr>
        <p:xfrm>
          <a:off x="395537" y="1760062"/>
          <a:ext cx="8208910" cy="46212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3120642"/>
                <a:gridCol w="1272067"/>
                <a:gridCol w="1272067"/>
                <a:gridCol w="1272067"/>
                <a:gridCol w="1272067"/>
              </a:tblGrid>
              <a:tr h="440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Plungės rajono savivaldybės pavaldumo švietimo įstaigos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 smtClean="0">
                          <a:effectLst/>
                        </a:rPr>
                        <a:t>2015 </a:t>
                      </a:r>
                      <a:r>
                        <a:rPr lang="lt-LT" sz="1200" dirty="0">
                          <a:effectLst/>
                        </a:rPr>
                        <a:t>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2019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2020 m. 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2021 m. 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Lopšeliai-darželiai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8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8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6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6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 err="1">
                          <a:effectLst/>
                        </a:rPr>
                        <a:t>Daugiafunkcis</a:t>
                      </a:r>
                      <a:r>
                        <a:rPr lang="lt-LT" sz="1200" dirty="0">
                          <a:effectLst/>
                        </a:rPr>
                        <a:t> centras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2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Pradinės mokyklos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Mokyklos-darželiai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2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Progimnazijos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0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Pagrindinės mokyklos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10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3*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Gimnazijos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5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5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5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4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Specialiojo ugdymo centras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Suaugusiųjų švietimo centras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Jaunimo mokyklos skyrius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0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Bendrojo ugdymo mokyklų pradinio ugdymo skyriai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2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0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Bendrojo ugdymo mokyklų pagrindinio ugdymo programą vykdantys skyriai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0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2*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0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Švietimo pagalbos įstaigos (Plungės paslaugų ir švietimo pagalbos centras)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1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Ankstyvojo ugdymo skyriai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0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5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5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0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Iš viso Savivaldybės pavaldumo įstaigų ir jų skyrių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 smtClean="0">
                          <a:effectLst/>
                        </a:rPr>
                        <a:t>30 + 3 skyriai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>
                          <a:effectLst/>
                        </a:rPr>
                        <a:t>24 + 4 skyriai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19 + 8 skyriai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49960" algn="l"/>
                        </a:tabLst>
                      </a:pPr>
                      <a:r>
                        <a:rPr lang="lt-LT" sz="1200" dirty="0">
                          <a:effectLst/>
                        </a:rPr>
                        <a:t>17 + 5 skyriai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64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Autofit/>
          </a:bodyPr>
          <a:lstStyle/>
          <a:p>
            <a:r>
              <a:rPr lang="lt-LT" sz="2800" dirty="0"/>
              <a:t>Jungtinių klasių ir mokinių dalis, bendrame savivaldybės švietimo įstaigų kontekste</a:t>
            </a:r>
            <a:endParaRPr lang="lt-LT" sz="2800" dirty="0"/>
          </a:p>
        </p:txBody>
      </p:sp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662303"/>
              </p:ext>
            </p:extLst>
          </p:nvPr>
        </p:nvGraphicFramePr>
        <p:xfrm>
          <a:off x="395536" y="1916832"/>
          <a:ext cx="8568952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119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Tinklo pertvarkos vykdymas (I)</a:t>
            </a:r>
            <a:endParaRPr lang="lt-LT" dirty="0"/>
          </a:p>
        </p:txBody>
      </p:sp>
      <p:graphicFrame>
        <p:nvGraphicFramePr>
          <p:cNvPr id="5" name="Lentelė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17179"/>
              </p:ext>
            </p:extLst>
          </p:nvPr>
        </p:nvGraphicFramePr>
        <p:xfrm>
          <a:off x="323528" y="1772816"/>
          <a:ext cx="8568952" cy="5029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985181"/>
                <a:gridCol w="1506714"/>
                <a:gridCol w="3265038"/>
                <a:gridCol w="1432293"/>
                <a:gridCol w="1379726"/>
              </a:tblGrid>
              <a:tr h="274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Įstaiga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Situacija 2020 m. rugsėjo 1 d.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Įvykdyta pertvarka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Situacija 2021 m. rugsėjo 1 d.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Įstaigos skyriai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 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  <a:tr h="12343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Plungės akademiko Adolfo Jucio progimnazija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Viso 238 mokiniai. Vykdomos pradinio ugdymo  ir pagrindinio  ugdymo I dalies programos.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Nuo 2021 m. rugsėjo 1 d. reorganizuota, prijungiant Plungės vyskupo Motiejaus Valančiaus pradinę mokyklą.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Nuo 2021 m. rugsėjo 1 d. Plungės akademiko Adolfo Jucio progimnazijos vyskupo Motiejaus Valančiaus pradinio ugdymo skyriuje nebekomplektuojamos 1 klasės. 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Viso 457 mokiniai. Vykdomos pradinio ugdymo  ir pagrindinio  ugdymo I dalies programos.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 dirty="0">
                          <a:effectLst/>
                        </a:rPr>
                        <a:t>Plungės akademiko Adolfo Jucio progimnazija turi: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 dirty="0">
                          <a:effectLst/>
                        </a:rPr>
                        <a:t>1) vyskupo Motiejaus Valančiaus pradinio ugdymo skyrių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 dirty="0">
                          <a:effectLst/>
                        </a:rPr>
                        <a:t>2) „Saulės“ skyrių (vykdomas pradinis ugdymas)</a:t>
                      </a:r>
                      <a:endParaRPr lang="lt-LT" sz="1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  <a:tr h="1508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Plungės „Babrungo“ progimnazija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Viso 172 mokiniai. Vykdomos pradinio ugdymo ir pagrindinio ugdymo I dalies programos.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Progimnazija turi skyrių Staneliuose, kuriame ugdomi 8 mokiniai pagal pradinio ugdymo programą (jungtinėje klasėje).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Nuo 2021 m. rugsėjo 1 d. likviduotas Stanelių skyrius.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Viso 163 mokiniai. Vykdomos pradinio ugdymo  ir pagrindinio  ugdymo I dalies programos.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 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  <a:tr h="1508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Plungės „Ryto“ pagrindinė mokykla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>
                          <a:effectLst/>
                        </a:rPr>
                        <a:t>Viso 847 mokiniai. Vykdomos pradinio ugdymo ir pagrindinio ugdymo I bei II dalies programos.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>
                          <a:effectLst/>
                        </a:rPr>
                        <a:t>Mokykla turi skyrių Stalgėnuose, kuriame ugdomi 10 mokinių pagal pradinio ugdymo programą (jungtinėje klasėje).</a:t>
                      </a:r>
                      <a:endParaRPr lang="lt-LT" sz="1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>
                          <a:effectLst/>
                        </a:rPr>
                        <a:t>Nuo 2021 m. rugsėjo 1 d. likviduotas Stalgėnų skyrius.</a:t>
                      </a:r>
                      <a:endParaRPr lang="lt-LT" sz="1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 dirty="0">
                          <a:effectLst/>
                        </a:rPr>
                        <a:t>Viso 793 mokiniai. Vykdomos pradinio ugdymo ir pagrindinio ugdymo I bei II dalies programos.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0" dirty="0">
                          <a:effectLst/>
                        </a:rPr>
                        <a:t> </a:t>
                      </a:r>
                      <a:endParaRPr lang="lt-LT" sz="1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 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002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Tinklo pertvarkos vykdymas (II)</a:t>
            </a:r>
            <a:endParaRPr lang="lt-LT" dirty="0"/>
          </a:p>
        </p:txBody>
      </p:sp>
      <p:graphicFrame>
        <p:nvGraphicFramePr>
          <p:cNvPr id="3" name="Lentelė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552485"/>
              </p:ext>
            </p:extLst>
          </p:nvPr>
        </p:nvGraphicFramePr>
        <p:xfrm>
          <a:off x="179513" y="1844824"/>
          <a:ext cx="8637141" cy="49722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431573"/>
                <a:gridCol w="1431573"/>
                <a:gridCol w="3102210"/>
                <a:gridCol w="1360865"/>
                <a:gridCol w="1310920"/>
              </a:tblGrid>
              <a:tr h="301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Įstaiga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Situacija 2020 m. rugsėjo 1 d.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Įvykdyta pertvarka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Situacija 2021 m. rugsėjo 1 d.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Įstaigos skyriai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 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  <a:tr h="271010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b="1" dirty="0">
                          <a:effectLst/>
                        </a:rPr>
                        <a:t>Plungės r. </a:t>
                      </a:r>
                      <a:r>
                        <a:rPr lang="lt-LT" sz="1000" b="1" dirty="0" err="1">
                          <a:effectLst/>
                        </a:rPr>
                        <a:t>Liepijų</a:t>
                      </a:r>
                      <a:r>
                        <a:rPr lang="lt-LT" sz="1000" b="1" dirty="0">
                          <a:effectLst/>
                        </a:rPr>
                        <a:t> mokykla</a:t>
                      </a:r>
                      <a:endParaRPr lang="lt-LT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Plungės r. Platelių gimnazija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Viso 174 ugdytiniai.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Vykdomos ikimokyklinio, priešmokyklinio, pradinio, pagrindinio I ir II dalies bei vidurinio ugdymo programos.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Gimnazija turi ikimokyklinio ir priešmokyklinio ugdymo skyrių adresu – Mokyklos g. 3, Plateliai.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>
                          <a:effectLst/>
                        </a:rPr>
                        <a:t>Skyriuje ugdomi 46 vaikai.</a:t>
                      </a:r>
                      <a:endParaRPr lang="lt-L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Iki 2021 m. rugpjūčio 31 d. Plungės r. Platelių gimnazija ir </a:t>
                      </a:r>
                      <a:r>
                        <a:rPr lang="lt-LT" sz="1000" dirty="0" err="1">
                          <a:effectLst/>
                        </a:rPr>
                        <a:t>Šateikių</a:t>
                      </a:r>
                      <a:r>
                        <a:rPr lang="lt-LT" sz="1000" dirty="0">
                          <a:effectLst/>
                        </a:rPr>
                        <a:t> pagrindinė mokykla, buvo reorganizuotos jas sujungiant.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Viso 295 ugdytiniai.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Vykdomos ikimokyklinio, priešmokyklinio, pradinio, pagrindinio I ir II dalies ugdymo programos.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Pagal ikimokyklinio ir priešmokyklinio ugdymo programas ugdomų vaikų – 75.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Plungės r. </a:t>
                      </a:r>
                      <a:r>
                        <a:rPr lang="lt-LT" sz="1000" dirty="0" err="1">
                          <a:effectLst/>
                        </a:rPr>
                        <a:t>Liepijų</a:t>
                      </a:r>
                      <a:r>
                        <a:rPr lang="lt-LT" sz="1000" dirty="0">
                          <a:effectLst/>
                        </a:rPr>
                        <a:t> mokykla turi: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1) </a:t>
                      </a:r>
                      <a:r>
                        <a:rPr lang="lt-LT" sz="1000" dirty="0" err="1">
                          <a:effectLst/>
                        </a:rPr>
                        <a:t>Šateikių</a:t>
                      </a:r>
                      <a:r>
                        <a:rPr lang="lt-LT" sz="1000" dirty="0">
                          <a:effectLst/>
                        </a:rPr>
                        <a:t> skyrių;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2) Platelių skyrių;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3) Universalų </a:t>
                      </a:r>
                      <a:r>
                        <a:rPr lang="lt-LT" sz="1000" dirty="0" err="1">
                          <a:effectLst/>
                        </a:rPr>
                        <a:t>daugiafunkcį</a:t>
                      </a:r>
                      <a:r>
                        <a:rPr lang="lt-LT" sz="1000" dirty="0">
                          <a:effectLst/>
                        </a:rPr>
                        <a:t> centrą.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</a:tr>
              <a:tr h="1957300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Plungės r. </a:t>
                      </a:r>
                      <a:r>
                        <a:rPr lang="lt-LT" sz="1000" dirty="0" err="1">
                          <a:effectLst/>
                        </a:rPr>
                        <a:t>Šateikių</a:t>
                      </a:r>
                      <a:r>
                        <a:rPr lang="lt-LT" sz="1000" dirty="0">
                          <a:effectLst/>
                        </a:rPr>
                        <a:t> pagrindinė mokykla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Viso 153 ugdytiniai.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Vykdomos ikimokyklinio, priešmokyklinio, pradinio, pagrindinio I ir II dalies ugdymo programos.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000" dirty="0">
                          <a:effectLst/>
                        </a:rPr>
                        <a:t>Pagal ikimokyklinio ir priešmokyklinio ugdymo programas ugdomi 35 vaikai.</a:t>
                      </a:r>
                      <a:endParaRPr lang="lt-L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1" marR="51431" marT="0" marB="0"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82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Tinklo pertvarkos vykdymas (III)</a:t>
            </a:r>
            <a:endParaRPr lang="lt-LT" dirty="0"/>
          </a:p>
        </p:txBody>
      </p:sp>
      <p:graphicFrame>
        <p:nvGraphicFramePr>
          <p:cNvPr id="4" name="Lentelė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402123"/>
              </p:ext>
            </p:extLst>
          </p:nvPr>
        </p:nvGraphicFramePr>
        <p:xfrm>
          <a:off x="611560" y="2204864"/>
          <a:ext cx="8229601" cy="208823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946166"/>
                <a:gridCol w="1447044"/>
                <a:gridCol w="3135734"/>
                <a:gridCol w="1375571"/>
                <a:gridCol w="1325086"/>
              </a:tblGrid>
              <a:tr h="388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</a:rPr>
                        <a:t>Įstaiga</a:t>
                      </a:r>
                      <a:endParaRPr lang="lt-L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</a:rPr>
                        <a:t>Situacija 2020 m. rugsėjo 1 d.</a:t>
                      </a:r>
                      <a:endParaRPr lang="lt-L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</a:rPr>
                        <a:t>Įvykdyta pertvarka</a:t>
                      </a:r>
                      <a:endParaRPr lang="lt-L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>
                          <a:effectLst/>
                        </a:rPr>
                        <a:t>Situacija 2021 m. rugsėjo 1 d.</a:t>
                      </a:r>
                      <a:endParaRPr lang="lt-L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>
                          <a:effectLst/>
                        </a:rPr>
                        <a:t>Įstaigos skyriai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>
                          <a:effectLst/>
                        </a:rPr>
                        <a:t> </a:t>
                      </a:r>
                      <a:endParaRPr lang="lt-L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</a:tr>
              <a:tr h="16993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1" dirty="0">
                          <a:effectLst/>
                        </a:rPr>
                        <a:t>Plungės lopšelis- darželis „Nykštukas“</a:t>
                      </a:r>
                      <a:endParaRPr lang="lt-LT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Viso 129 ugdytiniai.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Vykdomos ikimokyklinio ir priešmokyklinio ugdymo programos.</a:t>
                      </a:r>
                      <a:endParaRPr lang="lt-LT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Nuo 2021 m. rugsėjo 1 d. prijungtas Kantaučių ikimokyklinio ir priešmokyklinio ugdymo skyrius, kuris iki tol priklausė Plungės r. </a:t>
                      </a:r>
                      <a:r>
                        <a:rPr lang="lt-LT" sz="1100" b="0" dirty="0" err="1">
                          <a:effectLst/>
                        </a:rPr>
                        <a:t>Žlibinų</a:t>
                      </a:r>
                      <a:r>
                        <a:rPr lang="lt-LT" sz="1100" b="0" dirty="0">
                          <a:effectLst/>
                        </a:rPr>
                        <a:t> kultūros centrui.</a:t>
                      </a:r>
                      <a:endParaRPr lang="lt-LT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Viso 150 ugdytinių.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Vykdomos ikimokyklinio ir priešmokyklinio ugdymo programos.</a:t>
                      </a:r>
                      <a:endParaRPr lang="lt-LT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Plungės lopšelis- darželis „Nykštukas“ turi Kantaučių skyrių.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100" b="0" dirty="0">
                          <a:effectLst/>
                        </a:rPr>
                        <a:t> </a:t>
                      </a:r>
                      <a:endParaRPr lang="lt-LT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263" marR="6126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651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Tinklo pertvarkos įtaka pokyčiams (I)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60647"/>
          </a:xfrm>
        </p:spPr>
        <p:txBody>
          <a:bodyPr/>
          <a:lstStyle/>
          <a:p>
            <a:pPr marL="0" indent="0" algn="ctr">
              <a:buNone/>
            </a:pPr>
            <a:r>
              <a:rPr lang="lt-LT" sz="2000" b="1" dirty="0"/>
              <a:t>Mokytojų turinčių pilną etatą arba daugiau nei pilną etatą, dalis (proc.)</a:t>
            </a:r>
          </a:p>
          <a:p>
            <a:pPr marL="0" indent="0">
              <a:buNone/>
            </a:pPr>
            <a:endParaRPr lang="lt-LT" dirty="0"/>
          </a:p>
        </p:txBody>
      </p:sp>
      <p:graphicFrame>
        <p:nvGraphicFramePr>
          <p:cNvPr id="4" name="Lentelė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149126"/>
              </p:ext>
            </p:extLst>
          </p:nvPr>
        </p:nvGraphicFramePr>
        <p:xfrm>
          <a:off x="467544" y="2420888"/>
          <a:ext cx="8229599" cy="3657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057244"/>
                <a:gridCol w="2057244"/>
                <a:gridCol w="2057244"/>
                <a:gridCol w="2057867"/>
              </a:tblGrid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2018 – 2019 m. 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2019 – 2020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2020 – 2021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2021 – 2022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b="0" dirty="0">
                          <a:effectLst/>
                        </a:rPr>
                        <a:t>20 proc.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43,18 proc.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46,47 proc. 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51,96 proc. 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284984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Vaikų ugdomų pagal ikimokyklinio ir priešmokyklinio ugdymo programas skaičius </a:t>
            </a:r>
            <a:r>
              <a:rPr lang="lt-LT" b="1" dirty="0" smtClean="0"/>
              <a:t>įstaigose</a:t>
            </a:r>
            <a:endParaRPr lang="lt-LT" b="1" dirty="0"/>
          </a:p>
        </p:txBody>
      </p:sp>
      <p:graphicFrame>
        <p:nvGraphicFramePr>
          <p:cNvPr id="6" name="Lentelė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60795"/>
              </p:ext>
            </p:extLst>
          </p:nvPr>
        </p:nvGraphicFramePr>
        <p:xfrm>
          <a:off x="457200" y="3680301"/>
          <a:ext cx="8229599" cy="3657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057244"/>
                <a:gridCol w="2057244"/>
                <a:gridCol w="2057244"/>
                <a:gridCol w="2057867"/>
              </a:tblGrid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2018 – 2019 m. 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2019 – 2020 m. 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2020 – 2021 m. 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2021 – 2022 m. m.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b="0" dirty="0">
                          <a:effectLst/>
                        </a:rPr>
                        <a:t>1447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1492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1475 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1535 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</a:tbl>
          </a:graphicData>
        </a:graphic>
      </p:graphicFrame>
      <p:graphicFrame>
        <p:nvGraphicFramePr>
          <p:cNvPr id="7" name="Lentelė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884045"/>
              </p:ext>
            </p:extLst>
          </p:nvPr>
        </p:nvGraphicFramePr>
        <p:xfrm>
          <a:off x="395536" y="5013176"/>
          <a:ext cx="8229599" cy="91440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559273"/>
                <a:gridCol w="1645173"/>
                <a:gridCol w="1664469"/>
                <a:gridCol w="1664469"/>
                <a:gridCol w="1696215"/>
              </a:tblGrid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Mokslo metai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2018 – 2019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2019 – 2020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2020 – 2021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2021 – 2022 m. m.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Plungės r. rodiklis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162,6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163,15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162,37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N.D. (ŠMSM)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3585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Panašių savivaldybių vidurkis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120,06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128,85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135,56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N.D. (ŠMSM)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Lietuvos vidurkis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137,79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145,93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152,40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N.D. (ŠMSM)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0237" y="4293096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Mokinių tenkančių vienam mokyklos administracijos nariui (užimtam etatiniam vienetui), skaičius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77543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>
            <a:normAutofit fontScale="90000"/>
          </a:bodyPr>
          <a:lstStyle/>
          <a:p>
            <a:r>
              <a:rPr lang="lt-LT" dirty="0"/>
              <a:t>Tinklo pertvarkos įtaka </a:t>
            </a:r>
            <a:r>
              <a:rPr lang="lt-LT" dirty="0" smtClean="0"/>
              <a:t>pokyčiams (II)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23528" y="2636912"/>
            <a:ext cx="8229600" cy="460647"/>
          </a:xfrm>
        </p:spPr>
        <p:txBody>
          <a:bodyPr/>
          <a:lstStyle/>
          <a:p>
            <a:pPr marL="0" indent="0">
              <a:buNone/>
            </a:pPr>
            <a:r>
              <a:rPr lang="lt-LT" sz="1800" b="1" dirty="0"/>
              <a:t>Tinklo pertvarka ir darbuotojų pokyčiai</a:t>
            </a:r>
          </a:p>
          <a:p>
            <a:pPr marL="0" indent="0">
              <a:buNone/>
            </a:pPr>
            <a:endParaRPr lang="lt-LT" dirty="0"/>
          </a:p>
        </p:txBody>
      </p:sp>
      <p:graphicFrame>
        <p:nvGraphicFramePr>
          <p:cNvPr id="4" name="Lentelė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282849"/>
              </p:ext>
            </p:extLst>
          </p:nvPr>
        </p:nvGraphicFramePr>
        <p:xfrm>
          <a:off x="323528" y="2996952"/>
          <a:ext cx="8229600" cy="109728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085566"/>
                <a:gridCol w="2018091"/>
                <a:gridCol w="2018091"/>
                <a:gridCol w="2107852"/>
              </a:tblGrid>
              <a:tr h="891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Bendras pedagoginių darbuotojų skaičius, kurie dėl 2021 m. įvykdytos tinklo pertvarkos neteko darbo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Dėl 2021 m. įvykdytos tinklo pertvarkos, netekusių darbo pedagoginių darbuotojų, išėjusių į pensiją skaičius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Dėl 2021 m. įvykdytos tinklo pertvarkos, netekusių darbo pedagoginių darbuotojų, susirado darbą kitoje švietimo įstaigoje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Dėl 2021 m. įvykdytos tinklo pertvarkos, padidėjo darbo krūvis (pagerėjo sąlygos) pedagoginiams darbuotojams (darbuotojų skaičius)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</a:tr>
              <a:tr h="178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3400" algn="l"/>
                          <a:tab pos="595630" algn="ctr"/>
                        </a:tabLst>
                      </a:pPr>
                      <a:r>
                        <a:rPr lang="lt-LT" sz="1200" b="0" dirty="0">
                          <a:effectLst/>
                        </a:rPr>
                        <a:t>6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3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18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872" marR="66872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55679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Pokyčiai įstaigų administracijose</a:t>
            </a:r>
          </a:p>
        </p:txBody>
      </p:sp>
      <p:graphicFrame>
        <p:nvGraphicFramePr>
          <p:cNvPr id="6" name="Lentelė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846092"/>
              </p:ext>
            </p:extLst>
          </p:nvPr>
        </p:nvGraphicFramePr>
        <p:xfrm>
          <a:off x="323528" y="1988840"/>
          <a:ext cx="5596890" cy="54864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798445"/>
                <a:gridCol w="27984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Bendras administracijos etatų skaičius iki pertvarkos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Bendras administracijos etatų skaičius po pertvarkos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b="0" dirty="0">
                          <a:effectLst/>
                        </a:rPr>
                        <a:t>8,75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8,25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0835" y="432445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Dėl įvykdytos tinklo pertvarkos sutaupytos lėšos</a:t>
            </a:r>
          </a:p>
        </p:txBody>
      </p:sp>
      <p:graphicFrame>
        <p:nvGraphicFramePr>
          <p:cNvPr id="8" name="Lentelė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632936"/>
              </p:ext>
            </p:extLst>
          </p:nvPr>
        </p:nvGraphicFramePr>
        <p:xfrm>
          <a:off x="351400" y="4869160"/>
          <a:ext cx="8229599" cy="54864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596598"/>
                <a:gridCol w="4633001"/>
              </a:tblGrid>
              <a:tr h="547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Lėšų šaltinis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2022 m. sutaupomos lėšos (Eur)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b="0" dirty="0">
                          <a:effectLst/>
                        </a:rPr>
                        <a:t>Mokymo lėšos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</a:rPr>
                        <a:t>2736,72</a:t>
                      </a:r>
                      <a:endParaRPr lang="lt-LT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  <a:tr h="179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b="0" dirty="0">
                          <a:effectLst/>
                        </a:rPr>
                        <a:t>Savivaldybės biudžeto lėšos</a:t>
                      </a:r>
                      <a:endParaRPr lang="lt-LT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</a:rPr>
                        <a:t>33520,8</a:t>
                      </a:r>
                      <a:endParaRPr lang="lt-LT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26" marR="6722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50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1075</Words>
  <Application>Microsoft Office PowerPoint</Application>
  <PresentationFormat>Demonstracija ekrane (4:3)</PresentationFormat>
  <Paragraphs>225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1" baseType="lpstr">
      <vt:lpstr>Office tema</vt:lpstr>
      <vt:lpstr>ŠVIETIMO ĮSTAIGŲ TINKLO PERTVARKOS 2021–2025 METŲ BENDROJO PLANO VYKDYMO ATASKAITA </vt:lpstr>
      <vt:lpstr>PowerPoint pristatymas</vt:lpstr>
      <vt:lpstr>Savivaldybės švietimo įstaigų skaičiaus kaita 2015 – 2021 m. pagal įstaigų tipus</vt:lpstr>
      <vt:lpstr>Jungtinių klasių ir mokinių dalis, bendrame savivaldybės švietimo įstaigų kontekste</vt:lpstr>
      <vt:lpstr>Tinklo pertvarkos vykdymas (I)</vt:lpstr>
      <vt:lpstr>Tinklo pertvarkos vykdymas (II)</vt:lpstr>
      <vt:lpstr>Tinklo pertvarkos vykdymas (III)</vt:lpstr>
      <vt:lpstr>Tinklo pertvarkos įtaka pokyčiams (I)</vt:lpstr>
      <vt:lpstr>Tinklo pertvarkos įtaka pokyčiams (II)</vt:lpstr>
      <vt:lpstr>ŠVIETIMO ĮSTAIGŲ TINKLO PERTVARKOS 2021–2025 METŲ BENDROJO PLANO VYKDYMO ATASKAITA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Plungės r. savivaldybės bendrojo ugdymo mokyklų tinklo pertvarkos 2016 – 2020 metų bendrojo plano vykdymo ataskaita</dc:title>
  <dc:creator>Gintautas Rimeikis</dc:creator>
  <cp:lastModifiedBy>Gintautas Rimeikis</cp:lastModifiedBy>
  <cp:revision>28</cp:revision>
  <dcterms:created xsi:type="dcterms:W3CDTF">2017-07-26T13:11:05Z</dcterms:created>
  <dcterms:modified xsi:type="dcterms:W3CDTF">2022-04-20T13:43:31Z</dcterms:modified>
</cp:coreProperties>
</file>