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2" r:id="rId4"/>
    <p:sldId id="261" r:id="rId5"/>
    <p:sldId id="260" r:id="rId6"/>
    <p:sldId id="263" r:id="rId7"/>
    <p:sldId id="265" r:id="rId8"/>
    <p:sldId id="259" r:id="rId9"/>
    <p:sldId id="258" r:id="rId10"/>
    <p:sldId id="264" r:id="rId11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Vidutinis stili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Vidutinis stilius 2 – paryškinima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Vidutinis stilius 2 – paryškinima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Vidutinis stilius 2 – paryškinima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Vidutinis stilius 2 – paryškinima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Vidutinis stilius 2 – paryškinima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Be stiliaus, be tinklelio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Šviesus stilius 1 – paryškinimas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Šviesus stili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4660"/>
  </p:normalViewPr>
  <p:slideViewPr>
    <p:cSldViewPr snapToGrid="0">
      <p:cViewPr varScale="1">
        <p:scale>
          <a:sx n="92" d="100"/>
          <a:sy n="92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DETAG21\Desktop\Plung&#279;%2004.28\Grafikai%20ir%20duomeny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DETAG21\Desktop\Plung&#279;%2004.28\Grafikai%20ir%20duomeny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DETAG21\Desktop\Plung&#279;%2004.28\Grafikai%20ir%20duomeny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Lapas1!$A$3</c:f>
              <c:strCache>
                <c:ptCount val="1"/>
                <c:pt idx="0">
                  <c:v>Plungės draudėjų apdraustųjų pajamos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2.8704697150753679E-3"/>
                  <c:y val="0.13333330833646262"/>
                </c:manualLayout>
              </c:layout>
              <c:tx>
                <c:rich>
                  <a:bodyPr/>
                  <a:lstStyle/>
                  <a:p>
                    <a:r>
                      <a:rPr lang="fr-FR"/>
                      <a:t>2020 m.           Plungės rajone </a:t>
                    </a:r>
                    <a:fld id="{8746AB6F-2E56-407C-88EC-2EF9AB79035F}" type="VALUE">
                      <a:rPr lang="fr-FR"/>
                      <a:pPr/>
                      <a:t>[REIKŠMĖ]</a:t>
                    </a:fld>
                    <a:r>
                      <a:rPr lang="fr-FR"/>
                      <a:t> Eur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4951-4B31-9C4C-EF37CFFA5034}"/>
                </c:ext>
              </c:extLst>
            </c:dLbl>
            <c:dLbl>
              <c:idx val="1"/>
              <c:layout>
                <c:manualLayout>
                  <c:x val="2.7301105266452521E-3"/>
                  <c:y val="0.1734969678483374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fr-FR" sz="1400" b="1" baseline="0"/>
                      <a:t>2021 m.                          Plungės rajone                         </a:t>
                    </a:r>
                    <a:fld id="{E81F2489-5551-40EC-92AB-AF468C07E61A}" type="VALUE">
                      <a:rPr lang="fr-FR" sz="1400" b="1"/>
                      <a:pPr>
                        <a:defRPr sz="1400" b="1"/>
                      </a:pPr>
                      <a:t>[REIKŠMĖ]</a:t>
                    </a:fld>
                    <a:r>
                      <a:rPr lang="fr-FR" sz="1400" b="1"/>
                      <a:t> Eur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965202222331215"/>
                      <c:h val="0.1742819320806276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951-4B31-9C4C-EF37CFFA5034}"/>
                </c:ext>
              </c:extLst>
            </c:dLbl>
            <c:dLbl>
              <c:idx val="2"/>
              <c:layout>
                <c:manualLayout>
                  <c:x val="-7.1439662613589027E-4"/>
                  <c:y val="0.1952380586355345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lt-LT" sz="1400"/>
                      <a:t>2022 m. sausį-vasarį</a:t>
                    </a:r>
                    <a:r>
                      <a:rPr lang="lt-LT" sz="1400" baseline="0"/>
                      <a:t> Plungės rajone  </a:t>
                    </a:r>
                    <a:fld id="{5CECFA9D-DFBB-4100-9184-78DFAFF9F8F5}" type="VALUE">
                      <a:rPr lang="en-US" sz="1400"/>
                      <a:pPr>
                        <a:defRPr sz="1400" b="1"/>
                      </a:pPr>
                      <a:t>[REIKŠMĖ]</a:t>
                    </a:fld>
                    <a:r>
                      <a:rPr lang="en-US" sz="1400"/>
                      <a:t> Eur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8825562007457"/>
                      <c:h val="0.2251563132440357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4951-4B31-9C4C-EF37CFFA50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Lapas1!$B$3:$D$3</c:f>
              <c:numCache>
                <c:formatCode>General</c:formatCode>
                <c:ptCount val="3"/>
                <c:pt idx="0">
                  <c:v>1093</c:v>
                </c:pt>
                <c:pt idx="1">
                  <c:v>1234</c:v>
                </c:pt>
                <c:pt idx="2">
                  <c:v>1266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51-4B31-9C4C-EF37CFFA50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30"/>
        <c:axId val="1035627711"/>
        <c:axId val="1035623551"/>
      </c:barChart>
      <c:lineChart>
        <c:grouping val="standard"/>
        <c:varyColors val="0"/>
        <c:ser>
          <c:idx val="1"/>
          <c:order val="1"/>
          <c:tx>
            <c:strRef>
              <c:f>Lapas1!$A$4</c:f>
              <c:strCache>
                <c:ptCount val="1"/>
                <c:pt idx="0">
                  <c:v>Lietuvos vidurkis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0070C0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951-4B31-9C4C-EF37CFFA5034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0070C0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4951-4B31-9C4C-EF37CFFA5034}"/>
              </c:ext>
            </c:extLst>
          </c:dPt>
          <c:dLbls>
            <c:dLbl>
              <c:idx val="0"/>
              <c:layout>
                <c:manualLayout>
                  <c:x val="-0.18586297055643941"/>
                  <c:y val="-6.309513252809663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nl-NL"/>
                      <a:t>2020 m. Lietuvoje </a:t>
                    </a:r>
                    <a:fld id="{DC8D1500-20AE-4522-99D0-5ADBCE081E9A}" type="VALUE">
                      <a:rPr lang="nl-NL"/>
                      <a:pPr>
                        <a:defRPr sz="1400" b="1"/>
                      </a:pPr>
                      <a:t>[REIKŠMĖ]</a:t>
                    </a:fld>
                    <a:r>
                      <a:rPr lang="nl-NL"/>
                      <a:t> Eur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lt-L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743448039864714"/>
                      <c:h val="7.166665323084865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4951-4B31-9C4C-EF37CFFA5034}"/>
                </c:ext>
              </c:extLst>
            </c:dLbl>
            <c:dLbl>
              <c:idx val="1"/>
              <c:layout>
                <c:manualLayout>
                  <c:x val="-0.14691685560158604"/>
                  <c:y val="-4.7185967906642687E-2"/>
                </c:manualLayout>
              </c:layout>
              <c:tx>
                <c:rich>
                  <a:bodyPr/>
                  <a:lstStyle/>
                  <a:p>
                    <a:r>
                      <a:rPr lang="nl-NL"/>
                      <a:t>2021 m. Lietuvoje</a:t>
                    </a:r>
                    <a:r>
                      <a:rPr lang="nl-NL" baseline="0"/>
                      <a:t> </a:t>
                    </a:r>
                    <a:fld id="{F4604B80-7004-43A0-B91D-A53F40EAB4DF}" type="VALUE">
                      <a:rPr lang="nl-NL"/>
                      <a:pPr/>
                      <a:t>[REIKŠMĖ]</a:t>
                    </a:fld>
                    <a:r>
                      <a:rPr lang="nl-NL"/>
                      <a:t> Eur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842835906547452"/>
                      <c:h val="0.101010104797505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951-4B31-9C4C-EF37CFFA5034}"/>
                </c:ext>
              </c:extLst>
            </c:dLbl>
            <c:dLbl>
              <c:idx val="2"/>
              <c:layout>
                <c:manualLayout>
                  <c:x val="-9.0090144050115339E-2"/>
                  <c:y val="-5.543521645384018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2022 m. sausį-vasarį</a:t>
                    </a:r>
                    <a:r>
                      <a:rPr lang="en-US" baseline="0"/>
                      <a:t> </a:t>
                    </a:r>
                    <a:r>
                      <a:rPr lang="en-US"/>
                      <a:t>Lietuvoje</a:t>
                    </a:r>
                    <a:r>
                      <a:rPr lang="en-US" baseline="0"/>
                      <a:t> </a:t>
                    </a:r>
                    <a:fld id="{834B9488-C5A5-41CC-AEFF-FF357D637CF4}" type="VALUE">
                      <a:rPr lang="en-US"/>
                      <a:pPr/>
                      <a:t>[REIKŠMĖ]</a:t>
                    </a:fld>
                    <a:r>
                      <a:rPr lang="en-US"/>
                      <a:t> Eur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3886068295517"/>
                      <c:h val="9.167687372411779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951-4B31-9C4C-EF37CFFA50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Lapas1!$B$4:$D$4</c:f>
              <c:numCache>
                <c:formatCode>General</c:formatCode>
                <c:ptCount val="3"/>
                <c:pt idx="0">
                  <c:v>1217</c:v>
                </c:pt>
                <c:pt idx="1">
                  <c:v>1348</c:v>
                </c:pt>
                <c:pt idx="2">
                  <c:v>1410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4951-4B31-9C4C-EF37CFFA50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5627711"/>
        <c:axId val="1035623551"/>
      </c:lineChart>
      <c:catAx>
        <c:axId val="1035627711"/>
        <c:scaling>
          <c:orientation val="minMax"/>
        </c:scaling>
        <c:delete val="1"/>
        <c:axPos val="b"/>
        <c:majorTickMark val="none"/>
        <c:minorTickMark val="none"/>
        <c:tickLblPos val="nextTo"/>
        <c:crossAx val="1035623551"/>
        <c:crosses val="autoZero"/>
        <c:auto val="1"/>
        <c:lblAlgn val="ctr"/>
        <c:lblOffset val="100"/>
        <c:noMultiLvlLbl val="0"/>
      </c:catAx>
      <c:valAx>
        <c:axId val="1035623551"/>
        <c:scaling>
          <c:orientation val="minMax"/>
          <c:min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lt-LT"/>
          </a:p>
        </c:txPr>
        <c:crossAx val="10356277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lt-L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Lapas1!$A$115</c:f>
              <c:strCache>
                <c:ptCount val="1"/>
                <c:pt idx="0">
                  <c:v>Senatvės ir netekto darbingumo/invalidumo pensijų gavėjų skaičius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656314699792991E-3"/>
                  <c:y val="-4.5390070921985923E-2"/>
                </c:manualLayout>
              </c:layout>
              <c:tx>
                <c:rich>
                  <a:bodyPr/>
                  <a:lstStyle/>
                  <a:p>
                    <a:r>
                      <a:rPr lang="lt-LT"/>
                      <a:t>Iš jų pensijų</a:t>
                    </a:r>
                    <a:r>
                      <a:rPr lang="lt-LT" baseline="0"/>
                      <a:t>                   gavėjai </a:t>
                    </a:r>
                    <a:fld id="{C9197640-DFC4-41D2-A15B-88E795003F6E}" type="VALUE">
                      <a:rPr lang="en-US"/>
                      <a:pPr/>
                      <a:t>[REIKŠMĖ]</a:t>
                    </a:fld>
                    <a:r>
                      <a:rPr lang="en-US"/>
                      <a:t>,            24,3 proc.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26C1-4804-B634-9703C16ED0BC}"/>
                </c:ext>
              </c:extLst>
            </c:dLbl>
            <c:dLbl>
              <c:idx val="1"/>
              <c:layout>
                <c:manualLayout>
                  <c:x val="0"/>
                  <c:y val="-3.4319093092087E-2"/>
                </c:manualLayout>
              </c:layout>
              <c:tx>
                <c:rich>
                  <a:bodyPr/>
                  <a:lstStyle/>
                  <a:p>
                    <a:r>
                      <a:rPr lang="lt-LT" sz="1200" b="1" i="0" u="none" strike="noStrike" kern="1200" baseline="0" dirty="0">
                        <a:solidFill>
                          <a:sysClr val="windowText" lastClr="000000">
                            <a:lumMod val="75000"/>
                            <a:lumOff val="25000"/>
                          </a:sys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Iš jų pensijų                   gavėjai </a:t>
                    </a:r>
                    <a:fld id="{6B78CFAB-47DD-4880-8DB1-6CB6A241E64E}" type="VALUE">
                      <a:rPr lang="en-US" sz="1200"/>
                      <a:pPr/>
                      <a:t>[REIKŠMĖ]</a:t>
                    </a:fld>
                    <a:r>
                      <a:rPr lang="en-US" sz="1200" dirty="0"/>
                      <a:t>,         24,5 proc.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6C1-4804-B634-9703C16ED0BC}"/>
                </c:ext>
              </c:extLst>
            </c:dLbl>
            <c:dLbl>
              <c:idx val="2"/>
              <c:layout>
                <c:manualLayout>
                  <c:x val="-1.6563146997929607E-3"/>
                  <c:y val="-3.3120455687719888E-2"/>
                </c:manualLayout>
              </c:layout>
              <c:tx>
                <c:rich>
                  <a:bodyPr/>
                  <a:lstStyle/>
                  <a:p>
                    <a:r>
                      <a:rPr lang="lt-LT"/>
                      <a:t>Iš jų pensijų           gavėjai </a:t>
                    </a:r>
                    <a:fld id="{E8F14C0E-6C59-4A50-803B-3C86EF3E4A7B}" type="VALUE">
                      <a:rPr lang="en-US"/>
                      <a:pPr/>
                      <a:t>[REIKŠMĖ]</a:t>
                    </a:fld>
                    <a:r>
                      <a:rPr lang="en-US"/>
                      <a:t>,            24,3 proc.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26C1-4804-B634-9703C16ED0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Lapas1!$B$114:$D$114</c:f>
              <c:strCache>
                <c:ptCount val="3"/>
                <c:pt idx="0">
                  <c:v>2020 m. sausio mėn.</c:v>
                </c:pt>
                <c:pt idx="1">
                  <c:v>2021 m. sausio mėn.</c:v>
                </c:pt>
                <c:pt idx="2">
                  <c:v>2022 m. sausio mėn.</c:v>
                </c:pt>
              </c:strCache>
            </c:strRef>
          </c:cat>
          <c:val>
            <c:numRef>
              <c:f>Lapas1!$B$115:$D$115</c:f>
              <c:numCache>
                <c:formatCode>General</c:formatCode>
                <c:ptCount val="3"/>
                <c:pt idx="0">
                  <c:v>8926</c:v>
                </c:pt>
                <c:pt idx="1">
                  <c:v>8875</c:v>
                </c:pt>
                <c:pt idx="2">
                  <c:v>8713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6C1-4804-B634-9703C16ED0BC}"/>
            </c:ext>
          </c:extLst>
        </c:ser>
        <c:ser>
          <c:idx val="1"/>
          <c:order val="1"/>
          <c:tx>
            <c:strRef>
              <c:f>Lapas1!$A$116</c:f>
              <c:strCache>
                <c:ptCount val="1"/>
                <c:pt idx="0">
                  <c:v>Nepensininkų skaičius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0365418712296134E-17"/>
                  <c:y val="-0.23829787234042554"/>
                </c:manualLayout>
              </c:layout>
              <c:tx>
                <c:rich>
                  <a:bodyPr/>
                  <a:lstStyle/>
                  <a:p>
                    <a:r>
                      <a:rPr lang="lt-LT"/>
                      <a:t>Gyventojų</a:t>
                    </a:r>
                    <a:r>
                      <a:rPr lang="lt-LT" baseline="0"/>
                      <a:t> skaičius               36678</a:t>
                    </a:r>
                    <a:endParaRPr lang="lt-LT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6C1-4804-B634-9703C16ED0BC}"/>
                </c:ext>
              </c:extLst>
            </c:dLbl>
            <c:dLbl>
              <c:idx val="1"/>
              <c:layout>
                <c:manualLayout>
                  <c:x val="-6.0730837424592268E-17"/>
                  <c:y val="-0.22035449824091138"/>
                </c:manualLayout>
              </c:layout>
              <c:tx>
                <c:rich>
                  <a:bodyPr/>
                  <a:lstStyle/>
                  <a:p>
                    <a:r>
                      <a:rPr lang="lt-LT"/>
                      <a:t>Gyventojų skaičius 36268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26C1-4804-B634-9703C16ED0BC}"/>
                </c:ext>
              </c:extLst>
            </c:dLbl>
            <c:dLbl>
              <c:idx val="2"/>
              <c:layout>
                <c:manualLayout>
                  <c:x val="0"/>
                  <c:y val="-0.22886513653878371"/>
                </c:manualLayout>
              </c:layout>
              <c:tx>
                <c:rich>
                  <a:bodyPr/>
                  <a:lstStyle/>
                  <a:p>
                    <a:r>
                      <a:rPr lang="lt-LT"/>
                      <a:t>Gyventojų skaičius</a:t>
                    </a:r>
                    <a:r>
                      <a:rPr lang="lt-LT" baseline="0"/>
                      <a:t> 35804</a:t>
                    </a:r>
                    <a:endParaRPr lang="lt-LT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26C1-4804-B634-9703C16ED0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Lapas1!$B$114:$D$114</c:f>
              <c:strCache>
                <c:ptCount val="3"/>
                <c:pt idx="0">
                  <c:v>2020 m. sausio mėn.</c:v>
                </c:pt>
                <c:pt idx="1">
                  <c:v>2021 m. sausio mėn.</c:v>
                </c:pt>
                <c:pt idx="2">
                  <c:v>2022 m. sausio mėn.</c:v>
                </c:pt>
              </c:strCache>
            </c:strRef>
          </c:cat>
          <c:val>
            <c:numRef>
              <c:f>Lapas1!$B$116:$D$116</c:f>
              <c:numCache>
                <c:formatCode>General</c:formatCode>
                <c:ptCount val="3"/>
                <c:pt idx="0">
                  <c:v>27752</c:v>
                </c:pt>
                <c:pt idx="1">
                  <c:v>27393</c:v>
                </c:pt>
                <c:pt idx="2">
                  <c:v>27091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6C1-4804-B634-9703C16ED0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1539980415"/>
        <c:axId val="1539982079"/>
      </c:barChart>
      <c:catAx>
        <c:axId val="15399804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lt-LT"/>
          </a:p>
        </c:txPr>
        <c:crossAx val="1539982079"/>
        <c:crosses val="autoZero"/>
        <c:auto val="1"/>
        <c:lblAlgn val="ctr"/>
        <c:lblOffset val="100"/>
        <c:noMultiLvlLbl val="0"/>
      </c:catAx>
      <c:valAx>
        <c:axId val="1539982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lt-LT"/>
          </a:p>
        </c:txPr>
        <c:crossAx val="15399804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lt-L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975940507436575E-2"/>
          <c:y val="4.4723795490475969E-2"/>
          <c:w val="0.91608466555316947"/>
          <c:h val="0.91055240901904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Lapas1!$A$35</c:f>
              <c:strCache>
                <c:ptCount val="1"/>
                <c:pt idx="0">
                  <c:v>Plungė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2626262626262627E-3"/>
                  <c:y val="0.12475633528265107"/>
                </c:manualLayout>
              </c:layout>
              <c:tx>
                <c:rich>
                  <a:bodyPr/>
                  <a:lstStyle/>
                  <a:p>
                    <a:r>
                      <a:rPr lang="lt-LT"/>
                      <a:t>Plungės rajone </a:t>
                    </a:r>
                    <a:fld id="{50E22904-8156-49D4-902E-B2D9E35CC088}" type="VALUE">
                      <a:rPr lang="en-US"/>
                      <a:pPr/>
                      <a:t>[REIKŠMĖ]</a:t>
                    </a:fld>
                    <a:r>
                      <a:rPr lang="en-US"/>
                      <a:t> Eur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095A-4C57-9F85-CD36A4623532}"/>
                </c:ext>
              </c:extLst>
            </c:dLbl>
            <c:dLbl>
              <c:idx val="1"/>
              <c:layout>
                <c:manualLayout>
                  <c:x val="-1.2626262626262627E-3"/>
                  <c:y val="0.17803768680961662"/>
                </c:manualLayout>
              </c:layout>
              <c:tx>
                <c:rich>
                  <a:bodyPr/>
                  <a:lstStyle/>
                  <a:p>
                    <a:r>
                      <a:rPr lang="lt-LT"/>
                      <a:t>Plungės rajone        </a:t>
                    </a:r>
                    <a:fld id="{2BABFAEF-2174-4AB1-98E1-1AE1C6ED0058}" type="VALUE">
                      <a:rPr lang="en-US"/>
                      <a:pPr/>
                      <a:t>[REIKŠMĖ]</a:t>
                    </a:fld>
                    <a:r>
                      <a:rPr lang="en-US"/>
                      <a:t> Eur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003151594687027"/>
                      <c:h val="0.1986095890060526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95A-4C57-9F85-CD36A4623532}"/>
                </c:ext>
              </c:extLst>
            </c:dLbl>
            <c:dLbl>
              <c:idx val="2"/>
              <c:layout>
                <c:manualLayout>
                  <c:x val="4.4192416288872053E-3"/>
                  <c:y val="0.16374269005847952"/>
                </c:manualLayout>
              </c:layout>
              <c:tx>
                <c:rich>
                  <a:bodyPr/>
                  <a:lstStyle/>
                  <a:p>
                    <a:r>
                      <a:rPr lang="lt-LT"/>
                      <a:t>Plungės rajone </a:t>
                    </a:r>
                    <a:fld id="{A6DC7F33-2540-4A5E-AB88-993BA228AB5C}" type="VALUE">
                      <a:rPr lang="en-US"/>
                      <a:pPr/>
                      <a:t>[REIKŠMĖ]</a:t>
                    </a:fld>
                    <a:r>
                      <a:rPr lang="en-US"/>
                      <a:t> Eur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446621729102037"/>
                      <c:h val="0.1909682634699902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095A-4C57-9F85-CD36A46235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Lapas1!$B$35:$D$35</c:f>
              <c:numCache>
                <c:formatCode>General</c:formatCode>
                <c:ptCount val="3"/>
                <c:pt idx="0">
                  <c:v>351.59</c:v>
                </c:pt>
                <c:pt idx="1">
                  <c:v>385.95</c:v>
                </c:pt>
                <c:pt idx="2">
                  <c:v>430.35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95A-4C57-9F85-CD36A46235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30"/>
        <c:axId val="1280566591"/>
        <c:axId val="1280566175"/>
      </c:barChart>
      <c:lineChart>
        <c:grouping val="standard"/>
        <c:varyColors val="0"/>
        <c:ser>
          <c:idx val="1"/>
          <c:order val="1"/>
          <c:tx>
            <c:strRef>
              <c:f>Lapas1!$A$36</c:f>
              <c:strCache>
                <c:ptCount val="1"/>
                <c:pt idx="0">
                  <c:v>Lietuvos vidurkis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1805555555555558"/>
                  <c:y val="-5.717988467815791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Lietuvoje </a:t>
                    </a:r>
                    <a:fld id="{4F0C1780-86CF-4AFC-9CA9-1A6929D76646}" type="VALUE">
                      <a:rPr lang="en-US"/>
                      <a:pPr/>
                      <a:t>[REIKŠMĖ]</a:t>
                    </a:fld>
                    <a:r>
                      <a:rPr lang="en-US"/>
                      <a:t> Eur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17555476020044"/>
                      <c:h val="0.1034437946718648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095A-4C57-9F85-CD36A4623532}"/>
                </c:ext>
              </c:extLst>
            </c:dLbl>
            <c:dLbl>
              <c:idx val="1"/>
              <c:layout>
                <c:manualLayout>
                  <c:x val="-0.15277782748747326"/>
                  <c:y val="-5.0682465861357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Lietuvoje </a:t>
                    </a:r>
                    <a:fld id="{8C93F657-9488-45ED-8D5D-401F64ED44D6}" type="VALUE">
                      <a:rPr lang="en-US"/>
                      <a:pPr/>
                      <a:t>[REIKŠMĖ]</a:t>
                    </a:fld>
                    <a:r>
                      <a:rPr lang="en-US"/>
                      <a:t> Eur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745575837111265"/>
                      <c:h val="0.2246004921899382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95A-4C57-9F85-CD36A4623532}"/>
                </c:ext>
              </c:extLst>
            </c:dLbl>
            <c:dLbl>
              <c:idx val="2"/>
              <c:layout>
                <c:manualLayout>
                  <c:x val="-3.4722222222222314E-2"/>
                  <c:y val="-5.588033951896363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Lietuvoje </a:t>
                    </a:r>
                    <a:fld id="{F0DB7D6F-4994-49F3-AF84-1A76E60A44BE}" type="VALUE">
                      <a:rPr lang="en-US"/>
                      <a:pPr/>
                      <a:t>[REIKŠMĖ]</a:t>
                    </a:fld>
                    <a:r>
                      <a:rPr lang="en-US"/>
                      <a:t> Eur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544191919191921"/>
                      <c:h val="8.990253411306041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095A-4C57-9F85-CD36A46235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Lapas1!$B$36:$D$36</c:f>
              <c:numCache>
                <c:formatCode>General</c:formatCode>
                <c:ptCount val="3"/>
                <c:pt idx="0">
                  <c:v>376.49</c:v>
                </c:pt>
                <c:pt idx="1">
                  <c:v>413.36</c:v>
                </c:pt>
                <c:pt idx="2">
                  <c:v>459.93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095A-4C57-9F85-CD36A46235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0566591"/>
        <c:axId val="1280566175"/>
      </c:lineChart>
      <c:catAx>
        <c:axId val="128056659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80566175"/>
        <c:crosses val="autoZero"/>
        <c:auto val="1"/>
        <c:lblAlgn val="ctr"/>
        <c:lblOffset val="100"/>
        <c:noMultiLvlLbl val="0"/>
      </c:catAx>
      <c:valAx>
        <c:axId val="1280566175"/>
        <c:scaling>
          <c:orientation val="minMax"/>
          <c:min val="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lt-LT"/>
          </a:p>
        </c:txPr>
        <c:crossAx val="12805665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lt-L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15329-BD15-4476-8E96-431204133E91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780D6-E7AF-43B2-B2B4-C77EE8584E7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96939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780D6-E7AF-43B2-B2B4-C77EE8584E76}" type="slidenum">
              <a:rPr lang="lt-LT" smtClean="0"/>
              <a:t>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74595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Spustelėkite norėdami redaguoti šablono paantraštės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29207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4240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31165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vadinimas ir turinys 0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391613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44108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87749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7392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4636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7890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8859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6373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1782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5BF0A-0A4E-4C3A-8D3F-E5150F0EED1C}" type="datetimeFigureOut">
              <a:rPr lang="lt-LT" smtClean="0"/>
              <a:t>2022-04-19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69C2A-7F5D-4CAB-BE5C-83385E8E1BB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7671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dra.lt/" TargetMode="External"/><Relationship Id="rId2" Type="http://schemas.openxmlformats.org/officeDocument/2006/relationships/hyperlink" Target="https://www.sodra.lt/isankstine-klientu-registracij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audejai.sodra.lt/" TargetMode="External"/><Relationship Id="rId5" Type="http://schemas.openxmlformats.org/officeDocument/2006/relationships/hyperlink" Target="https://gyventojai.sodra.lt/" TargetMode="External"/><Relationship Id="rId4" Type="http://schemas.openxmlformats.org/officeDocument/2006/relationships/hyperlink" Target="mailto:info@sodra.l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Antraštė 1"/>
          <p:cNvSpPr txBox="1">
            <a:spLocks noGrp="1"/>
          </p:cNvSpPr>
          <p:nvPr>
            <p:ph type="ctrTitle"/>
          </p:nvPr>
        </p:nvSpPr>
        <p:spPr>
          <a:xfrm>
            <a:off x="2279575" y="1124744"/>
            <a:ext cx="6984777" cy="4104457"/>
          </a:xfrm>
          <a:prstGeom prst="rect">
            <a:avLst/>
          </a:prstGeom>
        </p:spPr>
        <p:txBody>
          <a:bodyPr/>
          <a:lstStyle/>
          <a:p>
            <a:pPr>
              <a:defRPr sz="4000" b="1">
                <a:solidFill>
                  <a:srgbClr val="8A206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PIRMAS DARBAS</a:t>
            </a:r>
            <a:br/>
            <a:r>
              <a:t/>
            </a:r>
            <a:br/>
            <a:r>
              <a:rPr b="0"/>
              <a:t>Ką rinktis – samdomą ar savarankišką darbą?</a:t>
            </a:r>
          </a:p>
        </p:txBody>
      </p:sp>
      <p:sp>
        <p:nvSpPr>
          <p:cNvPr id="104" name="TextBox 3"/>
          <p:cNvSpPr txBox="1"/>
          <p:nvPr/>
        </p:nvSpPr>
        <p:spPr>
          <a:xfrm>
            <a:off x="9886136" y="6453337"/>
            <a:ext cx="687200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8A206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sodra.lt</a:t>
            </a:r>
          </a:p>
        </p:txBody>
      </p:sp>
      <p:grpSp>
        <p:nvGrpSpPr>
          <p:cNvPr id="111" name="Grupė 4"/>
          <p:cNvGrpSpPr/>
          <p:nvPr/>
        </p:nvGrpSpPr>
        <p:grpSpPr>
          <a:xfrm>
            <a:off x="-4" y="-3"/>
            <a:ext cx="12192002" cy="6858002"/>
            <a:chOff x="-1" y="-1"/>
            <a:chExt cx="12192001" cy="6858000"/>
          </a:xfrm>
        </p:grpSpPr>
        <p:pic>
          <p:nvPicPr>
            <p:cNvPr id="105" name="Paveikslėlis 5" descr="Paveikslėlis 5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0824" r="47088"/>
            <a:stretch>
              <a:fillRect/>
            </a:stretch>
          </p:blipFill>
          <p:spPr>
            <a:xfrm>
              <a:off x="-2" y="3805517"/>
              <a:ext cx="4164107" cy="30524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10" name="Grupė 6"/>
            <p:cNvGrpSpPr/>
            <p:nvPr/>
          </p:nvGrpSpPr>
          <p:grpSpPr>
            <a:xfrm>
              <a:off x="4946" y="-2"/>
              <a:ext cx="12187054" cy="6858002"/>
              <a:chOff x="0" y="0"/>
              <a:chExt cx="12187053" cy="6858000"/>
            </a:xfrm>
          </p:grpSpPr>
          <p:pic>
            <p:nvPicPr>
              <p:cNvPr id="106" name="Paveikslėlis 7" descr="Paveikslėlis 7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r="47089"/>
              <a:stretch>
                <a:fillRect/>
              </a:stretch>
            </p:blipFill>
            <p:spPr>
              <a:xfrm>
                <a:off x="0" y="0"/>
                <a:ext cx="4812382" cy="606345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7" name="Paveikslėlis 8" descr="Paveikslėlis 8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31641"/>
              <a:stretch>
                <a:fillRect/>
              </a:stretch>
            </p:blipFill>
            <p:spPr>
              <a:xfrm>
                <a:off x="8126526" y="2898000"/>
                <a:ext cx="4060528" cy="39600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8" name="Paveikslėlis 9" descr="Paveikslėlis 9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20824" r="47088"/>
              <a:stretch>
                <a:fillRect/>
              </a:stretch>
            </p:blipFill>
            <p:spPr>
              <a:xfrm>
                <a:off x="3186123" y="1"/>
                <a:ext cx="5051979" cy="68580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09" name="Paveikslėlis 10" descr="Paveikslėlis 10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20824" r="47088"/>
              <a:stretch>
                <a:fillRect/>
              </a:stretch>
            </p:blipFill>
            <p:spPr>
              <a:xfrm>
                <a:off x="8022948" y="1"/>
                <a:ext cx="4164107" cy="305248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112" name="TextBox 2"/>
          <p:cNvSpPr txBox="1"/>
          <p:nvPr/>
        </p:nvSpPr>
        <p:spPr>
          <a:xfrm>
            <a:off x="1236419" y="1824827"/>
            <a:ext cx="10385117" cy="163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lt-LT" dirty="0" smtClean="0"/>
              <a:t>Socialinio draudimo situacija Plungės rajone</a:t>
            </a:r>
            <a:endParaRPr dirty="0"/>
          </a:p>
        </p:txBody>
      </p:sp>
      <p:sp>
        <p:nvSpPr>
          <p:cNvPr id="113" name="TextBox 11"/>
          <p:cNvSpPr txBox="1"/>
          <p:nvPr/>
        </p:nvSpPr>
        <p:spPr>
          <a:xfrm>
            <a:off x="482610" y="5492863"/>
            <a:ext cx="6845783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2022 m. </a:t>
            </a:r>
            <a:r>
              <a:rPr lang="lt-LT" dirty="0" smtClean="0"/>
              <a:t>balandžio</a:t>
            </a:r>
            <a:r>
              <a:rPr dirty="0" smtClean="0"/>
              <a:t> 2</a:t>
            </a:r>
            <a:r>
              <a:rPr lang="lt-LT" dirty="0" smtClean="0"/>
              <a:t>8</a:t>
            </a:r>
            <a:r>
              <a:rPr dirty="0" smtClean="0"/>
              <a:t> </a:t>
            </a:r>
            <a:r>
              <a:rPr dirty="0"/>
              <a:t>d.</a:t>
            </a:r>
          </a:p>
          <a:p>
            <a: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„</a:t>
            </a:r>
            <a:r>
              <a:rPr dirty="0" err="1"/>
              <a:t>Sodros</a:t>
            </a:r>
            <a:r>
              <a:rPr dirty="0"/>
              <a:t>“ </a:t>
            </a:r>
            <a:r>
              <a:rPr dirty="0" err="1"/>
              <a:t>Klaipėdos</a:t>
            </a:r>
            <a:r>
              <a:rPr dirty="0"/>
              <a:t> </a:t>
            </a:r>
            <a:r>
              <a:rPr dirty="0" err="1"/>
              <a:t>skyriaus</a:t>
            </a:r>
            <a:r>
              <a:rPr dirty="0"/>
              <a:t> I </a:t>
            </a:r>
            <a:r>
              <a:rPr dirty="0" err="1"/>
              <a:t>Klientų</a:t>
            </a:r>
            <a:r>
              <a:rPr dirty="0"/>
              <a:t> </a:t>
            </a:r>
            <a:r>
              <a:rPr dirty="0" err="1"/>
              <a:t>aptarnavimo</a:t>
            </a:r>
            <a:r>
              <a:rPr dirty="0"/>
              <a:t> </a:t>
            </a:r>
            <a:r>
              <a:rPr dirty="0" err="1"/>
              <a:t>skyriaus</a:t>
            </a:r>
            <a:r>
              <a:rPr dirty="0"/>
              <a:t> </a:t>
            </a:r>
          </a:p>
          <a:p>
            <a: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patarėja</a:t>
            </a:r>
            <a:r>
              <a:rPr dirty="0"/>
              <a:t> Odeta Gaudutytė</a:t>
            </a:r>
          </a:p>
        </p:txBody>
      </p:sp>
    </p:spTree>
    <p:extLst>
      <p:ext uri="{BB962C8B-B14F-4D97-AF65-F5344CB8AC3E}">
        <p14:creationId xmlns:p14="http://schemas.microsoft.com/office/powerpoint/2010/main" val="267538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tačiakampis 3"/>
          <p:cNvSpPr txBox="1"/>
          <p:nvPr/>
        </p:nvSpPr>
        <p:spPr>
          <a:xfrm>
            <a:off x="4868726" y="2793837"/>
            <a:ext cx="2500850" cy="64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Dėkojame</a:t>
            </a:r>
          </a:p>
        </p:txBody>
      </p:sp>
    </p:spTree>
    <p:extLst>
      <p:ext uri="{BB962C8B-B14F-4D97-AF65-F5344CB8AC3E}">
        <p14:creationId xmlns:p14="http://schemas.microsoft.com/office/powerpoint/2010/main" val="60915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sh dir="u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23"/>
          <p:cNvSpPr txBox="1"/>
          <p:nvPr/>
        </p:nvSpPr>
        <p:spPr>
          <a:xfrm>
            <a:off x="9688562" y="3979986"/>
            <a:ext cx="87900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892 €</a:t>
            </a:r>
          </a:p>
        </p:txBody>
      </p:sp>
      <p:sp>
        <p:nvSpPr>
          <p:cNvPr id="116" name="TextBox 1"/>
          <p:cNvSpPr txBox="1"/>
          <p:nvPr/>
        </p:nvSpPr>
        <p:spPr>
          <a:xfrm>
            <a:off x="0" y="-46166"/>
            <a:ext cx="12192000" cy="400110"/>
          </a:xfrm>
          <a:prstGeom prst="rect">
            <a:avLst/>
          </a:prstGeom>
          <a:solidFill>
            <a:srgbClr val="8A206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lt-LT" dirty="0" smtClean="0">
                <a:latin typeface="Arial" panose="020B0604020202020204" pitchFamily="34" charset="0"/>
                <a:cs typeface="Arial" panose="020B0604020202020204" pitchFamily="34" charset="0"/>
              </a:rPr>
              <a:t>Klientų aptarnavimas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1225" y="1522258"/>
            <a:ext cx="109295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Valstybinio socialinio draudimo fondo (Fondas) valdybos Mažeikių skyrius nuo 2021-07-01 prijungtas prie Fondo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valdybos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Klaipėdos skyriaus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endParaRPr lang="lt-L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Klientai aptarnaujami Plungės klientų priimamajame adresu A. Jucio g. 9, 90148 Plungė: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Dirba 5 konsultantai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2021 m. birželio – 2022 m. kovo mėn. aptarnauti 6645 atvykę klientai, vidutiniškai 664 klientai per mėnesį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Išankstinė klientų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registracija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„Sodros“ informacijos centro telefonu 1883, +370 5 250 0883,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www.sodra.lt/isankstine-klientu-registracija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Symbol" panose="05050102010706020507" pitchFamily="18" charset="2"/>
              <a:buChar char="-"/>
            </a:pPr>
            <a:endParaRPr lang="lt-L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Visa informacija apie socialinį draudimą:</a:t>
            </a:r>
          </a:p>
          <a:p>
            <a:pPr marL="717550" lvl="1" indent="-285750">
              <a:buFont typeface="Wingdings" panose="05000000000000000000" pitchFamily="2" charset="2"/>
              <a:buChar char="Ø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www.sodra.lt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17550" lvl="1" indent="-285750">
              <a:buFont typeface="Wingdings" panose="05000000000000000000" pitchFamily="2" charset="2"/>
              <a:buChar char="Ø"/>
            </a:pP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„Sodros“ informacijos centro telefonu 1883, +370 5 250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0883</a:t>
            </a:r>
          </a:p>
          <a:p>
            <a:pPr marL="717550" lvl="1" indent="-285750">
              <a:buFont typeface="Wingdings" panose="05000000000000000000" pitchFamily="2" charset="2"/>
              <a:buChar char="Ø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el. paštu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info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@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sodra.lt</a:t>
            </a:r>
            <a:endParaRPr lang="lt-L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7550" lvl="1" indent="-285750">
              <a:buFont typeface="Wingdings" panose="05000000000000000000" pitchFamily="2" charset="2"/>
              <a:buChar char="Ø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„Sodros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paskyroje gyventojams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https://gyventojai.sodra.lt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endParaRPr lang="lt-L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7550" lvl="1" indent="-285750">
              <a:buFont typeface="Wingdings" panose="05000000000000000000" pitchFamily="2" charset="2"/>
              <a:buChar char="Ø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„Sodros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paskyroje verslui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draudejai.sodra.lt/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03169" y="738046"/>
            <a:ext cx="4985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„Sodra“ Plungės rajono savivaldybėje 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02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sh dir="u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23"/>
          <p:cNvSpPr txBox="1"/>
          <p:nvPr/>
        </p:nvSpPr>
        <p:spPr>
          <a:xfrm>
            <a:off x="9688562" y="3979986"/>
            <a:ext cx="879007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892 €</a:t>
            </a:r>
          </a:p>
        </p:txBody>
      </p:sp>
      <p:sp>
        <p:nvSpPr>
          <p:cNvPr id="116" name="TextBox 1"/>
          <p:cNvSpPr txBox="1"/>
          <p:nvPr/>
        </p:nvSpPr>
        <p:spPr>
          <a:xfrm>
            <a:off x="0" y="-46166"/>
            <a:ext cx="12192000" cy="400110"/>
          </a:xfrm>
          <a:prstGeom prst="rect">
            <a:avLst/>
          </a:prstGeom>
          <a:solidFill>
            <a:srgbClr val="8A206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lt-LT" dirty="0" smtClean="0"/>
              <a:t>Darbuotojai ir darbdaviai</a:t>
            </a:r>
            <a:endParaRPr dirty="0"/>
          </a:p>
        </p:txBody>
      </p:sp>
      <p:sp>
        <p:nvSpPr>
          <p:cNvPr id="9" name="Stačiakampis 8"/>
          <p:cNvSpPr/>
          <p:nvPr/>
        </p:nvSpPr>
        <p:spPr>
          <a:xfrm>
            <a:off x="759776" y="6395150"/>
            <a:ext cx="2149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Šaltinis: https</a:t>
            </a:r>
            <a:r>
              <a:rPr lang="lt-LT" sz="12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atvira.sodra.lt</a:t>
            </a:r>
            <a:endParaRPr lang="lt-L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Lentelė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234460"/>
              </p:ext>
            </p:extLst>
          </p:nvPr>
        </p:nvGraphicFramePr>
        <p:xfrm>
          <a:off x="759776" y="1180332"/>
          <a:ext cx="10826088" cy="1565656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4731517">
                  <a:extLst>
                    <a:ext uri="{9D8B030D-6E8A-4147-A177-3AD203B41FA5}">
                      <a16:colId xmlns:a16="http://schemas.microsoft.com/office/drawing/2014/main" val="754539042"/>
                    </a:ext>
                  </a:extLst>
                </a:gridCol>
                <a:gridCol w="4230165">
                  <a:extLst>
                    <a:ext uri="{9D8B030D-6E8A-4147-A177-3AD203B41FA5}">
                      <a16:colId xmlns:a16="http://schemas.microsoft.com/office/drawing/2014/main" val="3377201281"/>
                    </a:ext>
                  </a:extLst>
                </a:gridCol>
                <a:gridCol w="1864406">
                  <a:extLst>
                    <a:ext uri="{9D8B030D-6E8A-4147-A177-3AD203B41FA5}">
                      <a16:colId xmlns:a16="http://schemas.microsoft.com/office/drawing/2014/main" val="5233546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Pavadinimas</a:t>
                      </a:r>
                      <a:endParaRPr lang="lt-L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Ekonominės veiklos rūšies </a:t>
                      </a:r>
                      <a:r>
                        <a:rPr lang="lt-LT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pavadinimas </a:t>
                      </a:r>
                      <a:endParaRPr lang="lt-L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Apdraustųjų skaičius 2022 m. vasario mėn.</a:t>
                      </a:r>
                      <a:endParaRPr lang="lt-LT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42790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UŽDAROJI AKCINĖ BENDROVĖ "PLUNGĖS KOOPERATINĖ PREKYBA"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Konsultacinė valdymo veikla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1073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22748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UŽDAROJI AKCINĖ BENDROVĖ "VIČIŪNAI IR PARTNERIAI"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Žuvų, vėžiagyvių ir moliuskų perdirbimas ir konservavimas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668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23526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VIEŠOJI ĮSTAIGA PLUNGĖS RAJONO SAVIVALDYBĖS LIGONINĖ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Ligoninių veikla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335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2924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BALTIC FOOD PARTNERS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Žuvų, vėžiagyvių ir moliuskų perdirbimas ir konservavimas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376</a:t>
                      </a:r>
                      <a:endParaRPr lang="lt-LT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8603072"/>
                  </a:ext>
                </a:extLst>
              </a:tr>
            </a:tbl>
          </a:graphicData>
        </a:graphic>
      </p:graphicFrame>
      <p:sp>
        <p:nvSpPr>
          <p:cNvPr id="7" name="Stačiakampis 6"/>
          <p:cNvSpPr/>
          <p:nvPr/>
        </p:nvSpPr>
        <p:spPr>
          <a:xfrm>
            <a:off x="2247059" y="601225"/>
            <a:ext cx="68146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Didžiausi Plungės rajono darbdaviai (&gt;300 darbuotojų)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tačiakampis 7"/>
          <p:cNvSpPr/>
          <p:nvPr/>
        </p:nvSpPr>
        <p:spPr>
          <a:xfrm>
            <a:off x="759776" y="3103982"/>
            <a:ext cx="10935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Samdomų darbuotojų turinčių darbdavių skaičius Plungės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rajono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savivaldybėje 2020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m. vasario mėn. 681</a:t>
            </a:r>
          </a:p>
          <a:p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2021 m.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vasario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mėn.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691</a:t>
            </a:r>
          </a:p>
          <a:p>
            <a:pPr marL="7086600"/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m. vasario mėn. 786</a:t>
            </a:r>
            <a:endParaRPr lang="lt-L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Samdomą darbą dirbančių asmenų skaičius Plungės rajono savivaldybėje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2020 m. vasario mėn. 13 800</a:t>
            </a:r>
          </a:p>
          <a:p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2021 m. vasario mėn. 13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  <a:p>
            <a:pPr marL="6640513"/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2022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m. vasario mėn. 13 700</a:t>
            </a:r>
            <a:endParaRPr lang="lt-L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lt-L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16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sh dir="u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23"/>
          <p:cNvSpPr txBox="1"/>
          <p:nvPr/>
        </p:nvSpPr>
        <p:spPr>
          <a:xfrm>
            <a:off x="9688562" y="3979986"/>
            <a:ext cx="879007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892 €</a:t>
            </a:r>
          </a:p>
        </p:txBody>
      </p:sp>
      <p:sp>
        <p:nvSpPr>
          <p:cNvPr id="116" name="TextBox 1"/>
          <p:cNvSpPr txBox="1"/>
          <p:nvPr/>
        </p:nvSpPr>
        <p:spPr>
          <a:xfrm>
            <a:off x="0" y="-46166"/>
            <a:ext cx="12192000" cy="400110"/>
          </a:xfrm>
          <a:prstGeom prst="rect">
            <a:avLst/>
          </a:prstGeom>
          <a:solidFill>
            <a:srgbClr val="8A206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lt-LT" dirty="0" smtClean="0"/>
              <a:t>Darbuotojai ir darbdaviai</a:t>
            </a:r>
            <a:endParaRPr dirty="0"/>
          </a:p>
        </p:txBody>
      </p:sp>
      <p:sp>
        <p:nvSpPr>
          <p:cNvPr id="9" name="Stačiakampis 8"/>
          <p:cNvSpPr/>
          <p:nvPr/>
        </p:nvSpPr>
        <p:spPr>
          <a:xfrm>
            <a:off x="427267" y="6592551"/>
            <a:ext cx="2149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Šaltinis: https</a:t>
            </a:r>
            <a:r>
              <a:rPr lang="lt-LT" sz="12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atvira.sodra.lt</a:t>
            </a:r>
            <a:endParaRPr lang="lt-L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tačiakampis 9"/>
          <p:cNvSpPr/>
          <p:nvPr/>
        </p:nvSpPr>
        <p:spPr>
          <a:xfrm>
            <a:off x="730359" y="377974"/>
            <a:ext cx="10960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Didžiausi (&gt;2000 </a:t>
            </a:r>
            <a:r>
              <a:rPr lang="lt-LT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ir mažiausi (&lt;200 </a:t>
            </a:r>
            <a:r>
              <a:rPr lang="lt-LT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vidutiniai darbo užmokesčiai Plungės rajone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Lentelė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201509"/>
              </p:ext>
            </p:extLst>
          </p:nvPr>
        </p:nvGraphicFramePr>
        <p:xfrm>
          <a:off x="501589" y="802114"/>
          <a:ext cx="11188822" cy="5790437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126289">
                  <a:extLst>
                    <a:ext uri="{9D8B030D-6E8A-4147-A177-3AD203B41FA5}">
                      <a16:colId xmlns:a16="http://schemas.microsoft.com/office/drawing/2014/main" val="3190307906"/>
                    </a:ext>
                  </a:extLst>
                </a:gridCol>
                <a:gridCol w="5556440">
                  <a:extLst>
                    <a:ext uri="{9D8B030D-6E8A-4147-A177-3AD203B41FA5}">
                      <a16:colId xmlns:a16="http://schemas.microsoft.com/office/drawing/2014/main" val="2602572938"/>
                    </a:ext>
                  </a:extLst>
                </a:gridCol>
                <a:gridCol w="2506093">
                  <a:extLst>
                    <a:ext uri="{9D8B030D-6E8A-4147-A177-3AD203B41FA5}">
                      <a16:colId xmlns:a16="http://schemas.microsoft.com/office/drawing/2014/main" val="2637717802"/>
                    </a:ext>
                  </a:extLst>
                </a:gridCol>
              </a:tblGrid>
              <a:tr h="3411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Darbdavio pavadinimas</a:t>
                      </a: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Ekonominės veiklos rūšies pavadinimas</a:t>
                      </a: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Vidutinis darbo užmokestis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m. vasario mėn</a:t>
                      </a:r>
                      <a:r>
                        <a:rPr lang="lt-LT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., </a:t>
                      </a:r>
                      <a:r>
                        <a:rPr lang="lt-LT" sz="11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</a:t>
                      </a:r>
                      <a:endParaRPr lang="lt-LT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3406932284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LITMET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Metalų rūdų ir metalų didmeninė prekyba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3872,06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3296635244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LHM HOLDING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Kontroliuojančiųjų bendrovių veikla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3217,63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4099502383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CONSTRO GROUP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Pagrindinių buveinių veikla; konsultacinė valdymo veikla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2576,17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256757846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LN VALDA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Nuoma ir išperkamoji nuoma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2509,4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832558433"/>
                  </a:ext>
                </a:extLst>
              </a:tr>
              <a:tr h="341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VŠĮ PLUNGĖS RAJONO GREITOJI MEDICINOS PAGALBA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Greitosios pagalbos veikla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2491,71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1167899950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METESTA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Produkcijos kokybės bandymai ir analizė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2491,13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2864793677"/>
                  </a:ext>
                </a:extLst>
              </a:tr>
              <a:tr h="2813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"LHM HOUSE"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Apskaitos, buhalterijos ir audito veikla; konsultacijos mokesčių klausimais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2360,01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1021979426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ORKA FOODS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Žuvų, vėžiagyvių ir moliuskų perdirbimas ir konservavimas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2332,77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608844861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"MEMBAS"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Kitas, niekur kitur nepriskirtas, švietimas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2206,24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585865038"/>
                  </a:ext>
                </a:extLst>
              </a:tr>
              <a:tr h="2813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"INTERTECO"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Automobilių ir lengvųjų variklinių transporto priemonių nuoma ir išperkamoji nuoma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2149,72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1969561625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"OSS"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Pramoninių mašinų ir įrangos įrengimas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2123,01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3304906421"/>
                  </a:ext>
                </a:extLst>
              </a:tr>
              <a:tr h="3181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UŽDAROJI AKCINĖ BENDROVĖ "LITNAGLIS"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Metalo gaminių, išskyrus mašinas ir įrenginius, gamyba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2121,45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1844943093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"EUROSISTEMA IR KO"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Elektros sistemų įrengimas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2116,04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3942454185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UAB "AZTEC OILS BALTIC"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Tepalų ir kitų alyvų gamyba</a:t>
                      </a:r>
                      <a:endParaRPr lang="lt-LT" sz="11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2017,44</a:t>
                      </a:r>
                      <a:endParaRPr lang="lt-LT" sz="11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1442026416"/>
                  </a:ext>
                </a:extLst>
              </a:tr>
              <a:tr h="3181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PLUNGĖS RAJONO NEĮGALIŲJŲ DRAUGIJA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Nesusijusio su apgyvendinimu socialinio darbo veikla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157,46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495996244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 "SRUOJOS SLĖNIS"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Pramogų ir poilsio organizavimo veikla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154,01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1743144723"/>
                  </a:ext>
                </a:extLst>
              </a:tr>
              <a:tr h="3181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UŽDAROJI AKCINĖ BENDROVĖ "PLUNEKSAS"</a:t>
                      </a:r>
                      <a:endParaRPr lang="lt-LT" sz="11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Vairavimo mokyklų veikla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151,99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7912049"/>
                  </a:ext>
                </a:extLst>
              </a:tr>
              <a:tr h="175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UŽDAROJI AKCINĖ BENDROVĖ AKEVA</a:t>
                      </a:r>
                      <a:endParaRPr lang="lt-LT" sz="11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Kita, niekur kitur nepriskirta, asmenų aptarnavimo veikla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123,7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3412940539"/>
                  </a:ext>
                </a:extLst>
              </a:tr>
              <a:tr h="477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PLUNGĖS SUTRIKUSIOS PSICHIKOS ŽMONIŲ GLOBOS BENDRIJA "MŪSŲ ATŽALA"</a:t>
                      </a:r>
                      <a:endParaRPr lang="lt-LT" sz="11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Nesusijusio su apgyvendinimu socialinio darbo veikla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123,43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522237290"/>
                  </a:ext>
                </a:extLst>
              </a:tr>
              <a:tr h="4200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TELŠIŲ APSKRITIES SERGANČIŲJŲ NERVŲ-RAUMENŲ LIGOMIS ASOCIACIJA</a:t>
                      </a:r>
                      <a:endParaRPr lang="lt-LT" sz="11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Profesinių narystės organizacijų veikla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116,88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2276422587"/>
                  </a:ext>
                </a:extLst>
              </a:tr>
              <a:tr h="2813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ŽŪB ŽEMAITIJOS ŪKIS</a:t>
                      </a:r>
                      <a:endParaRPr lang="lt-LT" sz="11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Grūdinių (išskyrus ryžius), ankštinių ir aliejingų sėklų augalų auginimas</a:t>
                      </a:r>
                      <a:endParaRPr lang="lt-LT" sz="11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t-LT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87,32</a:t>
                      </a:r>
                      <a:endParaRPr lang="lt-LT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945" marR="39945" marT="7682" marB="0"/>
                </a:tc>
                <a:extLst>
                  <a:ext uri="{0D108BD9-81ED-4DB2-BD59-A6C34878D82A}">
                    <a16:rowId xmlns:a16="http://schemas.microsoft.com/office/drawing/2014/main" val="2713745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18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sh dir="u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23"/>
          <p:cNvSpPr txBox="1"/>
          <p:nvPr/>
        </p:nvSpPr>
        <p:spPr>
          <a:xfrm>
            <a:off x="9688562" y="3979986"/>
            <a:ext cx="879007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892 €</a:t>
            </a:r>
          </a:p>
        </p:txBody>
      </p:sp>
      <p:sp>
        <p:nvSpPr>
          <p:cNvPr id="116" name="TextBox 1"/>
          <p:cNvSpPr txBox="1"/>
          <p:nvPr/>
        </p:nvSpPr>
        <p:spPr>
          <a:xfrm>
            <a:off x="0" y="-46166"/>
            <a:ext cx="12192000" cy="400110"/>
          </a:xfrm>
          <a:prstGeom prst="rect">
            <a:avLst/>
          </a:prstGeom>
          <a:solidFill>
            <a:srgbClr val="8A206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lt-LT" dirty="0" smtClean="0"/>
              <a:t>Darbuotojai ir darbdaviai</a:t>
            </a:r>
            <a:endParaRPr dirty="0"/>
          </a:p>
        </p:txBody>
      </p:sp>
      <p:sp>
        <p:nvSpPr>
          <p:cNvPr id="2" name="Stačiakampis 1"/>
          <p:cNvSpPr/>
          <p:nvPr/>
        </p:nvSpPr>
        <p:spPr>
          <a:xfrm>
            <a:off x="1343025" y="6184961"/>
            <a:ext cx="2149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Šaltinis: https</a:t>
            </a:r>
            <a:r>
              <a:rPr lang="lt-LT" sz="12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atvira.sodra.lt</a:t>
            </a:r>
            <a:endParaRPr lang="lt-L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tačiakampis 22"/>
          <p:cNvSpPr/>
          <p:nvPr/>
        </p:nvSpPr>
        <p:spPr>
          <a:xfrm>
            <a:off x="4316410" y="478209"/>
            <a:ext cx="3855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Vidutinės darbuotojų pajamos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upė 17"/>
          <p:cNvGrpSpPr/>
          <p:nvPr/>
        </p:nvGrpSpPr>
        <p:grpSpPr>
          <a:xfrm>
            <a:off x="1671637" y="761999"/>
            <a:ext cx="8848726" cy="5334001"/>
            <a:chOff x="0" y="0"/>
            <a:chExt cx="8848726" cy="5334001"/>
          </a:xfrm>
        </p:grpSpPr>
        <p:graphicFrame>
          <p:nvGraphicFramePr>
            <p:cNvPr id="19" name="Diagrama 18"/>
            <p:cNvGraphicFramePr/>
            <p:nvPr>
              <p:extLst>
                <p:ext uri="{D42A27DB-BD31-4B8C-83A1-F6EECF244321}">
                  <p14:modId xmlns:p14="http://schemas.microsoft.com/office/powerpoint/2010/main" val="3018066908"/>
                </p:ext>
              </p:extLst>
            </p:nvPr>
          </p:nvGraphicFramePr>
          <p:xfrm>
            <a:off x="0" y="0"/>
            <a:ext cx="8848726" cy="53340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0" name="TextBox 11"/>
            <p:cNvSpPr txBox="1"/>
            <p:nvPr/>
          </p:nvSpPr>
          <p:spPr>
            <a:xfrm>
              <a:off x="4837932" y="1047764"/>
              <a:ext cx="1286644" cy="36193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600" b="1">
                  <a:latin typeface="Arial" panose="020B0604020202020204" pitchFamily="34" charset="0"/>
                  <a:cs typeface="Arial" panose="020B0604020202020204" pitchFamily="34" charset="0"/>
                </a:rPr>
                <a:t>-8,5 proc.</a:t>
              </a:r>
            </a:p>
          </p:txBody>
        </p:sp>
        <p:sp>
          <p:nvSpPr>
            <p:cNvPr id="21" name="Rodyklė žemyn 20"/>
            <p:cNvSpPr/>
            <p:nvPr/>
          </p:nvSpPr>
          <p:spPr>
            <a:xfrm>
              <a:off x="6936061" y="723901"/>
              <a:ext cx="579437" cy="6858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  <p:sp>
          <p:nvSpPr>
            <p:cNvPr id="22" name="TextBox 18"/>
            <p:cNvSpPr txBox="1"/>
            <p:nvPr/>
          </p:nvSpPr>
          <p:spPr>
            <a:xfrm>
              <a:off x="7366186" y="733426"/>
              <a:ext cx="1182230" cy="387798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600" b="1"/>
                <a:t>-</a:t>
              </a:r>
              <a:r>
                <a:rPr lang="en-US" sz="1600" b="1"/>
                <a:t>10</a:t>
              </a:r>
              <a:r>
                <a:rPr lang="lt-LT" sz="1600" b="1"/>
                <a:t>,</a:t>
              </a:r>
              <a:r>
                <a:rPr lang="en-US" sz="1600" b="1"/>
                <a:t>2</a:t>
              </a:r>
              <a:r>
                <a:rPr lang="lt-LT" sz="1600" b="1"/>
                <a:t> proc.</a:t>
              </a:r>
            </a:p>
          </p:txBody>
        </p:sp>
        <p:sp>
          <p:nvSpPr>
            <p:cNvPr id="24" name="TextBox 11"/>
            <p:cNvSpPr txBox="1"/>
            <p:nvPr/>
          </p:nvSpPr>
          <p:spPr>
            <a:xfrm>
              <a:off x="2114551" y="1743076"/>
              <a:ext cx="1286644" cy="36193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600" b="1">
                  <a:latin typeface="Arial" panose="020B0604020202020204" pitchFamily="34" charset="0"/>
                  <a:cs typeface="Arial" panose="020B0604020202020204" pitchFamily="34" charset="0"/>
                </a:rPr>
                <a:t>-10,2 proc.</a:t>
              </a:r>
            </a:p>
          </p:txBody>
        </p:sp>
        <p:sp>
          <p:nvSpPr>
            <p:cNvPr id="25" name="Rodyklė žemyn 24"/>
            <p:cNvSpPr/>
            <p:nvPr/>
          </p:nvSpPr>
          <p:spPr>
            <a:xfrm>
              <a:off x="4381501" y="1085851"/>
              <a:ext cx="579437" cy="43815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  <p:sp>
          <p:nvSpPr>
            <p:cNvPr id="26" name="Rodyklė žemyn 25"/>
            <p:cNvSpPr/>
            <p:nvPr/>
          </p:nvSpPr>
          <p:spPr>
            <a:xfrm>
              <a:off x="1524001" y="1819276"/>
              <a:ext cx="579437" cy="55245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</p:grpSp>
    </p:spTree>
    <p:extLst>
      <p:ext uri="{BB962C8B-B14F-4D97-AF65-F5344CB8AC3E}">
        <p14:creationId xmlns:p14="http://schemas.microsoft.com/office/powerpoint/2010/main" val="281103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sh dir="u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23"/>
          <p:cNvSpPr txBox="1"/>
          <p:nvPr/>
        </p:nvSpPr>
        <p:spPr>
          <a:xfrm>
            <a:off x="9688562" y="3979986"/>
            <a:ext cx="879007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892 €</a:t>
            </a:r>
          </a:p>
        </p:txBody>
      </p:sp>
      <p:sp>
        <p:nvSpPr>
          <p:cNvPr id="116" name="TextBox 1"/>
          <p:cNvSpPr txBox="1"/>
          <p:nvPr/>
        </p:nvSpPr>
        <p:spPr>
          <a:xfrm>
            <a:off x="0" y="-46166"/>
            <a:ext cx="12192000" cy="400110"/>
          </a:xfrm>
          <a:prstGeom prst="rect">
            <a:avLst/>
          </a:prstGeom>
          <a:solidFill>
            <a:srgbClr val="8A206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lt-LT" dirty="0" smtClean="0"/>
              <a:t>Nepensinės išmokos</a:t>
            </a:r>
            <a:endParaRPr dirty="0"/>
          </a:p>
        </p:txBody>
      </p:sp>
      <p:sp>
        <p:nvSpPr>
          <p:cNvPr id="5" name="Stačiakampis 4"/>
          <p:cNvSpPr/>
          <p:nvPr/>
        </p:nvSpPr>
        <p:spPr>
          <a:xfrm>
            <a:off x="759776" y="6395150"/>
            <a:ext cx="2149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Šaltinis: https</a:t>
            </a:r>
            <a:r>
              <a:rPr lang="lt-LT" sz="12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atvira.sodra.lt</a:t>
            </a:r>
            <a:endParaRPr lang="lt-L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tačiakampis 5"/>
          <p:cNvSpPr/>
          <p:nvPr/>
        </p:nvSpPr>
        <p:spPr>
          <a:xfrm>
            <a:off x="4508219" y="726315"/>
            <a:ext cx="27366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Nepensinės išmokos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4376" y="1358610"/>
            <a:ext cx="109832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Ligos išmokų atvejai Plungės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rajono savivaldybėje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2020 m.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12900 ligos išmokų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atvejų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2021 m.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13100 ligos išmokų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atvejų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2022 m. sausio – vasario mėn.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3700 ligos išmokų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atvejų</a:t>
            </a:r>
          </a:p>
          <a:p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Asmenys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 Plungės rajono savivaldybėje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gavę/gaunantys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motinystės, tėvystės, vaiko priežiūros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išmokas </a:t>
            </a:r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87425" indent="-269875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2020 m. 5100 asmenų</a:t>
            </a:r>
          </a:p>
          <a:p>
            <a:pPr marL="987425" indent="-269875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2021 m. 5080 asmenų</a:t>
            </a:r>
          </a:p>
          <a:p>
            <a:pPr marL="987425" indent="-269875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2022 m. sausio – vasario mėn. 1030 asmenų</a:t>
            </a:r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Šiems išmokų gavėjams išmokėta: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2020 m. 8,7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išmokų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2021 m. 8,6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išmokų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2022 m. sausio – vasario mėn. 1,7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išmokų</a:t>
            </a:r>
          </a:p>
        </p:txBody>
      </p:sp>
    </p:spTree>
    <p:extLst>
      <p:ext uri="{BB962C8B-B14F-4D97-AF65-F5344CB8AC3E}">
        <p14:creationId xmlns:p14="http://schemas.microsoft.com/office/powerpoint/2010/main" val="292209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sh dir="u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Box 1"/>
          <p:cNvSpPr txBox="1"/>
          <p:nvPr/>
        </p:nvSpPr>
        <p:spPr>
          <a:xfrm>
            <a:off x="0" y="-46166"/>
            <a:ext cx="12192000" cy="400110"/>
          </a:xfrm>
          <a:prstGeom prst="rect">
            <a:avLst/>
          </a:prstGeom>
          <a:solidFill>
            <a:srgbClr val="8A206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lt-LT" dirty="0" smtClean="0"/>
              <a:t>Pensinės išmokos</a:t>
            </a:r>
            <a:endParaRPr dirty="0"/>
          </a:p>
        </p:txBody>
      </p:sp>
      <p:sp>
        <p:nvSpPr>
          <p:cNvPr id="5" name="Stačiakampis 4"/>
          <p:cNvSpPr/>
          <p:nvPr/>
        </p:nvSpPr>
        <p:spPr>
          <a:xfrm>
            <a:off x="816613" y="6324057"/>
            <a:ext cx="46277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Šaltinis: https</a:t>
            </a:r>
            <a:r>
              <a:rPr lang="lt-LT" sz="12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atvira.sodra.lt</a:t>
            </a:r>
            <a:r>
              <a:rPr lang="lt-LT" sz="1200" dirty="0">
                <a:latin typeface="Arial" panose="020B0604020202020204" pitchFamily="34" charset="0"/>
                <a:cs typeface="Arial" panose="020B0604020202020204" pitchFamily="34" charset="0"/>
              </a:rPr>
              <a:t>, https://www.registrucentras.lt/p/853</a:t>
            </a:r>
          </a:p>
        </p:txBody>
      </p:sp>
      <p:sp>
        <p:nvSpPr>
          <p:cNvPr id="6" name="Stačiakampis 5"/>
          <p:cNvSpPr/>
          <p:nvPr/>
        </p:nvSpPr>
        <p:spPr>
          <a:xfrm>
            <a:off x="2386490" y="525604"/>
            <a:ext cx="74190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Senatvės ir netekto darbingumo/invalidumo pensijų gavėjai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upė 7"/>
          <p:cNvGrpSpPr/>
          <p:nvPr/>
        </p:nvGrpSpPr>
        <p:grpSpPr>
          <a:xfrm>
            <a:off x="918019" y="1581634"/>
            <a:ext cx="7667625" cy="4476750"/>
            <a:chOff x="0" y="0"/>
            <a:chExt cx="7667625" cy="4476750"/>
          </a:xfrm>
        </p:grpSpPr>
        <p:graphicFrame>
          <p:nvGraphicFramePr>
            <p:cNvPr id="9" name="Diagrama 8"/>
            <p:cNvGraphicFramePr/>
            <p:nvPr>
              <p:extLst>
                <p:ext uri="{D42A27DB-BD31-4B8C-83A1-F6EECF244321}">
                  <p14:modId xmlns:p14="http://schemas.microsoft.com/office/powerpoint/2010/main" val="1586722452"/>
                </p:ext>
              </p:extLst>
            </p:nvPr>
          </p:nvGraphicFramePr>
          <p:xfrm>
            <a:off x="0" y="0"/>
            <a:ext cx="7667625" cy="44767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" name="Rodyklė dešinėn 9"/>
            <p:cNvSpPr/>
            <p:nvPr/>
          </p:nvSpPr>
          <p:spPr>
            <a:xfrm rot="572826">
              <a:off x="2514601" y="533400"/>
              <a:ext cx="692658" cy="1905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  <p:sp>
          <p:nvSpPr>
            <p:cNvPr id="11" name="TextBox 12"/>
            <p:cNvSpPr txBox="1"/>
            <p:nvPr/>
          </p:nvSpPr>
          <p:spPr>
            <a:xfrm>
              <a:off x="2447926" y="742950"/>
              <a:ext cx="834780" cy="269369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200">
                  <a:latin typeface="Arial" panose="020B0604020202020204" pitchFamily="34" charset="0"/>
                  <a:cs typeface="Arial" panose="020B0604020202020204" pitchFamily="34" charset="0"/>
                </a:rPr>
                <a:t>-1,1 proc.</a:t>
              </a:r>
            </a:p>
          </p:txBody>
        </p:sp>
        <p:sp>
          <p:nvSpPr>
            <p:cNvPr id="12" name="Rodyklė dešinėn 11"/>
            <p:cNvSpPr/>
            <p:nvPr/>
          </p:nvSpPr>
          <p:spPr>
            <a:xfrm rot="572826">
              <a:off x="4895851" y="600075"/>
              <a:ext cx="692658" cy="1905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4829176" y="809625"/>
              <a:ext cx="834780" cy="269369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200" dirty="0">
                  <a:latin typeface="Arial" panose="020B0604020202020204" pitchFamily="34" charset="0"/>
                  <a:cs typeface="Arial" panose="020B0604020202020204" pitchFamily="34" charset="0"/>
                </a:rPr>
                <a:t>-1,3 proc.</a:t>
              </a:r>
            </a:p>
          </p:txBody>
        </p:sp>
        <p:sp>
          <p:nvSpPr>
            <p:cNvPr id="15" name="Rodyklė dešinėn 14"/>
            <p:cNvSpPr/>
            <p:nvPr/>
          </p:nvSpPr>
          <p:spPr>
            <a:xfrm rot="572826">
              <a:off x="2562226" y="3352800"/>
              <a:ext cx="692658" cy="1905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  <p:sp>
          <p:nvSpPr>
            <p:cNvPr id="16" name="TextBox 21"/>
            <p:cNvSpPr txBox="1"/>
            <p:nvPr/>
          </p:nvSpPr>
          <p:spPr>
            <a:xfrm>
              <a:off x="2495551" y="3562350"/>
              <a:ext cx="834780" cy="269369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200">
                  <a:latin typeface="Arial" panose="020B0604020202020204" pitchFamily="34" charset="0"/>
                  <a:cs typeface="Arial" panose="020B0604020202020204" pitchFamily="34" charset="0"/>
                </a:rPr>
                <a:t>-0,6 proc.</a:t>
              </a:r>
            </a:p>
          </p:txBody>
        </p:sp>
        <p:sp>
          <p:nvSpPr>
            <p:cNvPr id="17" name="Rodyklė dešinėn 16"/>
            <p:cNvSpPr/>
            <p:nvPr/>
          </p:nvSpPr>
          <p:spPr>
            <a:xfrm rot="572826">
              <a:off x="4905376" y="3400425"/>
              <a:ext cx="692658" cy="1905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  <p:sp>
          <p:nvSpPr>
            <p:cNvPr id="18" name="TextBox 23"/>
            <p:cNvSpPr txBox="1"/>
            <p:nvPr/>
          </p:nvSpPr>
          <p:spPr>
            <a:xfrm>
              <a:off x="4838701" y="3609975"/>
              <a:ext cx="834780" cy="269369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200">
                  <a:latin typeface="Arial" panose="020B0604020202020204" pitchFamily="34" charset="0"/>
                  <a:cs typeface="Arial" panose="020B0604020202020204" pitchFamily="34" charset="0"/>
                </a:rPr>
                <a:t>-1,8 proc.</a:t>
              </a:r>
            </a:p>
          </p:txBody>
        </p:sp>
      </p:grpSp>
      <p:sp>
        <p:nvSpPr>
          <p:cNvPr id="19" name="Stačiakampis 18"/>
          <p:cNvSpPr/>
          <p:nvPr/>
        </p:nvSpPr>
        <p:spPr>
          <a:xfrm>
            <a:off x="918019" y="1174597"/>
            <a:ext cx="22124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Plungės rajono savivaldybė</a:t>
            </a:r>
            <a:endParaRPr lang="lt-LT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Stačiakampis 19"/>
          <p:cNvSpPr/>
          <p:nvPr/>
        </p:nvSpPr>
        <p:spPr>
          <a:xfrm>
            <a:off x="8770578" y="1581634"/>
            <a:ext cx="29633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2022 m. pradžioje Lietuvoje pensijų gavėjai sudarė 25,3 proc. visų gyventojų</a:t>
            </a:r>
            <a:endParaRPr lang="lt-L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03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sh dir="u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23"/>
          <p:cNvSpPr txBox="1"/>
          <p:nvPr/>
        </p:nvSpPr>
        <p:spPr>
          <a:xfrm>
            <a:off x="9688562" y="3979986"/>
            <a:ext cx="879007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892 €</a:t>
            </a:r>
          </a:p>
        </p:txBody>
      </p:sp>
      <p:sp>
        <p:nvSpPr>
          <p:cNvPr id="116" name="TextBox 1"/>
          <p:cNvSpPr txBox="1"/>
          <p:nvPr/>
        </p:nvSpPr>
        <p:spPr>
          <a:xfrm>
            <a:off x="0" y="-46166"/>
            <a:ext cx="12192000" cy="400110"/>
          </a:xfrm>
          <a:prstGeom prst="rect">
            <a:avLst/>
          </a:prstGeom>
          <a:solidFill>
            <a:srgbClr val="8A206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lt-LT" dirty="0" smtClean="0"/>
              <a:t>Pensinės išmokos</a:t>
            </a:r>
            <a:endParaRPr dirty="0"/>
          </a:p>
        </p:txBody>
      </p:sp>
      <p:sp>
        <p:nvSpPr>
          <p:cNvPr id="13" name="TextBox 12"/>
          <p:cNvSpPr txBox="1"/>
          <p:nvPr/>
        </p:nvSpPr>
        <p:spPr>
          <a:xfrm>
            <a:off x="604375" y="1498796"/>
            <a:ext cx="109832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Plungės rajono savivaldybėje gyvenantiems senatvės ir invalidumo/netekto darbingumo pensijų gavėjams išmokėta: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2020 m. 30,3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senatvės pensijų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2021 m. 33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senatvės pensijų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2022 m. sausio – vasario mėn. 6,1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senatvės pensijų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endParaRPr lang="lt-L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2020 m. 4,8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 invalidumo/netekto darbingumo pensijų </a:t>
            </a:r>
            <a:endParaRPr lang="lt-L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2021 m. 5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 invalidumo/netekto darbingumo pensijų 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2022 m. sausio – vasario mėn. 0,9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invalidumo/netekto darbingumo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pensijų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Plungės rajono savivaldybėje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gyvenantiems visiems socialinio draudimo pensijų gavėjams išmokėta: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2020 m. 36,7 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pensijų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2021 m.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39,8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mln. </a:t>
            </a:r>
            <a:r>
              <a:rPr lang="lt-L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pensijų</a:t>
            </a:r>
          </a:p>
          <a:p>
            <a:pPr marL="987425" indent="-285750">
              <a:buFont typeface="Symbol" panose="05050102010706020507" pitchFamily="18" charset="2"/>
              <a:buChar char="-"/>
            </a:pP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Per 2022 m. sausio – vasario mėn.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7,4 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mln. </a:t>
            </a:r>
            <a:r>
              <a:rPr lang="lt-LT" sz="1600" dirty="0" err="1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lt-L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pensijų</a:t>
            </a:r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tačiakampis 4"/>
          <p:cNvSpPr/>
          <p:nvPr/>
        </p:nvSpPr>
        <p:spPr>
          <a:xfrm>
            <a:off x="759776" y="6395150"/>
            <a:ext cx="2149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Šaltinis: https</a:t>
            </a:r>
            <a:r>
              <a:rPr lang="lt-LT" sz="12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atvira.sodra.lt</a:t>
            </a:r>
            <a:endParaRPr lang="lt-L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tačiakampis 5"/>
          <p:cNvSpPr/>
          <p:nvPr/>
        </p:nvSpPr>
        <p:spPr>
          <a:xfrm>
            <a:off x="4190964" y="648821"/>
            <a:ext cx="33874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Pensijos ir pensijų gavėjai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71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sh dir="u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23"/>
          <p:cNvSpPr txBox="1"/>
          <p:nvPr/>
        </p:nvSpPr>
        <p:spPr>
          <a:xfrm>
            <a:off x="9688562" y="3979986"/>
            <a:ext cx="879007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892 €</a:t>
            </a:r>
          </a:p>
        </p:txBody>
      </p:sp>
      <p:sp>
        <p:nvSpPr>
          <p:cNvPr id="116" name="TextBox 1"/>
          <p:cNvSpPr txBox="1"/>
          <p:nvPr/>
        </p:nvSpPr>
        <p:spPr>
          <a:xfrm>
            <a:off x="0" y="-46166"/>
            <a:ext cx="12192000" cy="400110"/>
          </a:xfrm>
          <a:prstGeom prst="rect">
            <a:avLst/>
          </a:prstGeom>
          <a:solidFill>
            <a:srgbClr val="8A206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lt-LT" dirty="0" smtClean="0"/>
              <a:t>Pensinės išmokos</a:t>
            </a:r>
            <a:endParaRPr dirty="0"/>
          </a:p>
        </p:txBody>
      </p:sp>
      <p:sp>
        <p:nvSpPr>
          <p:cNvPr id="28" name="Stačiakampis 27"/>
          <p:cNvSpPr/>
          <p:nvPr/>
        </p:nvSpPr>
        <p:spPr>
          <a:xfrm>
            <a:off x="759776" y="6395150"/>
            <a:ext cx="2149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Šaltinis: https</a:t>
            </a:r>
            <a:r>
              <a:rPr lang="lt-LT" sz="12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lt-L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atvira.sodra.lt</a:t>
            </a:r>
            <a:endParaRPr lang="lt-L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tačiakampis 25"/>
          <p:cNvSpPr/>
          <p:nvPr/>
        </p:nvSpPr>
        <p:spPr>
          <a:xfrm>
            <a:off x="4286250" y="538102"/>
            <a:ext cx="33139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Vidutinė senatvės pensija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upė 11"/>
          <p:cNvGrpSpPr/>
          <p:nvPr/>
        </p:nvGrpSpPr>
        <p:grpSpPr>
          <a:xfrm>
            <a:off x="1066800" y="940752"/>
            <a:ext cx="10058400" cy="4976495"/>
            <a:chOff x="0" y="0"/>
            <a:chExt cx="10058400" cy="4976495"/>
          </a:xfrm>
        </p:grpSpPr>
        <p:graphicFrame>
          <p:nvGraphicFramePr>
            <p:cNvPr id="13" name="Diagrama 12"/>
            <p:cNvGraphicFramePr/>
            <p:nvPr>
              <p:extLst>
                <p:ext uri="{D42A27DB-BD31-4B8C-83A1-F6EECF244321}">
                  <p14:modId xmlns:p14="http://schemas.microsoft.com/office/powerpoint/2010/main" val="925168182"/>
                </p:ext>
              </p:extLst>
            </p:nvPr>
          </p:nvGraphicFramePr>
          <p:xfrm>
            <a:off x="0" y="0"/>
            <a:ext cx="10058400" cy="48863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Rodyklė žemyn 13"/>
            <p:cNvSpPr/>
            <p:nvPr/>
          </p:nvSpPr>
          <p:spPr>
            <a:xfrm>
              <a:off x="8181975" y="790575"/>
              <a:ext cx="304800" cy="3048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  <p:sp>
          <p:nvSpPr>
            <p:cNvPr id="15" name="Rodyklė žemyn 14"/>
            <p:cNvSpPr/>
            <p:nvPr/>
          </p:nvSpPr>
          <p:spPr>
            <a:xfrm>
              <a:off x="2066925" y="1828802"/>
              <a:ext cx="304800" cy="3048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  <p:sp>
          <p:nvSpPr>
            <p:cNvPr id="16" name="TextBox 37"/>
            <p:cNvSpPr txBox="1"/>
            <p:nvPr/>
          </p:nvSpPr>
          <p:spPr>
            <a:xfrm>
              <a:off x="2324099" y="1733551"/>
              <a:ext cx="1096967" cy="32829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600" b="1">
                  <a:latin typeface="Arial" panose="020B0604020202020204" pitchFamily="34" charset="0"/>
                  <a:cs typeface="Arial" panose="020B0604020202020204" pitchFamily="34" charset="0"/>
                </a:rPr>
                <a:t>-6,6 proc.</a:t>
              </a:r>
            </a:p>
          </p:txBody>
        </p:sp>
        <p:sp>
          <p:nvSpPr>
            <p:cNvPr id="17" name="TextBox 39"/>
            <p:cNvSpPr txBox="1"/>
            <p:nvPr/>
          </p:nvSpPr>
          <p:spPr>
            <a:xfrm>
              <a:off x="1828800" y="4648200"/>
              <a:ext cx="7448550" cy="32829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200" b="0" dirty="0">
                  <a:latin typeface="Arial" panose="020B0604020202020204" pitchFamily="34" charset="0"/>
                  <a:cs typeface="Arial" panose="020B0604020202020204" pitchFamily="34" charset="0"/>
                </a:rPr>
                <a:t>2020 m.                                                             2021</a:t>
              </a:r>
              <a:r>
                <a:rPr lang="lt-LT" sz="1200" b="0" baseline="0" dirty="0">
                  <a:latin typeface="Arial" panose="020B0604020202020204" pitchFamily="34" charset="0"/>
                  <a:cs typeface="Arial" panose="020B0604020202020204" pitchFamily="34" charset="0"/>
                </a:rPr>
                <a:t> m.                                                           2022 m.</a:t>
              </a:r>
              <a:endParaRPr lang="lt-LT" sz="12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odyklė žemyn 17"/>
            <p:cNvSpPr/>
            <p:nvPr/>
          </p:nvSpPr>
          <p:spPr>
            <a:xfrm>
              <a:off x="5124450" y="1390651"/>
              <a:ext cx="304800" cy="3048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lt-LT" sz="1100"/>
            </a:p>
          </p:txBody>
        </p:sp>
        <p:sp>
          <p:nvSpPr>
            <p:cNvPr id="19" name="TextBox 42"/>
            <p:cNvSpPr txBox="1"/>
            <p:nvPr/>
          </p:nvSpPr>
          <p:spPr>
            <a:xfrm>
              <a:off x="5353050" y="1285876"/>
              <a:ext cx="1096967" cy="32829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600" b="1">
                  <a:latin typeface="Arial" panose="020B0604020202020204" pitchFamily="34" charset="0"/>
                  <a:cs typeface="Arial" panose="020B0604020202020204" pitchFamily="34" charset="0"/>
                </a:rPr>
                <a:t>-6,6 proc.</a:t>
              </a:r>
            </a:p>
          </p:txBody>
        </p:sp>
        <p:sp>
          <p:nvSpPr>
            <p:cNvPr id="27" name="TextBox 43"/>
            <p:cNvSpPr txBox="1"/>
            <p:nvPr/>
          </p:nvSpPr>
          <p:spPr>
            <a:xfrm>
              <a:off x="8410575" y="704851"/>
              <a:ext cx="1096967" cy="32829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lt-LT" sz="1600" b="1">
                  <a:latin typeface="Arial" panose="020B0604020202020204" pitchFamily="34" charset="0"/>
                  <a:cs typeface="Arial" panose="020B0604020202020204" pitchFamily="34" charset="0"/>
                </a:rPr>
                <a:t>-6,4 proc.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33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sh dir="u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1076</Words>
  <Application>Microsoft Office PowerPoint</Application>
  <PresentationFormat>Plačiaekranė</PresentationFormat>
  <Paragraphs>199</Paragraphs>
  <Slides>10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Wingdings</vt:lpstr>
      <vt:lpstr>„Office“ tema</vt:lpstr>
      <vt:lpstr>PIRMAS DARBAS  Ką rinktis – samdomą ar savarankišką darbą?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</vt:vector>
  </TitlesOfParts>
  <Company>VSDFV (SoDra)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PIRMAS DARBAS  Ką rinktis – samdomą ar savarankišką darbą?</dc:title>
  <dc:creator>Odeta Gaudutytė</dc:creator>
  <cp:lastModifiedBy>Odeta Gaudutytė</cp:lastModifiedBy>
  <cp:revision>60</cp:revision>
  <dcterms:created xsi:type="dcterms:W3CDTF">2022-04-11T06:13:18Z</dcterms:created>
  <dcterms:modified xsi:type="dcterms:W3CDTF">2022-04-19T09:13:17Z</dcterms:modified>
</cp:coreProperties>
</file>