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11"/>
  </p:notesMasterIdLst>
  <p:sldIdLst>
    <p:sldId id="257" r:id="rId2"/>
    <p:sldId id="258" r:id="rId3"/>
    <p:sldId id="259" r:id="rId4"/>
    <p:sldId id="261" r:id="rId5"/>
    <p:sldId id="262" r:id="rId6"/>
    <p:sldId id="273" r:id="rId7"/>
    <p:sldId id="263" r:id="rId8"/>
    <p:sldId id="264" r:id="rId9"/>
    <p:sldId id="272" r:id="rId10"/>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9" d="100"/>
          <a:sy n="79" d="100"/>
        </p:scale>
        <p:origin x="-1260"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37CD0F-4EBB-480A-8DF5-4062A6818341}" type="datetimeFigureOut">
              <a:rPr lang="lt-LT" smtClean="0"/>
              <a:t>2022-01-26</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C960DA-3C40-44CC-BF2E-7311AB6D12A8}" type="slidenum">
              <a:rPr lang="lt-LT" smtClean="0"/>
              <a:t>‹#›</a:t>
            </a:fld>
            <a:endParaRPr lang="lt-LT"/>
          </a:p>
        </p:txBody>
      </p:sp>
    </p:spTree>
    <p:extLst>
      <p:ext uri="{BB962C8B-B14F-4D97-AF65-F5344CB8AC3E}">
        <p14:creationId xmlns:p14="http://schemas.microsoft.com/office/powerpoint/2010/main" val="1494440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61C960DA-3C40-44CC-BF2E-7311AB6D12A8}" type="slidenum">
              <a:rPr lang="lt-LT" smtClean="0"/>
              <a:t>9</a:t>
            </a:fld>
            <a:endParaRPr lang="lt-LT"/>
          </a:p>
        </p:txBody>
      </p:sp>
    </p:spTree>
    <p:extLst>
      <p:ext uri="{BB962C8B-B14F-4D97-AF65-F5344CB8AC3E}">
        <p14:creationId xmlns:p14="http://schemas.microsoft.com/office/powerpoint/2010/main" val="3817593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lt-LT"/>
              <a:t>Spustelėję redag. ruoš. pavad. stilių</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a:t>Spustelėję redag. ruoš. paantrš. stilių</a:t>
            </a:r>
            <a:endParaRPr lang="en-US" dirty="0"/>
          </a:p>
        </p:txBody>
      </p:sp>
      <p:sp>
        <p:nvSpPr>
          <p:cNvPr id="7" name="Date Placeholder 6"/>
          <p:cNvSpPr>
            <a:spLocks noGrp="1"/>
          </p:cNvSpPr>
          <p:nvPr>
            <p:ph type="dt" sz="half" idx="10"/>
          </p:nvPr>
        </p:nvSpPr>
        <p:spPr/>
        <p:txBody>
          <a:bodyPr/>
          <a:lstStyle/>
          <a:p>
            <a:fld id="{3AE1F9A2-7E66-4D32-8AD1-DA90EEC5BA52}" type="datetimeFigureOut">
              <a:rPr lang="lt-LT" smtClean="0"/>
              <a:t>2022-01-26</a:t>
            </a:fld>
            <a:endParaRPr lang="lt-LT"/>
          </a:p>
        </p:txBody>
      </p:sp>
      <p:sp>
        <p:nvSpPr>
          <p:cNvPr id="8" name="Slide Number Placeholder 7"/>
          <p:cNvSpPr>
            <a:spLocks noGrp="1"/>
          </p:cNvSpPr>
          <p:nvPr>
            <p:ph type="sldNum" sz="quarter" idx="11"/>
          </p:nvPr>
        </p:nvSpPr>
        <p:spPr/>
        <p:txBody>
          <a:bodyPr/>
          <a:lstStyle/>
          <a:p>
            <a:fld id="{252DAEDE-C20F-4612-8B55-4B3E9CB13FBD}" type="slidenum">
              <a:rPr lang="lt-LT" smtClean="0"/>
              <a:t>‹#›</a:t>
            </a:fld>
            <a:endParaRPr lang="lt-LT"/>
          </a:p>
        </p:txBody>
      </p:sp>
      <p:sp>
        <p:nvSpPr>
          <p:cNvPr id="9" name="Footer Placeholder 8"/>
          <p:cNvSpPr>
            <a:spLocks noGrp="1"/>
          </p:cNvSpPr>
          <p:nvPr>
            <p:ph type="ftr" sz="quarter" idx="12"/>
          </p:nvPr>
        </p:nvSpPr>
        <p:spPr/>
        <p:txBody>
          <a:bodyPr/>
          <a:lstStyle/>
          <a:p>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 ruoš. pavad. stilių</a:t>
            </a:r>
            <a:endParaRPr lang="en-US" dirty="0"/>
          </a:p>
        </p:txBody>
      </p:sp>
      <p:sp>
        <p:nvSpPr>
          <p:cNvPr id="3" name="Vertical Text Placeholder 2"/>
          <p:cNvSpPr>
            <a:spLocks noGrp="1"/>
          </p:cNvSpPr>
          <p:nvPr>
            <p:ph type="body" orient="vert" idx="1"/>
          </p:nvPr>
        </p:nvSpPr>
        <p:spPr/>
        <p:txBody>
          <a:bodyPr vert="eaVert"/>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a:p>
        </p:txBody>
      </p:sp>
      <p:sp>
        <p:nvSpPr>
          <p:cNvPr id="4" name="Date Placeholder 3"/>
          <p:cNvSpPr>
            <a:spLocks noGrp="1"/>
          </p:cNvSpPr>
          <p:nvPr>
            <p:ph type="dt" sz="half" idx="10"/>
          </p:nvPr>
        </p:nvSpPr>
        <p:spPr/>
        <p:txBody>
          <a:bodyPr/>
          <a:lstStyle/>
          <a:p>
            <a:fld id="{3AE1F9A2-7E66-4D32-8AD1-DA90EEC5BA52}" type="datetimeFigureOut">
              <a:rPr lang="lt-LT" smtClean="0"/>
              <a:t>2022-01-26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252DAEDE-C20F-4612-8B55-4B3E9CB13FBD}" type="slidenum">
              <a:rPr lang="lt-LT" smtClean="0"/>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lt-LT"/>
              <a:t>Spustelėję redag. ruoš. pavad. stilių</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a:p>
        </p:txBody>
      </p:sp>
      <p:sp>
        <p:nvSpPr>
          <p:cNvPr id="4" name="Date Placeholder 3"/>
          <p:cNvSpPr>
            <a:spLocks noGrp="1"/>
          </p:cNvSpPr>
          <p:nvPr>
            <p:ph type="dt" sz="half" idx="10"/>
          </p:nvPr>
        </p:nvSpPr>
        <p:spPr/>
        <p:txBody>
          <a:bodyPr/>
          <a:lstStyle/>
          <a:p>
            <a:fld id="{3AE1F9A2-7E66-4D32-8AD1-DA90EEC5BA52}" type="datetimeFigureOut">
              <a:rPr lang="lt-LT" smtClean="0"/>
              <a:t>2022-01-26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252DAEDE-C20F-4612-8B55-4B3E9CB13FBD}" type="slidenum">
              <a:rPr lang="lt-LT" smtClean="0"/>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 ruoš. pavad. stilių</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dirty="0"/>
          </a:p>
        </p:txBody>
      </p:sp>
      <p:sp>
        <p:nvSpPr>
          <p:cNvPr id="4" name="Date Placeholder 3"/>
          <p:cNvSpPr>
            <a:spLocks noGrp="1"/>
          </p:cNvSpPr>
          <p:nvPr>
            <p:ph type="dt" sz="half" idx="10"/>
          </p:nvPr>
        </p:nvSpPr>
        <p:spPr/>
        <p:txBody>
          <a:bodyPr/>
          <a:lstStyle/>
          <a:p>
            <a:fld id="{3AE1F9A2-7E66-4D32-8AD1-DA90EEC5BA52}" type="datetimeFigureOut">
              <a:rPr lang="lt-LT" smtClean="0"/>
              <a:t>2022-01-26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252DAEDE-C20F-4612-8B55-4B3E9CB13FBD}" type="slidenum">
              <a:rPr lang="lt-LT" smtClean="0"/>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lt-LT"/>
              <a:t>Spustelėję redag. ruoš. pavad. stilių</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a:t>Spustelėję redag. ruoš. teksto stilių</a:t>
            </a:r>
          </a:p>
        </p:txBody>
      </p:sp>
      <p:sp>
        <p:nvSpPr>
          <p:cNvPr id="4" name="Date Placeholder 3"/>
          <p:cNvSpPr>
            <a:spLocks noGrp="1"/>
          </p:cNvSpPr>
          <p:nvPr>
            <p:ph type="dt" sz="half" idx="10"/>
          </p:nvPr>
        </p:nvSpPr>
        <p:spPr/>
        <p:txBody>
          <a:bodyPr/>
          <a:lstStyle/>
          <a:p>
            <a:fld id="{3AE1F9A2-7E66-4D32-8AD1-DA90EEC5BA52}" type="datetimeFigureOut">
              <a:rPr lang="lt-LT" smtClean="0"/>
              <a:t>2022-01-26</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252DAEDE-C20F-4612-8B55-4B3E9CB13FBD}" type="slidenum">
              <a:rPr lang="lt-LT" smtClean="0"/>
              <a:t>‹#›</a:t>
            </a:fld>
            <a:endParaRPr lang="lt-LT"/>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 ruoš. pavad. stilių</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dirty="0"/>
          </a:p>
        </p:txBody>
      </p:sp>
      <p:sp>
        <p:nvSpPr>
          <p:cNvPr id="5" name="Date Placeholder 4"/>
          <p:cNvSpPr>
            <a:spLocks noGrp="1"/>
          </p:cNvSpPr>
          <p:nvPr>
            <p:ph type="dt" sz="half" idx="10"/>
          </p:nvPr>
        </p:nvSpPr>
        <p:spPr/>
        <p:txBody>
          <a:bodyPr/>
          <a:lstStyle/>
          <a:p>
            <a:fld id="{3AE1F9A2-7E66-4D32-8AD1-DA90EEC5BA52}" type="datetimeFigureOut">
              <a:rPr lang="lt-LT" smtClean="0"/>
              <a:t>2022-01-26</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252DAEDE-C20F-4612-8B55-4B3E9CB13FBD}" type="slidenum">
              <a:rPr lang="lt-LT" smtClean="0"/>
              <a:t>‹#›</a:t>
            </a:fld>
            <a:endParaRPr lang="lt-LT"/>
          </a:p>
        </p:txBody>
      </p:sp>
      <p:sp>
        <p:nvSpPr>
          <p:cNvPr id="9" name="Content Placeholder 8"/>
          <p:cNvSpPr>
            <a:spLocks noGrp="1"/>
          </p:cNvSpPr>
          <p:nvPr>
            <p:ph sz="quarter" idx="13"/>
          </p:nvPr>
        </p:nvSpPr>
        <p:spPr>
          <a:xfrm>
            <a:off x="365760" y="1600200"/>
            <a:ext cx="4041648" cy="4526280"/>
          </a:xfrm>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a:t>Spustelėję redag. ruoš. pavad. stilių</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Spustelėję redag. ruoš. teksto stilių</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Spustelėję redag. ruoš. teksto stilių</a:t>
            </a:r>
          </a:p>
        </p:txBody>
      </p:sp>
      <p:sp>
        <p:nvSpPr>
          <p:cNvPr id="7" name="Date Placeholder 6"/>
          <p:cNvSpPr>
            <a:spLocks noGrp="1"/>
          </p:cNvSpPr>
          <p:nvPr>
            <p:ph type="dt" sz="half" idx="10"/>
          </p:nvPr>
        </p:nvSpPr>
        <p:spPr/>
        <p:txBody>
          <a:bodyPr/>
          <a:lstStyle/>
          <a:p>
            <a:fld id="{3AE1F9A2-7E66-4D32-8AD1-DA90EEC5BA52}" type="datetimeFigureOut">
              <a:rPr lang="lt-LT" smtClean="0"/>
              <a:t>2022-01-26</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252DAEDE-C20F-4612-8B55-4B3E9CB13FBD}" type="slidenum">
              <a:rPr lang="lt-LT" smtClean="0"/>
              <a:t>‹#›</a:t>
            </a:fld>
            <a:endParaRPr lang="lt-LT"/>
          </a:p>
        </p:txBody>
      </p:sp>
      <p:sp>
        <p:nvSpPr>
          <p:cNvPr id="11" name="Content Placeholder 10"/>
          <p:cNvSpPr>
            <a:spLocks noGrp="1"/>
          </p:cNvSpPr>
          <p:nvPr>
            <p:ph sz="quarter" idx="13"/>
          </p:nvPr>
        </p:nvSpPr>
        <p:spPr>
          <a:xfrm>
            <a:off x="457200" y="2212848"/>
            <a:ext cx="4041648" cy="3913632"/>
          </a:xfrm>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 ruoš. pavad. stilių</a:t>
            </a:r>
            <a:endParaRPr lang="en-US" dirty="0"/>
          </a:p>
        </p:txBody>
      </p:sp>
      <p:sp>
        <p:nvSpPr>
          <p:cNvPr id="3" name="Date Placeholder 2"/>
          <p:cNvSpPr>
            <a:spLocks noGrp="1"/>
          </p:cNvSpPr>
          <p:nvPr>
            <p:ph type="dt" sz="half" idx="10"/>
          </p:nvPr>
        </p:nvSpPr>
        <p:spPr/>
        <p:txBody>
          <a:bodyPr/>
          <a:lstStyle/>
          <a:p>
            <a:fld id="{3AE1F9A2-7E66-4D32-8AD1-DA90EEC5BA52}" type="datetimeFigureOut">
              <a:rPr lang="lt-LT" smtClean="0"/>
              <a:t>2022-01-26</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252DAEDE-C20F-4612-8B55-4B3E9CB13FBD}" type="slidenum">
              <a:rPr lang="lt-LT" smtClean="0"/>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E1F9A2-7E66-4D32-8AD1-DA90EEC5BA52}" type="datetimeFigureOut">
              <a:rPr lang="lt-LT" smtClean="0"/>
              <a:t>2022-01-26</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252DAEDE-C20F-4612-8B55-4B3E9CB13FBD}"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lt-LT"/>
              <a:t>Spustelėję redag. ruoš. pavad. stilių</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Spustelėję redag. ruoš. teksto stilių</a:t>
            </a:r>
          </a:p>
        </p:txBody>
      </p:sp>
      <p:sp>
        <p:nvSpPr>
          <p:cNvPr id="5" name="Date Placeholder 4"/>
          <p:cNvSpPr>
            <a:spLocks noGrp="1"/>
          </p:cNvSpPr>
          <p:nvPr>
            <p:ph type="dt" sz="half" idx="10"/>
          </p:nvPr>
        </p:nvSpPr>
        <p:spPr/>
        <p:txBody>
          <a:bodyPr/>
          <a:lstStyle/>
          <a:p>
            <a:fld id="{3AE1F9A2-7E66-4D32-8AD1-DA90EEC5BA52}" type="datetimeFigureOut">
              <a:rPr lang="lt-LT" smtClean="0"/>
              <a:t>2022-01-26</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252DAEDE-C20F-4612-8B55-4B3E9CB13FBD}" type="slidenum">
              <a:rPr lang="lt-LT" smtClean="0"/>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lt-LT"/>
              <a:t>Spustelėję redag. ruoš. pavad. stilių</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 norėdami įtraukti pav.</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Spustelėję redag. ruoš. teksto stilių</a:t>
            </a:r>
          </a:p>
        </p:txBody>
      </p:sp>
      <p:sp>
        <p:nvSpPr>
          <p:cNvPr id="5" name="Date Placeholder 4"/>
          <p:cNvSpPr>
            <a:spLocks noGrp="1"/>
          </p:cNvSpPr>
          <p:nvPr>
            <p:ph type="dt" sz="half" idx="10"/>
          </p:nvPr>
        </p:nvSpPr>
        <p:spPr/>
        <p:txBody>
          <a:bodyPr/>
          <a:lstStyle/>
          <a:p>
            <a:fld id="{3AE1F9A2-7E66-4D32-8AD1-DA90EEC5BA52}" type="datetimeFigureOut">
              <a:rPr lang="lt-LT" smtClean="0"/>
              <a:t>2022-01-26</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252DAEDE-C20F-4612-8B55-4B3E9CB13FBD}" type="slidenum">
              <a:rPr lang="lt-LT" smtClean="0"/>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lt-LT"/>
              <a:t>Spustelėję redag. ruoš. pavad. stilių</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AE1F9A2-7E66-4D32-8AD1-DA90EEC5BA52}" type="datetimeFigureOut">
              <a:rPr lang="lt-LT" smtClean="0"/>
              <a:t>2022-01-26</a:t>
            </a:fld>
            <a:endParaRPr lang="lt-LT"/>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lt-LT"/>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52DAEDE-C20F-4612-8B55-4B3E9CB13FBD}" type="slidenum">
              <a:rPr lang="lt-LT" smtClean="0"/>
              <a:t>‹#›</a:t>
            </a:fld>
            <a:endParaRPr lang="lt-LT"/>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899592" y="620688"/>
            <a:ext cx="7558608" cy="3816423"/>
          </a:xfrm>
        </p:spPr>
        <p:txBody>
          <a:bodyPr>
            <a:normAutofit/>
          </a:bodyPr>
          <a:lstStyle/>
          <a:p>
            <a:r>
              <a:rPr lang="lt-LT" sz="2800" dirty="0"/>
              <a:t>VŠĮ PLUNGĖS RAJONO SAVIVALDYBĖS LIGONINĖS STEBĖTOJŲ TARYBOS 2021 METŲ VEIKLOS ATASKAITA</a:t>
            </a:r>
            <a:br>
              <a:rPr lang="lt-LT" sz="2800" dirty="0"/>
            </a:br>
            <a:endParaRPr lang="lt-LT" sz="2800" dirty="0"/>
          </a:p>
        </p:txBody>
      </p:sp>
      <p:sp>
        <p:nvSpPr>
          <p:cNvPr id="3" name="Antrinis pavadinimas 2"/>
          <p:cNvSpPr>
            <a:spLocks noGrp="1"/>
          </p:cNvSpPr>
          <p:nvPr>
            <p:ph type="subTitle" idx="1"/>
          </p:nvPr>
        </p:nvSpPr>
        <p:spPr>
          <a:xfrm>
            <a:off x="1547664" y="4725144"/>
            <a:ext cx="6224736" cy="432048"/>
          </a:xfrm>
        </p:spPr>
        <p:txBody>
          <a:bodyPr>
            <a:normAutofit/>
          </a:bodyPr>
          <a:lstStyle/>
          <a:p>
            <a:endParaRPr lang="lt-LT" sz="1600" dirty="0"/>
          </a:p>
        </p:txBody>
      </p:sp>
    </p:spTree>
    <p:extLst>
      <p:ext uri="{BB962C8B-B14F-4D97-AF65-F5344CB8AC3E}">
        <p14:creationId xmlns:p14="http://schemas.microsoft.com/office/powerpoint/2010/main" val="4097567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827584" y="620688"/>
            <a:ext cx="7344816" cy="6432530"/>
          </a:xfrm>
          <a:prstGeom prst="rect">
            <a:avLst/>
          </a:prstGeom>
        </p:spPr>
        <p:txBody>
          <a:bodyPr wrap="square">
            <a:spAutoFit/>
          </a:bodyPr>
          <a:lstStyle/>
          <a:p>
            <a:pPr algn="ctr"/>
            <a:r>
              <a:rPr lang="lt-LT" sz="2400" dirty="0"/>
              <a:t>VŠĮ Plungės rajono savivaldybės ligoninės Stebėtojų tarybos teisės ir pareigos (pagal 2017-02-15 patvirtintą reglamentą):</a:t>
            </a:r>
          </a:p>
          <a:p>
            <a:pPr algn="ctr"/>
            <a:endParaRPr lang="lt-LT" sz="2400" dirty="0"/>
          </a:p>
          <a:p>
            <a:pPr marL="285750" indent="-285750">
              <a:buFont typeface="Arial" panose="020B0604020202020204" pitchFamily="34" charset="0"/>
              <a:buChar char="•"/>
            </a:pPr>
            <a:r>
              <a:rPr lang="lt-LT" sz="2000" dirty="0"/>
              <a:t>Stebėtojų tarybos pareigos:</a:t>
            </a:r>
          </a:p>
          <a:p>
            <a:pPr marL="285750" indent="-285750">
              <a:buFont typeface="Arial" panose="020B0604020202020204" pitchFamily="34" charset="0"/>
              <a:buChar char="•"/>
            </a:pPr>
            <a:endParaRPr lang="lt-LT" sz="2000" dirty="0"/>
          </a:p>
          <a:p>
            <a:pPr marL="285750" indent="-285750">
              <a:buFont typeface="Arial" panose="020B0604020202020204" pitchFamily="34" charset="0"/>
              <a:buChar char="•"/>
            </a:pPr>
            <a:r>
              <a:rPr lang="lt-LT" sz="2000" dirty="0"/>
              <a:t>analizuoti Įstaigos veiklą; </a:t>
            </a:r>
          </a:p>
          <a:p>
            <a:pPr marL="285750" indent="-285750">
              <a:buFont typeface="Arial" panose="020B0604020202020204" pitchFamily="34" charset="0"/>
              <a:buChar char="•"/>
            </a:pPr>
            <a:r>
              <a:rPr lang="lt-LT" sz="2000" dirty="0"/>
              <a:t>išklausyti ir įvertinti Įstaigos vadovo parengtą metinės veiklos ataskaitą;</a:t>
            </a:r>
          </a:p>
          <a:p>
            <a:pPr marL="285750" indent="-285750">
              <a:buFont typeface="Arial" panose="020B0604020202020204" pitchFamily="34" charset="0"/>
              <a:buChar char="•"/>
            </a:pPr>
            <a:r>
              <a:rPr lang="lt-LT" sz="2000" dirty="0"/>
              <a:t>derinti Įstaigos sprendimo projektą dėl teikiamų paslaugų asortimento didinimo ar mažinimo, vidaus struktūros pakeitimų;</a:t>
            </a:r>
          </a:p>
          <a:p>
            <a:pPr marL="285750" indent="-285750">
              <a:buFont typeface="Arial" panose="020B0604020202020204" pitchFamily="34" charset="0"/>
              <a:buChar char="•"/>
            </a:pPr>
            <a:r>
              <a:rPr lang="lt-LT" sz="2000" dirty="0"/>
              <a:t>derinti Įstaigos sprendimo projektą dėl darbuotojų darbo apmokėjimo, premijavimo tvarkos, neviršijant patvirtinto darbo užmokesčio fondo.</a:t>
            </a:r>
          </a:p>
          <a:p>
            <a:endParaRPr lang="lt-LT" sz="2000" dirty="0"/>
          </a:p>
          <a:p>
            <a:pPr marL="285750" indent="-285750">
              <a:buFont typeface="Arial" panose="020B0604020202020204" pitchFamily="34" charset="0"/>
              <a:buChar char="•"/>
            </a:pPr>
            <a:r>
              <a:rPr lang="lt-LT" sz="2000" dirty="0"/>
              <a:t>Stebėtojų taryba turi teisę gauti informaciją apie Įstaigos vykdomą veiklą.</a:t>
            </a:r>
          </a:p>
          <a:p>
            <a:pPr marL="285750" indent="-285750">
              <a:buFont typeface="Arial" panose="020B0604020202020204" pitchFamily="34" charset="0"/>
              <a:buChar char="•"/>
            </a:pPr>
            <a:endParaRPr lang="lt-LT" dirty="0"/>
          </a:p>
          <a:p>
            <a:endParaRPr lang="lt-LT" dirty="0"/>
          </a:p>
        </p:txBody>
      </p:sp>
    </p:spTree>
    <p:extLst>
      <p:ext uri="{BB962C8B-B14F-4D97-AF65-F5344CB8AC3E}">
        <p14:creationId xmlns:p14="http://schemas.microsoft.com/office/powerpoint/2010/main" val="1025802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tačiakampis 2"/>
          <p:cNvSpPr/>
          <p:nvPr/>
        </p:nvSpPr>
        <p:spPr>
          <a:xfrm>
            <a:off x="611560" y="476672"/>
            <a:ext cx="8208912" cy="5755422"/>
          </a:xfrm>
          <a:prstGeom prst="rect">
            <a:avLst/>
          </a:prstGeom>
        </p:spPr>
        <p:txBody>
          <a:bodyPr wrap="square">
            <a:spAutoFit/>
          </a:bodyPr>
          <a:lstStyle/>
          <a:p>
            <a:pPr algn="ctr"/>
            <a:r>
              <a:rPr lang="lt-LT" sz="2400" dirty="0"/>
              <a:t>VŠĮ Plungės rajono savivaldybės ligoninės Stebėtojų tarybos sudėtis keitėsi:</a:t>
            </a:r>
          </a:p>
          <a:p>
            <a:pPr algn="ctr"/>
            <a:endParaRPr lang="lt-LT" sz="2000" dirty="0"/>
          </a:p>
          <a:p>
            <a:pPr marL="342900" lvl="0" indent="-342900">
              <a:buFont typeface="Arial" panose="020B0604020202020204" pitchFamily="34" charset="0"/>
              <a:buChar char="•"/>
            </a:pPr>
            <a:r>
              <a:rPr lang="lt-LT" sz="2000" dirty="0"/>
              <a:t>2020 m. lapkričio 26 d. vietoje Stasio Pronckaus, Senamiesčio </a:t>
            </a:r>
            <a:r>
              <a:rPr lang="lt-LT" sz="2000" dirty="0" err="1"/>
              <a:t>seniūnaičio</a:t>
            </a:r>
            <a:r>
              <a:rPr lang="lt-LT" sz="2000" dirty="0"/>
              <a:t>, įrašytas VšĮ Plungės rajono savivaldybės ligoninės gydytojas </a:t>
            </a:r>
            <a:r>
              <a:rPr lang="lt-LT" sz="2000" dirty="0" err="1"/>
              <a:t>otorinolaringologas</a:t>
            </a:r>
            <a:r>
              <a:rPr lang="lt-LT" sz="2000" dirty="0"/>
              <a:t> Giedrius Ramanauskas;</a:t>
            </a:r>
          </a:p>
          <a:p>
            <a:pPr lvl="0"/>
            <a:endParaRPr lang="lt-LT" sz="2000" dirty="0">
              <a:effectLst>
                <a:outerShdw blurRad="38100" dist="38100" dir="2700000" algn="tl">
                  <a:srgbClr val="000000">
                    <a:alpha val="43137"/>
                  </a:srgbClr>
                </a:outerShdw>
              </a:effectLst>
            </a:endParaRPr>
          </a:p>
          <a:p>
            <a:pPr marL="342900" indent="-342900">
              <a:buFont typeface="Arial" panose="020B0604020202020204" pitchFamily="34" charset="0"/>
              <a:buChar char="•"/>
            </a:pPr>
            <a:r>
              <a:rPr lang="lt-LT" sz="2000" dirty="0"/>
              <a:t>2020 m. lapkričio 26 d. vietoje Irenos </a:t>
            </a:r>
            <a:r>
              <a:rPr lang="lt-LT" sz="2000" dirty="0" err="1"/>
              <a:t>Taučienės</a:t>
            </a:r>
            <a:r>
              <a:rPr lang="lt-LT" sz="2000" dirty="0"/>
              <a:t>, Plungės rajono savivaldybės tarybos narės (išbraukta 2020-04-23), įrašyta VšĮ Plungės rajono savivaldybės ligoninės Neurologijos skyriaus vyresnioji slaugytoja-slaugos administratorė Lina Ablingienė.</a:t>
            </a:r>
          </a:p>
          <a:p>
            <a:endParaRPr lang="lt-LT" sz="2000" dirty="0"/>
          </a:p>
          <a:p>
            <a:pPr marL="342900" lvl="0" indent="-342900">
              <a:buFont typeface="Arial" panose="020B0604020202020204" pitchFamily="34" charset="0"/>
              <a:buChar char="•"/>
            </a:pPr>
            <a:r>
              <a:rPr lang="lt-LT" sz="2000" dirty="0"/>
              <a:t>Nuo 2021 m. kovo 29 d. Giedrius Ramanauskas paskirtas Ligoninės direktoriaus pavaduotoju, todėl sustabdė veiklą Stebėtojų taryboje.</a:t>
            </a:r>
          </a:p>
          <a:p>
            <a:pPr marL="342900" lvl="0" indent="-342900">
              <a:buFont typeface="Arial" panose="020B0604020202020204" pitchFamily="34" charset="0"/>
              <a:buChar char="•"/>
            </a:pPr>
            <a:endParaRPr lang="lt-LT" sz="2000" dirty="0"/>
          </a:p>
          <a:p>
            <a:pPr marL="342900" indent="-342900">
              <a:buFont typeface="Arial" panose="020B0604020202020204" pitchFamily="34" charset="0"/>
              <a:buChar char="•"/>
            </a:pPr>
            <a:r>
              <a:rPr lang="lt-LT" sz="2000" dirty="0"/>
              <a:t>Stefanija </a:t>
            </a:r>
            <a:r>
              <a:rPr lang="lt-LT" sz="2000" dirty="0" err="1"/>
              <a:t>Ščupokienė</a:t>
            </a:r>
            <a:r>
              <a:rPr lang="lt-LT" sz="2000" dirty="0"/>
              <a:t> išėjo iš darbo ir nebedalyvavo Stebėtojų tarybos veikloje nuo 2021 m. gegužės mėn.</a:t>
            </a:r>
          </a:p>
          <a:p>
            <a:pPr marL="342900" lvl="0" indent="-342900">
              <a:buFont typeface="Arial" panose="020B0604020202020204" pitchFamily="34" charset="0"/>
              <a:buChar char="•"/>
            </a:pPr>
            <a:endParaRPr lang="lt-LT" sz="2000" dirty="0"/>
          </a:p>
        </p:txBody>
      </p:sp>
    </p:spTree>
    <p:extLst>
      <p:ext uri="{BB962C8B-B14F-4D97-AF65-F5344CB8AC3E}">
        <p14:creationId xmlns:p14="http://schemas.microsoft.com/office/powerpoint/2010/main" val="694342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p:cNvSpPr>
            <a:spLocks noGrp="1"/>
          </p:cNvSpPr>
          <p:nvPr>
            <p:ph type="body" idx="4294967295"/>
          </p:nvPr>
        </p:nvSpPr>
        <p:spPr>
          <a:xfrm>
            <a:off x="683568" y="404664"/>
            <a:ext cx="7777163" cy="5616575"/>
          </a:xfrm>
        </p:spPr>
        <p:txBody>
          <a:bodyPr>
            <a:normAutofit/>
          </a:bodyPr>
          <a:lstStyle/>
          <a:p>
            <a:pPr marL="0" indent="0">
              <a:buNone/>
            </a:pPr>
            <a:endParaRPr lang="lt-LT" sz="2000" dirty="0">
              <a:solidFill>
                <a:schemeClr val="tx1"/>
              </a:solidFill>
              <a:latin typeface="+mn-lt"/>
            </a:endParaRPr>
          </a:p>
          <a:p>
            <a:endParaRPr lang="lt-LT" sz="2000" dirty="0">
              <a:solidFill>
                <a:schemeClr val="tx1"/>
              </a:solidFill>
            </a:endParaRPr>
          </a:p>
        </p:txBody>
      </p:sp>
      <p:sp>
        <p:nvSpPr>
          <p:cNvPr id="2" name="Stačiakampis 1"/>
          <p:cNvSpPr/>
          <p:nvPr/>
        </p:nvSpPr>
        <p:spPr>
          <a:xfrm>
            <a:off x="683568" y="692696"/>
            <a:ext cx="7920880" cy="5509200"/>
          </a:xfrm>
          <a:prstGeom prst="rect">
            <a:avLst/>
          </a:prstGeom>
        </p:spPr>
        <p:txBody>
          <a:bodyPr wrap="square">
            <a:spAutoFit/>
          </a:bodyPr>
          <a:lstStyle/>
          <a:p>
            <a:pPr algn="just"/>
            <a:endParaRPr lang="lt-LT" sz="2400" dirty="0"/>
          </a:p>
          <a:p>
            <a:pPr algn="ctr"/>
            <a:r>
              <a:rPr lang="lt-LT" sz="2400" dirty="0"/>
              <a:t>Visos sudėties VšĮ Plungės rajono savivaldybės ligoninės Stebėtojų taryba suformuota 2021 m. lapkričio 25 d.:</a:t>
            </a:r>
          </a:p>
          <a:p>
            <a:pPr algn="ctr"/>
            <a:endParaRPr lang="lt-LT" sz="2000" dirty="0"/>
          </a:p>
          <a:p>
            <a:pPr marL="457200" indent="-457200" algn="just">
              <a:buAutoNum type="arabicPeriod"/>
            </a:pPr>
            <a:r>
              <a:rPr lang="lt-LT" sz="2000" dirty="0"/>
              <a:t>Milda Šapalienė - Finansų ir biudžeto skyriaus vyr. specialistė;</a:t>
            </a:r>
          </a:p>
          <a:p>
            <a:pPr marL="457200" indent="-457200" algn="just">
              <a:buFont typeface="+mj-lt"/>
              <a:buAutoNum type="arabicPeriod"/>
            </a:pPr>
            <a:endParaRPr lang="lt-LT" sz="2000" dirty="0"/>
          </a:p>
          <a:p>
            <a:pPr marL="457200" indent="-457200">
              <a:buFont typeface="+mj-lt"/>
              <a:buAutoNum type="arabicPeriod"/>
            </a:pPr>
            <a:r>
              <a:rPr lang="lt-LT" sz="2000" dirty="0"/>
              <a:t>Stanislava Simonavičienė – Bendruomenės </a:t>
            </a:r>
            <a:r>
              <a:rPr lang="lt-LT" sz="2000"/>
              <a:t>sveikatos </a:t>
            </a:r>
            <a:r>
              <a:rPr lang="lt-LT" sz="2000" smtClean="0"/>
              <a:t>tarybos narė</a:t>
            </a:r>
            <a:r>
              <a:rPr lang="lt-LT" sz="2000" dirty="0" smtClean="0"/>
              <a:t>;</a:t>
            </a:r>
            <a:endParaRPr lang="lt-LT" sz="2000" dirty="0"/>
          </a:p>
          <a:p>
            <a:pPr marL="457200" indent="-457200" algn="just">
              <a:buFont typeface="+mj-lt"/>
              <a:buAutoNum type="arabicPeriod"/>
            </a:pPr>
            <a:endParaRPr lang="lt-LT" sz="2000" dirty="0"/>
          </a:p>
          <a:p>
            <a:pPr marL="457200" indent="-457200" algn="just">
              <a:buFont typeface="+mj-lt"/>
              <a:buAutoNum type="arabicPeriod"/>
            </a:pPr>
            <a:r>
              <a:rPr lang="lt-LT" sz="2000" dirty="0"/>
              <a:t>Lina Ablingienė - VšĮ Plungės rajono savivaldybės ligoninės Neurologijos skyriaus vyresnioji slaugytoja-slaugos administratorė; </a:t>
            </a:r>
          </a:p>
          <a:p>
            <a:pPr marL="457200" indent="-457200" algn="just">
              <a:buFont typeface="+mj-lt"/>
              <a:buAutoNum type="arabicPeriod"/>
            </a:pPr>
            <a:endParaRPr lang="lt-LT" sz="2000" dirty="0"/>
          </a:p>
          <a:p>
            <a:pPr marL="457200" indent="-457200" algn="just">
              <a:buFont typeface="+mj-lt"/>
              <a:buAutoNum type="arabicPeriod"/>
            </a:pPr>
            <a:r>
              <a:rPr lang="lt-LT" sz="2000" dirty="0" err="1"/>
              <a:t>Židrūnas</a:t>
            </a:r>
            <a:r>
              <a:rPr lang="lt-LT" sz="2000" dirty="0"/>
              <a:t> </a:t>
            </a:r>
            <a:r>
              <a:rPr lang="lt-LT" sz="2000" dirty="0" err="1"/>
              <a:t>Gelumbickis</a:t>
            </a:r>
            <a:r>
              <a:rPr lang="lt-LT" sz="2000" dirty="0"/>
              <a:t> - MB „</a:t>
            </a:r>
            <a:r>
              <a:rPr lang="lt-LT" sz="2000" dirty="0" err="1"/>
              <a:t>Statgruna</a:t>
            </a:r>
            <a:r>
              <a:rPr lang="lt-LT" sz="2000" dirty="0"/>
              <a:t>“ direktorius;</a:t>
            </a:r>
          </a:p>
          <a:p>
            <a:pPr marL="457200" indent="-457200" algn="ctr">
              <a:buFont typeface="+mj-lt"/>
              <a:buAutoNum type="arabicPeriod"/>
            </a:pPr>
            <a:endParaRPr lang="lt-LT" sz="2000" dirty="0"/>
          </a:p>
          <a:p>
            <a:pPr marL="457200" indent="-457200" algn="just">
              <a:buFont typeface="+mj-lt"/>
              <a:buAutoNum type="arabicPeriod"/>
            </a:pPr>
            <a:r>
              <a:rPr lang="lt-LT" sz="2000" dirty="0"/>
              <a:t>Vilija </a:t>
            </a:r>
            <a:r>
              <a:rPr lang="lt-LT" sz="2000" dirty="0" err="1"/>
              <a:t>Pivorienė</a:t>
            </a:r>
            <a:r>
              <a:rPr lang="lt-LT" sz="2000" dirty="0"/>
              <a:t> - VšĮ Plungės rajono savivaldybės ligoninės radiologijos technologė.</a:t>
            </a:r>
            <a:endParaRPr lang="lt-LT" dirty="0"/>
          </a:p>
        </p:txBody>
      </p:sp>
    </p:spTree>
    <p:extLst>
      <p:ext uri="{BB962C8B-B14F-4D97-AF65-F5344CB8AC3E}">
        <p14:creationId xmlns:p14="http://schemas.microsoft.com/office/powerpoint/2010/main" val="2277264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tačiakampis 2"/>
          <p:cNvSpPr/>
          <p:nvPr/>
        </p:nvSpPr>
        <p:spPr>
          <a:xfrm>
            <a:off x="251520" y="908720"/>
            <a:ext cx="8424936" cy="5544616"/>
          </a:xfrm>
          <a:prstGeom prst="rect">
            <a:avLst/>
          </a:prstGeom>
        </p:spPr>
        <p:txBody>
          <a:bodyPr wrap="square">
            <a:spAutoFit/>
          </a:bodyPr>
          <a:lstStyle/>
          <a:p>
            <a:pPr lvl="0" algn="ctr">
              <a:spcAft>
                <a:spcPts val="0"/>
              </a:spcAft>
              <a:tabLst>
                <a:tab pos="457200" algn="l"/>
              </a:tabLst>
            </a:pPr>
            <a:r>
              <a:rPr lang="lt-LT" sz="2400" dirty="0"/>
              <a:t>Per 2021 metus įvyko 5 VšĮ Plungės rajono savivaldybės ligoninės Stebėtojų tarybos posėdžiai</a:t>
            </a:r>
          </a:p>
          <a:p>
            <a:pPr lvl="0" algn="ctr">
              <a:spcAft>
                <a:spcPts val="0"/>
              </a:spcAft>
              <a:tabLst>
                <a:tab pos="457200" algn="l"/>
              </a:tabLst>
            </a:pPr>
            <a:r>
              <a:rPr lang="lt-LT" sz="2400" dirty="0">
                <a:ea typeface="Calibri" panose="020F0502020204030204" pitchFamily="34" charset="0"/>
                <a:cs typeface="Times New Roman" panose="02020603050405020304" pitchFamily="18" charset="0"/>
              </a:rPr>
              <a:t>Svarstyti klausimai:</a:t>
            </a:r>
          </a:p>
          <a:p>
            <a:pPr marL="342900" lvl="0" indent="-342900" algn="just">
              <a:buFont typeface="+mj-lt"/>
              <a:buAutoNum type="arabicPeriod"/>
            </a:pPr>
            <a:r>
              <a:rPr lang="lt-LT" sz="2000" dirty="0">
                <a:solidFill>
                  <a:srgbClr val="00B050"/>
                </a:solidFill>
              </a:rPr>
              <a:t>VšĮ Plungės rajono savivaldybės ligoninės 2020 m. veiklos ataskaitos išklausymas ir vertinimas.</a:t>
            </a:r>
          </a:p>
          <a:p>
            <a:pPr lvl="0" algn="just"/>
            <a:r>
              <a:rPr lang="lt-LT" sz="2000" dirty="0"/>
              <a:t>	Ataskaitą pristatė direktoriaus pavaduotoja, laikinai pavaduojanti direktorių, Danguolė Luotienė. Įstaiga 2020 m. patyrė 240 501 Eur nuostolių dėl padidėjusių atostogų kaupinių ir dėl COVID-19 ligos bei karantino. Stebėtojų taryba pritarė VšĮ Plungės rajono savivaldybės ligoninės 2020 m. veiklos ataskaitai.</a:t>
            </a:r>
          </a:p>
          <a:p>
            <a:pPr algn="just"/>
            <a:r>
              <a:rPr lang="lt-LT" sz="2000" dirty="0">
                <a:solidFill>
                  <a:srgbClr val="00B050"/>
                </a:solidFill>
              </a:rPr>
              <a:t>2. VšĮ Plungės rajono savivaldybės ligoninės veiklos rezultatų vertinimo rodiklių 2020 m. siektinų reikšmių ir pasiektų rezultatų išklausymas ir vertinimas. </a:t>
            </a:r>
          </a:p>
          <a:p>
            <a:pPr algn="just"/>
            <a:r>
              <a:rPr lang="lt-LT" sz="2000" dirty="0"/>
              <a:t>	Savivaldybės gydytoja </a:t>
            </a:r>
            <a:r>
              <a:rPr lang="lt-LT" sz="2000" dirty="0" err="1"/>
              <a:t>Oresta</a:t>
            </a:r>
            <a:r>
              <a:rPr lang="lt-LT" sz="2000" dirty="0"/>
              <a:t> </a:t>
            </a:r>
            <a:r>
              <a:rPr lang="lt-LT" sz="2000" dirty="0" err="1"/>
              <a:t>Gerulskienė</a:t>
            </a:r>
            <a:r>
              <a:rPr lang="lt-LT" sz="2000" dirty="0"/>
              <a:t> pristatė 10 VšĮ Plungės rajono savivaldybės ligoninei 2020 m. nustatytų veiklos rezultatų vertinimo rodiklių ir siektinas reikšmes. Pasiekti rezultatai įvertinti 45 balais; </a:t>
            </a:r>
          </a:p>
        </p:txBody>
      </p:sp>
    </p:spTree>
    <p:extLst>
      <p:ext uri="{BB962C8B-B14F-4D97-AF65-F5344CB8AC3E}">
        <p14:creationId xmlns:p14="http://schemas.microsoft.com/office/powerpoint/2010/main" val="2923662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467544" y="692696"/>
            <a:ext cx="8136904" cy="5632311"/>
          </a:xfrm>
          <a:prstGeom prst="rect">
            <a:avLst/>
          </a:prstGeom>
        </p:spPr>
        <p:txBody>
          <a:bodyPr wrap="square">
            <a:spAutoFit/>
          </a:bodyPr>
          <a:lstStyle/>
          <a:p>
            <a:pPr algn="just">
              <a:tabLst>
                <a:tab pos="457200" algn="l"/>
              </a:tabLst>
            </a:pPr>
            <a:r>
              <a:rPr lang="lt-LT" sz="2000" dirty="0">
                <a:solidFill>
                  <a:srgbClr val="00B050"/>
                </a:solidFill>
              </a:rPr>
              <a:t>3.</a:t>
            </a:r>
            <a:r>
              <a:rPr lang="lt-LT" sz="2000" dirty="0"/>
              <a:t> </a:t>
            </a:r>
            <a:r>
              <a:rPr lang="lt-LT" sz="2000" dirty="0">
                <a:solidFill>
                  <a:srgbClr val="00B050"/>
                </a:solidFill>
              </a:rPr>
              <a:t>VšĮ Plungės rajono savivaldybės ligoninės įstatų projekto aptarimas.</a:t>
            </a:r>
          </a:p>
          <a:p>
            <a:pPr algn="just">
              <a:tabLst>
                <a:tab pos="457200" algn="l"/>
              </a:tabLst>
            </a:pPr>
            <a:r>
              <a:rPr lang="lt-LT" sz="2000" dirty="0">
                <a:solidFill>
                  <a:srgbClr val="00B050"/>
                </a:solidFill>
              </a:rPr>
              <a:t>	</a:t>
            </a:r>
            <a:r>
              <a:rPr lang="lt-LT" sz="2000" dirty="0"/>
              <a:t>Pritarta pateiktam VšĮ Plungės rajono savivaldybės ligoninės įstatų projektui. VšĮ Plungės rajono savivaldybės ligoninės direktorius planuoja pateikti tvirtinti naujus įstatus iki 2022-12-31, įvertinęs vyksiančią sveikatos priežiūros įstaigų tinklo pertvarką ir teisės aktų pasikeitimus.</a:t>
            </a:r>
          </a:p>
          <a:p>
            <a:pPr algn="just">
              <a:tabLst>
                <a:tab pos="457200" algn="l"/>
              </a:tabLst>
            </a:pPr>
            <a:endParaRPr lang="lt-LT" sz="2000" dirty="0"/>
          </a:p>
          <a:p>
            <a:pPr algn="just">
              <a:tabLst>
                <a:tab pos="457200" algn="l"/>
              </a:tabLst>
            </a:pPr>
            <a:r>
              <a:rPr lang="lt-LT" sz="2000" dirty="0">
                <a:solidFill>
                  <a:srgbClr val="00B050"/>
                </a:solidFill>
              </a:rPr>
              <a:t>4. VšĮ Plungės rajono savivaldybės ligoninės medicinos, farmacijos ir kito    personalo pareigybių sąrašo pakeitimas.</a:t>
            </a:r>
          </a:p>
          <a:p>
            <a:pPr algn="just">
              <a:tabLst>
                <a:tab pos="457200" algn="l"/>
              </a:tabLst>
            </a:pPr>
            <a:r>
              <a:rPr lang="lt-LT" sz="2000" dirty="0">
                <a:solidFill>
                  <a:srgbClr val="00B050"/>
                </a:solidFill>
              </a:rPr>
              <a:t>	</a:t>
            </a:r>
            <a:r>
              <a:rPr lang="lt-LT" sz="2000" dirty="0"/>
              <a:t>Pareigybių sąrašas papildytas Ligoninei reikalingomis pareigybėmis – vaistininko, </a:t>
            </a:r>
            <a:r>
              <a:rPr lang="lt-LT" sz="2000" dirty="0" err="1"/>
              <a:t>farmakotechniko</a:t>
            </a:r>
            <a:r>
              <a:rPr lang="lt-LT" sz="2000" dirty="0"/>
              <a:t>, skyriaus vedėjo – fizinės medicinos ir reabilitacijos gydytojo. Pritarta pateiktam VšĮ Plungės rajono savivaldybės ligoninės pareigybių sąrašui. Pareigybių skaičius  - 98.</a:t>
            </a:r>
          </a:p>
          <a:p>
            <a:pPr algn="just">
              <a:tabLst>
                <a:tab pos="457200" algn="l"/>
              </a:tabLst>
            </a:pPr>
            <a:endParaRPr lang="lt-LT" sz="2000" dirty="0"/>
          </a:p>
          <a:p>
            <a:pPr algn="just">
              <a:tabLst>
                <a:tab pos="457200" algn="l"/>
              </a:tabLst>
            </a:pPr>
            <a:r>
              <a:rPr lang="lt-LT" sz="2000" dirty="0">
                <a:solidFill>
                  <a:srgbClr val="00B050"/>
                </a:solidFill>
              </a:rPr>
              <a:t>5. VšĮ Plungės rajono savivaldybės ligoninės valdymo struktūros 	pakeitimas. </a:t>
            </a:r>
          </a:p>
          <a:p>
            <a:pPr algn="just">
              <a:tabLst>
                <a:tab pos="457200" algn="l"/>
              </a:tabLst>
            </a:pPr>
            <a:endParaRPr lang="lt-LT" sz="2000" dirty="0"/>
          </a:p>
        </p:txBody>
      </p:sp>
    </p:spTree>
    <p:extLst>
      <p:ext uri="{BB962C8B-B14F-4D97-AF65-F5344CB8AC3E}">
        <p14:creationId xmlns:p14="http://schemas.microsoft.com/office/powerpoint/2010/main" val="1908382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tačiakampis 2"/>
          <p:cNvSpPr/>
          <p:nvPr/>
        </p:nvSpPr>
        <p:spPr>
          <a:xfrm>
            <a:off x="251520" y="692696"/>
            <a:ext cx="8640960" cy="6247864"/>
          </a:xfrm>
          <a:prstGeom prst="rect">
            <a:avLst/>
          </a:prstGeom>
        </p:spPr>
        <p:txBody>
          <a:bodyPr wrap="square">
            <a:spAutoFit/>
          </a:bodyPr>
          <a:lstStyle/>
          <a:p>
            <a:pPr algn="just">
              <a:tabLst>
                <a:tab pos="457200" algn="l"/>
              </a:tabLst>
            </a:pPr>
            <a:r>
              <a:rPr lang="lt-LT" sz="2000" dirty="0">
                <a:solidFill>
                  <a:srgbClr val="00B050"/>
                </a:solidFill>
              </a:rPr>
              <a:t>	</a:t>
            </a:r>
            <a:r>
              <a:rPr lang="lt-LT" sz="2000" dirty="0"/>
              <a:t>Nepritarta VšĮ Plungės rajono savivaldybės ligoninės valdymo struktūros pakeitimui dėl direktoriaus pavaduotojo pareigybės įtraukimo, nes valdymo struktūroje ši pareigybė išskirta, o atsakomybės sritis galima paskirstyti įstaigos direktoriaus įsakymu. Su patvirtinta VšĮ Plungės rajono savivaldybės ligoninės valdymo struktūra Ligoninės veikla gali funkcionuoti.</a:t>
            </a:r>
          </a:p>
          <a:p>
            <a:pPr lvl="0" algn="just">
              <a:spcAft>
                <a:spcPts val="0"/>
              </a:spcAft>
              <a:tabLst>
                <a:tab pos="457200" algn="l"/>
              </a:tabLst>
            </a:pPr>
            <a:endParaRPr lang="lt-LT" sz="2000" dirty="0">
              <a:ea typeface="Calibri" panose="020F0502020204030204" pitchFamily="34" charset="0"/>
              <a:cs typeface="Times New Roman" panose="02020603050405020304" pitchFamily="18" charset="0"/>
            </a:endParaRPr>
          </a:p>
          <a:p>
            <a:pPr lvl="0" algn="just">
              <a:spcAft>
                <a:spcPts val="0"/>
              </a:spcAft>
              <a:tabLst>
                <a:tab pos="457200" algn="l"/>
              </a:tabLst>
            </a:pPr>
            <a:r>
              <a:rPr lang="lt-LT" sz="2000" dirty="0">
                <a:solidFill>
                  <a:srgbClr val="00B050"/>
                </a:solidFill>
                <a:ea typeface="Calibri" panose="020F0502020204030204" pitchFamily="34" charset="0"/>
                <a:cs typeface="Times New Roman" panose="02020603050405020304" pitchFamily="18" charset="0"/>
              </a:rPr>
              <a:t>6. VšĮ Plungės rajono savivaldybės ligoninės darbuotojų darbo 	užmokesčio nustatymo ir apmokėjimo tvarkos aprašo derinimas.</a:t>
            </a:r>
          </a:p>
          <a:p>
            <a:pPr algn="just">
              <a:tabLst>
                <a:tab pos="457200" algn="l"/>
              </a:tabLst>
            </a:pPr>
            <a:r>
              <a:rPr lang="lt-LT" sz="2000" dirty="0">
                <a:ea typeface="Calibri" panose="020F0502020204030204" pitchFamily="34" charset="0"/>
                <a:cs typeface="Times New Roman" panose="02020603050405020304" pitchFamily="18" charset="0"/>
              </a:rPr>
              <a:t>	2021 m. gruodžio 28 d. posėdyje pritarta VšĮ Plungės rajono savivaldybės ligoninės darbuotojų darbo užmokesčio nustatymo ir apmokėjimo tvarkos aprašui. Aprašas parengtas vadovaujantis Lietuvos nacionalinės sveikatos sistemos šakos kolektyvinės sutarties, Lietuvos Respublikos darbo kodekso nuostatomis, atsižvelgiant į veiklos audito pastabas.</a:t>
            </a:r>
          </a:p>
          <a:p>
            <a:pPr lvl="0" algn="just">
              <a:spcAft>
                <a:spcPts val="0"/>
              </a:spcAft>
              <a:tabLst>
                <a:tab pos="457200" algn="l"/>
              </a:tabLst>
            </a:pPr>
            <a:endParaRPr lang="lt-LT" sz="2000" dirty="0">
              <a:ea typeface="Calibri" panose="020F0502020204030204" pitchFamily="34" charset="0"/>
              <a:cs typeface="Times New Roman" panose="02020603050405020304" pitchFamily="18" charset="0"/>
            </a:endParaRPr>
          </a:p>
          <a:p>
            <a:pPr lvl="0" algn="just">
              <a:spcAft>
                <a:spcPts val="0"/>
              </a:spcAft>
              <a:tabLst>
                <a:tab pos="457200" algn="l"/>
              </a:tabLst>
            </a:pPr>
            <a:r>
              <a:rPr lang="lt-LT" sz="2000" dirty="0">
                <a:solidFill>
                  <a:srgbClr val="00B050"/>
                </a:solidFill>
                <a:ea typeface="Calibri" panose="020F0502020204030204" pitchFamily="34" charset="0"/>
                <a:cs typeface="Times New Roman" panose="02020603050405020304" pitchFamily="18" charset="0"/>
              </a:rPr>
              <a:t>7.</a:t>
            </a:r>
            <a:r>
              <a:rPr lang="lt-LT" sz="2000" dirty="0">
                <a:ea typeface="Calibri" panose="020F0502020204030204" pitchFamily="34" charset="0"/>
                <a:cs typeface="Times New Roman" panose="02020603050405020304" pitchFamily="18" charset="0"/>
              </a:rPr>
              <a:t> </a:t>
            </a:r>
            <a:r>
              <a:rPr lang="lt-LT" sz="2000" dirty="0">
                <a:solidFill>
                  <a:srgbClr val="00B050"/>
                </a:solidFill>
                <a:ea typeface="Calibri" panose="020F0502020204030204" pitchFamily="34" charset="0"/>
                <a:cs typeface="Times New Roman" panose="02020603050405020304" pitchFamily="18" charset="0"/>
              </a:rPr>
              <a:t>VšĮ Plungės rajono savivaldybės ligoninės sveikatos priežiūros     	specialistų kelionės į darbą ir iš jo išlaidų kompensavimo tvarkos aprašo derinimas.</a:t>
            </a:r>
          </a:p>
          <a:p>
            <a:pPr algn="just">
              <a:tabLst>
                <a:tab pos="457200" algn="l"/>
              </a:tabLst>
            </a:pPr>
            <a:r>
              <a:rPr lang="lt-LT" sz="2000" dirty="0">
                <a:ea typeface="Calibri" panose="020F0502020204030204" pitchFamily="34" charset="0"/>
                <a:cs typeface="Times New Roman" panose="02020603050405020304" pitchFamily="18" charset="0"/>
              </a:rPr>
              <a:t>	</a:t>
            </a:r>
            <a:endParaRPr lang="lt-LT"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8843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539552" y="692696"/>
            <a:ext cx="8208912" cy="5632311"/>
          </a:xfrm>
          <a:prstGeom prst="rect">
            <a:avLst/>
          </a:prstGeom>
        </p:spPr>
        <p:txBody>
          <a:bodyPr wrap="square">
            <a:spAutoFit/>
          </a:bodyPr>
          <a:lstStyle/>
          <a:p>
            <a:pPr algn="just">
              <a:tabLst>
                <a:tab pos="457200" algn="l"/>
              </a:tabLst>
            </a:pPr>
            <a:r>
              <a:rPr lang="lt-LT" sz="2000" dirty="0">
                <a:ea typeface="Calibri" panose="020F0502020204030204" pitchFamily="34" charset="0"/>
                <a:cs typeface="Times New Roman" panose="02020603050405020304" pitchFamily="18" charset="0"/>
              </a:rPr>
              <a:t>2021 m. gruodžio 28 d. posėdyje pritarta VšĮ Plungės rajono savivaldybės ligoninės sveikatos priežiūros specialistų kelionės į darbą ir iš jo išlaidų kompensavimo tvarkos aprašui. Aprašas reglamentuoja Ligoninės sveikatos priežiūros specialistų, važiuojančių iš gyvenamosios vietovės į darbą didesniu kaip 50 km atstumu, kelionės išlaidų kompensavimą.</a:t>
            </a:r>
          </a:p>
          <a:p>
            <a:pPr algn="just">
              <a:spcAft>
                <a:spcPts val="0"/>
              </a:spcAft>
            </a:pPr>
            <a:endParaRPr lang="lt-LT" sz="2000" dirty="0">
              <a:ea typeface="Calibri" panose="020F0502020204030204" pitchFamily="34" charset="0"/>
              <a:cs typeface="Times New Roman" panose="02020603050405020304" pitchFamily="18" charset="0"/>
            </a:endParaRPr>
          </a:p>
          <a:p>
            <a:pPr lvl="0" algn="just">
              <a:spcAft>
                <a:spcPts val="0"/>
              </a:spcAft>
              <a:tabLst>
                <a:tab pos="457200" algn="l"/>
              </a:tabLst>
            </a:pPr>
            <a:r>
              <a:rPr lang="lt-LT" sz="2000" dirty="0">
                <a:solidFill>
                  <a:srgbClr val="00B050"/>
                </a:solidFill>
                <a:ea typeface="Calibri" panose="020F0502020204030204" pitchFamily="34" charset="0"/>
                <a:cs typeface="Times New Roman" panose="02020603050405020304" pitchFamily="18" charset="0"/>
              </a:rPr>
              <a:t>8. Susipažinimas su VšĮ Plungės rajono savivaldybės ligoninės 2022 metų veiklos planu.</a:t>
            </a:r>
          </a:p>
          <a:p>
            <a:pPr algn="just">
              <a:tabLst>
                <a:tab pos="457200" algn="l"/>
              </a:tabLst>
            </a:pPr>
            <a:r>
              <a:rPr lang="lt-LT" sz="2000" dirty="0">
                <a:ea typeface="Calibri" panose="020F0502020204030204" pitchFamily="34" charset="0"/>
                <a:cs typeface="Times New Roman" panose="02020603050405020304" pitchFamily="18" charset="0"/>
              </a:rPr>
              <a:t>	Susipažinta su VšĮ Plungės rajono savivaldybės ligoninės 2022 metų veiklos planu. Veiklos planas sudarytas pagal visų Ligoninės skyrių pateiktus planus, juos sujungus į vieną, kad būtų lengviau identifikuoti problemas ir poreikius, įtraukiant į veiklą visus darbuotojus.</a:t>
            </a:r>
          </a:p>
          <a:p>
            <a:pPr lvl="0" algn="just">
              <a:spcAft>
                <a:spcPts val="0"/>
              </a:spcAft>
              <a:tabLst>
                <a:tab pos="457200" algn="l"/>
              </a:tabLst>
            </a:pPr>
            <a:endParaRPr lang="lt-LT" sz="2000" dirty="0">
              <a:ea typeface="Calibri" panose="020F0502020204030204" pitchFamily="34" charset="0"/>
              <a:cs typeface="Times New Roman" panose="02020603050405020304" pitchFamily="18" charset="0"/>
            </a:endParaRPr>
          </a:p>
          <a:p>
            <a:pPr lvl="0" algn="just">
              <a:spcAft>
                <a:spcPts val="0"/>
              </a:spcAft>
              <a:tabLst>
                <a:tab pos="457200" algn="l"/>
              </a:tabLst>
            </a:pPr>
            <a:r>
              <a:rPr lang="lt-LT" sz="2000" dirty="0">
                <a:solidFill>
                  <a:srgbClr val="00B050"/>
                </a:solidFill>
                <a:ea typeface="Calibri" panose="020F0502020204030204" pitchFamily="34" charset="0"/>
                <a:cs typeface="Times New Roman" panose="02020603050405020304" pitchFamily="18" charset="0"/>
              </a:rPr>
              <a:t>9.  Kiti einamieji klausimai: susipažinimas su Suminės darbo laiko apskaitos tvarkos aprašu, Ligoninės darbuotojų darbo laiko apskaitos žiniaraščio pildymo tvarkos aprašu ir kt. klausimai.</a:t>
            </a:r>
          </a:p>
        </p:txBody>
      </p:sp>
    </p:spTree>
    <p:extLst>
      <p:ext uri="{BB962C8B-B14F-4D97-AF65-F5344CB8AC3E}">
        <p14:creationId xmlns:p14="http://schemas.microsoft.com/office/powerpoint/2010/main" val="3680036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2267745" y="1916832"/>
            <a:ext cx="4607932" cy="646331"/>
          </a:xfrm>
          <a:prstGeom prst="rect">
            <a:avLst/>
          </a:prstGeom>
        </p:spPr>
        <p:txBody>
          <a:bodyPr wrap="square">
            <a:spAutoFit/>
          </a:bodyPr>
          <a:lstStyle/>
          <a:p>
            <a:pPr algn="ctr"/>
            <a:r>
              <a:rPr lang="lt-LT" sz="3600" dirty="0"/>
              <a:t>Ačiū už dėmesį!</a:t>
            </a:r>
          </a:p>
        </p:txBody>
      </p:sp>
    </p:spTree>
    <p:extLst>
      <p:ext uri="{BB962C8B-B14F-4D97-AF65-F5344CB8AC3E}">
        <p14:creationId xmlns:p14="http://schemas.microsoft.com/office/powerpoint/2010/main" val="24393763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ykdomo">
  <a:themeElements>
    <a:clrScheme name="Vykdom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Vykdom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Vykdom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1382</TotalTime>
  <Words>378</Words>
  <Application>Microsoft Office PowerPoint</Application>
  <PresentationFormat>Demonstracija ekrane (4:3)</PresentationFormat>
  <Paragraphs>60</Paragraphs>
  <Slides>9</Slides>
  <Notes>1</Notes>
  <HiddenSlides>0</HiddenSlides>
  <MMClips>0</MMClips>
  <ScaleCrop>false</ScaleCrop>
  <HeadingPairs>
    <vt:vector size="4" baseType="variant">
      <vt:variant>
        <vt:lpstr>Tema</vt:lpstr>
      </vt:variant>
      <vt:variant>
        <vt:i4>1</vt:i4>
      </vt:variant>
      <vt:variant>
        <vt:lpstr>Skaidrių pavadinimai</vt:lpstr>
      </vt:variant>
      <vt:variant>
        <vt:i4>9</vt:i4>
      </vt:variant>
    </vt:vector>
  </HeadingPairs>
  <TitlesOfParts>
    <vt:vector size="10" baseType="lpstr">
      <vt:lpstr>Vykdomo</vt:lpstr>
      <vt:lpstr>VŠĮ PLUNGĖS RAJONO SAVIVALDYBĖS LIGONINĖS STEBĖTOJŲ TARYBOS 2021 METŲ VEIKLOS ATASKAITA </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pristatymas</dc:title>
  <dc:creator>Milda Šapalienė</dc:creator>
  <cp:lastModifiedBy>Ina Petrauskienė</cp:lastModifiedBy>
  <cp:revision>120</cp:revision>
  <dcterms:created xsi:type="dcterms:W3CDTF">2020-07-21T13:09:35Z</dcterms:created>
  <dcterms:modified xsi:type="dcterms:W3CDTF">2022-01-26T07:46:02Z</dcterms:modified>
</cp:coreProperties>
</file>